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57" r:id="rId4"/>
    <p:sldId id="264" r:id="rId5"/>
    <p:sldId id="267" r:id="rId6"/>
    <p:sldId id="26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, Anthony (Nokia - GB/Bristol)" initials="LA(-G" lastIdx="6" clrIdx="0">
    <p:extLst>
      <p:ext uri="{19B8F6BF-5375-455C-9EA6-DF929625EA0E}">
        <p15:presenceInfo xmlns:p15="http://schemas.microsoft.com/office/powerpoint/2012/main" userId="S::anthony.lo@nokia.com::ec3ee639-5b19-4f95-b615-a0f24522ae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3T17:51:04.284" idx="4">
    <p:pos x="5392" y="2445"/>
    <p:text>Why there is a need to agree on work in progress? This can be discussed again when OTA radiated spurious emission work is completed. A suggestion is to remove this bullet because it depends on ongoing work.</p:text>
    <p:extLst>
      <p:ext uri="{C676402C-5697-4E1C-873F-D02D1690AC5C}">
        <p15:threadingInfo xmlns:p15="http://schemas.microsoft.com/office/powerpoint/2012/main" timeZoneBias="0"/>
      </p:ext>
    </p:extLst>
  </p:cm>
  <p:cm authorId="1" dt="2020-03-03T17:54:17.907" idx="5">
    <p:pos x="5110" y="2029"/>
    <p:text>The 3 cases should be mentioned.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3T18:01:27.018" idx="6">
    <p:pos x="3717" y="683"/>
    <p:text>don't think this is needed.</p:text>
    <p:extLst>
      <p:ext uri="{C676402C-5697-4E1C-873F-D02D1690AC5C}">
        <p15:threadingInfo xmlns:p15="http://schemas.microsoft.com/office/powerpoint/2012/main" timeZoneBias="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3GPP TSG-RAN WG4 Meeting #94-e</a:t>
            </a:r>
            <a:br>
              <a:rPr lang="en-US" altLang="zh-CN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Electronic Meeting, 24 Feb.- 6 Mar.,2020</a:t>
            </a:r>
          </a:p>
        </p:txBody>
      </p:sp>
      <p:sp>
        <p:nvSpPr>
          <p:cNvPr id="2051" name="副标题 2"/>
          <p:cNvSpPr>
            <a:spLocks noGrp="1"/>
          </p:cNvSpPr>
          <p:nvPr>
            <p:ph type="subTitle" idx="1"/>
          </p:nvPr>
        </p:nvSpPr>
        <p:spPr>
          <a:xfrm>
            <a:off x="1371600" y="3823623"/>
            <a:ext cx="6400800" cy="792088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ZTE, …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95288" y="2420938"/>
            <a:ext cx="8640762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WF on IAB EMC core requirements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236296" y="554593"/>
            <a:ext cx="15113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Times New Roman" panose="02020603050405020304" pitchFamily="18" charset="0"/>
                <a:ea typeface="Arial Unicode MS" panose="020B0604020202020204" pitchFamily="50" charset="-128"/>
                <a:cs typeface="Times New Roman" panose="02020603050405020304" pitchFamily="18" charset="0"/>
              </a:rPr>
              <a:t>draft R4-2002452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[1] current EMC emission requirement is discussed in three parts: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Radiated emssion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emission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and flicker </a:t>
            </a: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radiated emission and harmonic and flicker, some agreements has been captured in slide 3 while for conducted emission the issue is captured in slide 4.</a:t>
            </a:r>
          </a:p>
          <a:p>
            <a:pPr marL="0" indent="0">
              <a:buFont typeface="Wingdings" panose="05000000000000000000" charset="0"/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[2] current EMC immunity requirement is dicussed in two parts: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Radiated immunity</a:t>
            </a:r>
          </a:p>
          <a:p>
            <a:pPr>
              <a:buFont typeface="Wingdings" panose="05000000000000000000" charset="0"/>
              <a:buChar char="l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immunity</a:t>
            </a:r>
          </a:p>
          <a:p>
            <a:pPr marL="0" indent="0">
              <a:buFont typeface="Wingdings" panose="05000000000000000000" charset="0"/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far no agreement on immunity requirement can achive, the issue is captured in slide 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 fontScale="77500" lnSpcReduction="10000"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not define 2 sets of EMC requirement for DU and MT, but to define requirements per each enclosure and each port. </a:t>
            </a:r>
          </a:p>
          <a:p>
            <a:pPr marL="0" indent="0">
              <a:buNone/>
            </a:pPr>
            <a:endParaRPr lang="en-US" alt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p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IAB EMC radiated emission requirement,  </a:t>
            </a:r>
          </a:p>
          <a:p>
            <a:pPr marL="0" indent="0">
              <a:buFont typeface="+mj-lt"/>
              <a:buNone/>
            </a:pPr>
            <a:r>
              <a:rPr lang="en-US" altLang="en-GB" sz="19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1, DU and MT in different enclosure:</a:t>
            </a: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Radiated emission requirement for IAB with different enclosure, the requirements are the same and they are applied per enclosure.</a:t>
            </a:r>
            <a:endParaRPr lang="en-US" altLang="en-GB" sz="19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19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2, DU and MT in one enclosure:</a:t>
            </a: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 TDM IAB-node with only one enclosure, reuse current radiated emission requirement of BS in TS 38.113.</a:t>
            </a:r>
          </a:p>
          <a:p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For FDM and SDM IAB-node with only one enclosure, radiated emission should be tested in 3 cases based on declaration.</a:t>
            </a:r>
          </a:p>
          <a:p>
            <a:pPr lvl="1"/>
            <a:r>
              <a:rPr lang="en-US" altLang="en-GB" sz="18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Further analysis is needed to avoid redundancy</a:t>
            </a: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3, Similar principle of BS EMC spec for the type 1-O and 2-O  BS will be applied to the type 1-O and 2-O TDM IAB-node for radiated emission requirement. </a:t>
            </a:r>
          </a:p>
          <a:p>
            <a:pPr marL="0" indent="0">
              <a:buNone/>
            </a:pPr>
            <a:r>
              <a:rPr lang="en-US" altLang="en-GB" sz="20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 -- the OTA radiated spurious emission definiton for IAB is still under discussion in RF session.</a:t>
            </a:r>
          </a:p>
          <a:p>
            <a:pPr marL="0" indent="0">
              <a:buNone/>
            </a:pPr>
            <a:endParaRPr lang="en-US" altLang="en-GB" sz="20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charset="0"/>
              <a:buChar char="p"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base station requirement for harmonic current emission and voltage fluctuation and flicker to an IAB-node.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7085" y="996950"/>
            <a:ext cx="8418195" cy="58369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Conducted Emission requirement:</a:t>
            </a:r>
          </a:p>
          <a:p>
            <a:r>
              <a:rPr lang="en-US" altLang="en-GB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Whether to have different requirements for in-door and out-door use:</a:t>
            </a: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Option 1: Define different requirement based on the use environment, the use case can be declared</a:t>
            </a: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Opiton 2: Define only one set of requiremnt based on BS regulatory requiremnt</a:t>
            </a: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Ohter options not precluded</a:t>
            </a:r>
          </a:p>
          <a:p>
            <a:pPr marL="457200" lvl="1" indent="0">
              <a:buNone/>
            </a:pPr>
            <a:endParaRPr lang="en-US" altLang="en-GB" sz="24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Radiated Immunity requirement</a:t>
            </a:r>
          </a:p>
          <a:p>
            <a:r>
              <a:rPr lang="en-US" altLang="en-GB" sz="21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Testability issue as one link or two links</a:t>
            </a: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1: Test one link each time. This is easy to do so but not the real case of IAB.</a:t>
            </a: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2: Test both links. Need to consider different requirements for BS and UE and corresponding links.</a:t>
            </a: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Other options not precluded</a:t>
            </a:r>
          </a:p>
          <a:p>
            <a:pPr marL="457200" lvl="1" indent="0">
              <a:buNone/>
            </a:pPr>
            <a:endParaRPr lang="en-US" altLang="en-GB" sz="2100" dirty="0">
              <a:solidFill>
                <a:schemeClr val="tx1"/>
              </a:solidFill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Other immunity requirement except for radiated immunity requirement</a:t>
            </a:r>
          </a:p>
          <a:p>
            <a:r>
              <a:rPr lang="en-US" altLang="en-GB" sz="24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How to define the test level</a:t>
            </a: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1: Based on regulatory requirement of BS</a:t>
            </a:r>
          </a:p>
          <a:p>
            <a:pPr lvl="1"/>
            <a:r>
              <a:rPr lang="en-US" altLang="en-GB" sz="1835" dirty="0">
                <a:solidFill>
                  <a:schemeClr val="tx1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Option 2: Define different test level in case of different enclosure for DU and MT based on use environment</a:t>
            </a:r>
          </a:p>
          <a:p>
            <a:pPr lvl="1"/>
            <a:r>
              <a:rPr lang="en-US" altLang="en-GB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options not precluded</a:t>
            </a:r>
          </a:p>
          <a:p>
            <a:pPr lvl="2"/>
            <a:endParaRPr lang="en-US" alt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0415" y="2554605"/>
            <a:ext cx="2876550" cy="1052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3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Wayforward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36955"/>
            <a:ext cx="8418195" cy="4510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capture agreeable contents to the IAB TR 38.xxx</a:t>
            </a:r>
          </a:p>
          <a:p>
            <a:pPr marL="0" indent="0">
              <a:buNone/>
            </a:pPr>
            <a:r>
              <a:rPr lang="en-US" alt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further analysis to the issues listed in slide 4.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R4-2001253 further discussion on IAB EMC emission requirement, ZTE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R4-2001254 further discussion on IAB EMC immunity requirement, ZTE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499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Office 主题</vt:lpstr>
      <vt:lpstr>3GPP TSG-RAN WG4 Meeting #94-e Electronic Meeting, 24 Feb.- 6 Mar.,2020</vt:lpstr>
      <vt:lpstr>Background</vt:lpstr>
      <vt:lpstr>Agreements</vt:lpstr>
      <vt:lpstr>Issues</vt:lpstr>
      <vt:lpstr>Wayforward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Lo, Anthony (Nokia - GB/Bristol)</cp:lastModifiedBy>
  <cp:revision>278</cp:revision>
  <dcterms:created xsi:type="dcterms:W3CDTF">2016-01-12T08:39:00Z</dcterms:created>
  <dcterms:modified xsi:type="dcterms:W3CDTF">2020-03-03T18:02:29Z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(3)r3aNPjZe4jmkWxUb1vFPvc170njxeQdE/H5xMBPGFlATqP1Xd55vg9wg1n4K0BF58E2LkhFJ
UyGjdfGDc4O9QEgOS0PJQGi31RJiSA3W2fvxr5B1X4F67LN34Y71iD9yxj2tgPQTunH52W15
tbzq7urefgxdMtKyh3oDWLTrsVdfPAN3t1UO2F3PiJb3jTKaaWR0R319t4wwHqTkd9n9tzSj
1YWH0hgFYCEJfqxajU</vt:lpwstr>
  </property>
  <property fmtid="{D5CDD505-2E9C-101B-9397-08002B2CF9AE}" pid="3" name="_2015_ms_pID_7253431">
    <vt:lpwstr>3Hw727yxzW9j8sbNic+hqEBQiNW/eRaGkActKubG6ILjS6Ar39Rs4k
3eXS+wuxsToT2pgtqe238zmkq9DUOx1swkp9YrhyH7HdX8xTCv9NPJNwfU49T3C1YNcnjwom
iPoq7zpPcBen8D4VZtb63ao7PlbaVq5/SEWTh+IMDENrM9ihkX34MtqhJ1vxuCjNhQxc/XHz
qezg9f5FbRrZPZLOGM7ZoAk7H1MbXuuqwz2P</vt:lpwstr>
  </property>
  <property fmtid="{D5CDD505-2E9C-101B-9397-08002B2CF9AE}" pid="4" name="_2015_ms_pID_7253432">
    <vt:lpwstr>vTY6wON9+qgsyRaJrV5E7HMGnuoMRzbgRvkF
RPVVj5CwztGHKUVMGh1okoBwV2nrB7B8rcu5f9BaGrPO5KbOFDM=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1562809972</vt:lpwstr>
  </property>
  <property fmtid="{D5CDD505-2E9C-101B-9397-08002B2CF9AE}" pid="9" name="ContentTypeId">
    <vt:lpwstr>0x01010057487C7AB0FA344C95D548FCA1A0E6B1</vt:lpwstr>
  </property>
  <property fmtid="{D5CDD505-2E9C-101B-9397-08002B2CF9AE}" pid="10" name="KSOProductBuildVer">
    <vt:lpwstr>2052-10.8.2.7027</vt:lpwstr>
  </property>
</Properties>
</file>