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0" r:id="rId3"/>
    <p:sldId id="264" r:id="rId4"/>
    <p:sldId id="265" r:id="rId5"/>
    <p:sldId id="275" r:id="rId6"/>
    <p:sldId id="291" r:id="rId7"/>
    <p:sldId id="292" r:id="rId8"/>
    <p:sldId id="287" r:id="rId9"/>
    <p:sldId id="274" r:id="rId10"/>
    <p:sldId id="279" r:id="rId11"/>
    <p:sldId id="281" r:id="rId12"/>
    <p:sldId id="293" r:id="rId13"/>
    <p:sldId id="294" r:id="rId14"/>
    <p:sldId id="295" r:id="rId15"/>
    <p:sldId id="298" r:id="rId16"/>
    <p:sldId id="299" r:id="rId17"/>
    <p:sldId id="300" r:id="rId18"/>
    <p:sldId id="301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2020-03-02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99033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altLang="zh-CN" b="1" dirty="0"/>
              <a:t>3GPP TSG-RAN WG4 Meeting  #94-e	                                                      R4-2002253</a:t>
            </a:r>
            <a:endParaRPr lang="en-US" altLang="zh-CN" b="1" dirty="0"/>
          </a:p>
          <a:p>
            <a:r>
              <a:rPr lang="en-GB" altLang="zh-CN" b="1" dirty="0"/>
              <a:t>Electronic Meeting, Feb.24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– Mar.6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2020</a:t>
            </a:r>
            <a:endParaRPr lang="zh-CN" altLang="zh-CN" dirty="0"/>
          </a:p>
          <a:p>
            <a:pPr hangingPunct="0"/>
            <a:r>
              <a:rPr lang="en-GB" altLang="zh-CN" b="1" dirty="0"/>
              <a:t>Agenda Item: 8.17.1</a:t>
            </a:r>
            <a:endParaRPr lang="en-US" altLang="zh-CN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1640986"/>
            <a:ext cx="7056784" cy="2739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WF </a:t>
            </a:r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 RRM </a:t>
            </a:r>
            <a:r>
              <a:rPr lang="en-US" altLang="zh-CN" sz="4800" noProof="0" dirty="0">
                <a:latin typeface="+mj-lt"/>
                <a:ea typeface="+mj-ea"/>
                <a:cs typeface="+mj-cs"/>
              </a:rPr>
              <a:t>for NR HST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635896" y="4437112"/>
            <a:ext cx="3126567" cy="958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CMCC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Beam management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2800" dirty="0"/>
              <a:t>L1-RSRP based on SSB/CSI-RS</a:t>
            </a:r>
          </a:p>
          <a:p>
            <a:pPr lvl="1"/>
            <a:r>
              <a:rPr lang="en-US" altLang="zh-CN" dirty="0"/>
              <a:t>Reuse Rel-15 SSB/CSI-RS based L1-RSRP measurement requirements, including the measurement accuracy and measurement delay except the 1.5x scaling factor, for NR HST</a:t>
            </a:r>
            <a:r>
              <a:rPr lang="en-US" altLang="zh-CN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baseline="30000" dirty="0">
                <a:solidFill>
                  <a:srgbClr val="00B050"/>
                </a:solidFill>
              </a:rPr>
              <a:t>st</a:t>
            </a:r>
            <a:r>
              <a:rPr lang="en-US" altLang="zh-CN" dirty="0">
                <a:solidFill>
                  <a:srgbClr val="00B050"/>
                </a:solidFill>
              </a:rPr>
              <a:t> round)</a:t>
            </a:r>
            <a:endParaRPr lang="zh-CN" altLang="zh-CN" dirty="0"/>
          </a:p>
          <a:p>
            <a:pPr lvl="1"/>
            <a:r>
              <a:rPr lang="en-US" altLang="zh-CN" dirty="0"/>
              <a:t>Whether to remove the 1.5x scaling factor in the measurement delay requirements for L1-RSRP, the outcome of L3</a:t>
            </a:r>
            <a:r>
              <a:rPr lang="zh-CN" altLang="en-US" dirty="0"/>
              <a:t> </a:t>
            </a:r>
            <a:r>
              <a:rPr lang="en-US" altLang="zh-CN" dirty="0"/>
              <a:t>measurement can be applied</a:t>
            </a:r>
            <a:r>
              <a:rPr lang="en-US" altLang="zh-CN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baseline="30000" dirty="0">
                <a:solidFill>
                  <a:srgbClr val="00B050"/>
                </a:solidFill>
              </a:rPr>
              <a:t>st</a:t>
            </a:r>
            <a:r>
              <a:rPr lang="en-US" altLang="zh-CN" dirty="0">
                <a:solidFill>
                  <a:srgbClr val="00B050"/>
                </a:solidFill>
              </a:rPr>
              <a:t> round)</a:t>
            </a:r>
            <a:endParaRPr lang="en-US" altLang="zh-CN" dirty="0"/>
          </a:p>
          <a:p>
            <a:pPr lvl="1"/>
            <a:endParaRPr lang="zh-CN" altLang="zh-CN" dirty="0"/>
          </a:p>
          <a:p>
            <a:pPr lvl="1"/>
            <a:endParaRPr lang="en-US" altLang="zh-CN" dirty="0"/>
          </a:p>
          <a:p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8831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908720"/>
            <a:ext cx="8229600" cy="2520280"/>
          </a:xfrm>
        </p:spPr>
        <p:txBody>
          <a:bodyPr>
            <a:noAutofit/>
          </a:bodyPr>
          <a:lstStyle/>
          <a:p>
            <a:r>
              <a:rPr lang="en-US" altLang="zh-CN" sz="1800" dirty="0"/>
              <a:t>NR- EUTRA Inter-RAT measurement </a:t>
            </a:r>
          </a:p>
          <a:p>
            <a:pPr lvl="1"/>
            <a:r>
              <a:rPr lang="en-US" altLang="zh-CN" sz="1800" dirty="0"/>
              <a:t>Enhance NR- EUTRA inter-RAT measurement requirements to support HST</a:t>
            </a:r>
            <a:r>
              <a:rPr lang="en-US" altLang="zh-CN" sz="1800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sz="1800" baseline="30000" dirty="0">
                <a:solidFill>
                  <a:srgbClr val="00B050"/>
                </a:solidFill>
              </a:rPr>
              <a:t>st</a:t>
            </a:r>
            <a:r>
              <a:rPr lang="en-US" altLang="zh-CN" sz="1800" dirty="0">
                <a:solidFill>
                  <a:srgbClr val="00B050"/>
                </a:solidFill>
              </a:rPr>
              <a:t> round)</a:t>
            </a:r>
            <a:endParaRPr lang="en-US" altLang="zh-CN" sz="1800" dirty="0"/>
          </a:p>
          <a:p>
            <a:pPr lvl="1"/>
            <a:r>
              <a:rPr lang="en-GB" altLang="zh-CN" sz="1800" dirty="0"/>
              <a:t>Cell re-selection requirements on NR- EUTRA inter-RAT measurement in idle mode</a:t>
            </a:r>
          </a:p>
          <a:p>
            <a:pPr lvl="2"/>
            <a:r>
              <a:rPr lang="en-GB" altLang="zh-CN" sz="1800" dirty="0"/>
              <a:t>Option 1 (CMCC, HW, Ericsson, vivo, Nokia, Apple, MTK, Intel): The principle is that NR to EUTRA inter-RAT measurements follows the R16 EUTRA HST enhanced measurement requirements. And the details are shown in the following Table:</a:t>
            </a:r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marL="457200" lvl="1" indent="0">
              <a:buNone/>
            </a:pPr>
            <a:endParaRPr lang="zh-CN" altLang="zh-CN" sz="1800" dirty="0"/>
          </a:p>
          <a:p>
            <a:pPr lvl="1"/>
            <a:endParaRPr lang="en-GB" altLang="zh-CN" sz="1800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0551402-2DEA-4C5E-8E8D-3D22B0FE2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229635"/>
              </p:ext>
            </p:extLst>
          </p:nvPr>
        </p:nvGraphicFramePr>
        <p:xfrm>
          <a:off x="1891672" y="3661008"/>
          <a:ext cx="5813391" cy="1280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68705">
                  <a:extLst>
                    <a:ext uri="{9D8B030D-6E8A-4147-A177-3AD203B41FA5}">
                      <a16:colId xmlns:a16="http://schemas.microsoft.com/office/drawing/2014/main" val="2027270305"/>
                    </a:ext>
                  </a:extLst>
                </a:gridCol>
                <a:gridCol w="1575744">
                  <a:extLst>
                    <a:ext uri="{9D8B030D-6E8A-4147-A177-3AD203B41FA5}">
                      <a16:colId xmlns:a16="http://schemas.microsoft.com/office/drawing/2014/main" val="1651785275"/>
                    </a:ext>
                  </a:extLst>
                </a:gridCol>
                <a:gridCol w="1574581">
                  <a:extLst>
                    <a:ext uri="{9D8B030D-6E8A-4147-A177-3AD203B41FA5}">
                      <a16:colId xmlns:a16="http://schemas.microsoft.com/office/drawing/2014/main" val="641441089"/>
                    </a:ext>
                  </a:extLst>
                </a:gridCol>
                <a:gridCol w="1694361">
                  <a:extLst>
                    <a:ext uri="{9D8B030D-6E8A-4147-A177-3AD203B41FA5}">
                      <a16:colId xmlns:a16="http://schemas.microsoft.com/office/drawing/2014/main" val="38900733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length [s]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</a:t>
                      </a:r>
                      <a:r>
                        <a:rPr lang="en-GB" sz="1200" baseline="-25000" dirty="0" err="1">
                          <a:effectLst/>
                        </a:rPr>
                        <a:t>detect,EUTRAN_Intra</a:t>
                      </a:r>
                      <a:r>
                        <a:rPr lang="en-GB" sz="1200" dirty="0">
                          <a:effectLst/>
                        </a:rPr>
                        <a:t> [s] (number of DRX cycles)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measure,EUTRAN_Intra</a:t>
                      </a:r>
                      <a:r>
                        <a:rPr lang="en-GB" sz="1200">
                          <a:effectLst/>
                        </a:rPr>
                        <a:t> 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evaluate,E-UTRAN_intra</a:t>
                      </a:r>
                      <a:endParaRPr lang="zh-CN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2751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2.56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0.96(3)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2518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5.12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 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1.92 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02068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8.96 (7)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1.28 (1)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3.84 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21925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2.56</a:t>
                      </a:r>
                      <a:r>
                        <a:rPr lang="en-GB" sz="1200" baseline="30000" dirty="0">
                          <a:effectLst/>
                        </a:rPr>
                        <a:t> 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58.88 (23)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2.56 (1)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7.68 (3)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3913255"/>
                  </a:ext>
                </a:extLst>
              </a:tr>
            </a:tbl>
          </a:graphicData>
        </a:graphic>
      </p:graphicFrame>
      <p:sp>
        <p:nvSpPr>
          <p:cNvPr id="6" name="内容占位符 2">
            <a:extLst>
              <a:ext uri="{FF2B5EF4-FFF2-40B4-BE49-F238E27FC236}">
                <a16:creationId xmlns:a16="http://schemas.microsoft.com/office/drawing/2014/main" id="{F78D2DB3-7187-4B61-B845-775719A19F6F}"/>
              </a:ext>
            </a:extLst>
          </p:cNvPr>
          <p:cNvSpPr txBox="1">
            <a:spLocks/>
          </p:cNvSpPr>
          <p:nvPr/>
        </p:nvSpPr>
        <p:spPr>
          <a:xfrm>
            <a:off x="550008" y="5010346"/>
            <a:ext cx="8229600" cy="473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GB" altLang="zh-CN" sz="1800" dirty="0"/>
              <a:t>Option 2 (QC):</a:t>
            </a:r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marL="457200" lvl="1" indent="0">
              <a:buFont typeface="Arial" pitchFamily="34" charset="0"/>
              <a:buNone/>
            </a:pPr>
            <a:endParaRPr lang="zh-CN" altLang="zh-CN" sz="1800" dirty="0"/>
          </a:p>
          <a:p>
            <a:pPr lvl="1"/>
            <a:endParaRPr lang="en-GB" altLang="zh-CN" sz="1800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E960F66-8DE1-4A46-876B-DF307E851A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634711"/>
              </p:ext>
            </p:extLst>
          </p:nvPr>
        </p:nvGraphicFramePr>
        <p:xfrm>
          <a:off x="1835696" y="5461208"/>
          <a:ext cx="6213349" cy="1280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55613">
                  <a:extLst>
                    <a:ext uri="{9D8B030D-6E8A-4147-A177-3AD203B41FA5}">
                      <a16:colId xmlns:a16="http://schemas.microsoft.com/office/drawing/2014/main" val="3461713894"/>
                    </a:ext>
                  </a:extLst>
                </a:gridCol>
                <a:gridCol w="1573220">
                  <a:extLst>
                    <a:ext uri="{9D8B030D-6E8A-4147-A177-3AD203B41FA5}">
                      <a16:colId xmlns:a16="http://schemas.microsoft.com/office/drawing/2014/main" val="3202805613"/>
                    </a:ext>
                  </a:extLst>
                </a:gridCol>
                <a:gridCol w="1818026">
                  <a:extLst>
                    <a:ext uri="{9D8B030D-6E8A-4147-A177-3AD203B41FA5}">
                      <a16:colId xmlns:a16="http://schemas.microsoft.com/office/drawing/2014/main" val="1510562276"/>
                    </a:ext>
                  </a:extLst>
                </a:gridCol>
                <a:gridCol w="1866490">
                  <a:extLst>
                    <a:ext uri="{9D8B030D-6E8A-4147-A177-3AD203B41FA5}">
                      <a16:colId xmlns:a16="http://schemas.microsoft.com/office/drawing/2014/main" val="40909348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length [s]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</a:t>
                      </a:r>
                      <a:r>
                        <a:rPr lang="en-GB" sz="1200" baseline="-25000" dirty="0" err="1">
                          <a:effectLst/>
                        </a:rPr>
                        <a:t>detectEUTRA_FDD</a:t>
                      </a:r>
                      <a:r>
                        <a:rPr lang="en-GB" sz="1200" dirty="0">
                          <a:effectLst/>
                        </a:rPr>
                        <a:t> [s] (number of DRX cycles)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measureEUTRA_FDD</a:t>
                      </a:r>
                      <a:r>
                        <a:rPr lang="en-GB" sz="1200">
                          <a:effectLst/>
                        </a:rPr>
                        <a:t> 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evaluateEUTRA_FDD</a:t>
                      </a:r>
                      <a:endParaRPr lang="zh-CN" sz="12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35653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7.68 (24)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 (4)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1.6(5)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16532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12.8 (16)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 (2)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1.92 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1279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12.8(10)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 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3.84 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5819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2.56</a:t>
                      </a:r>
                      <a:r>
                        <a:rPr lang="en-GB" sz="1200" baseline="30000" dirty="0">
                          <a:effectLst/>
                        </a:rPr>
                        <a:t> 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58.88 (23)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2.56 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7.68 (3)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4447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029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340768"/>
            <a:ext cx="8229600" cy="5301208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NR- EUTRA Inter-RAT measurement</a:t>
            </a:r>
          </a:p>
          <a:p>
            <a:pPr lvl="1"/>
            <a:r>
              <a:rPr lang="en-US" altLang="zh-CN" sz="2400" dirty="0"/>
              <a:t>Cell identification without DRX in connected mode </a:t>
            </a:r>
          </a:p>
          <a:p>
            <a:pPr lvl="2" hangingPunct="0"/>
            <a:r>
              <a:rPr lang="en-US" altLang="zh-CN" dirty="0"/>
              <a:t>Reuse R15 inter-RAT measurement requirement with non-DRX case in TS 38.133 (including both Tinter1 = 60ms and Tinter1 = 30ms) for NR HST </a:t>
            </a:r>
            <a:r>
              <a:rPr lang="en-US" altLang="zh-CN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baseline="30000" dirty="0">
                <a:solidFill>
                  <a:srgbClr val="00B050"/>
                </a:solidFill>
              </a:rPr>
              <a:t>st</a:t>
            </a:r>
            <a:r>
              <a:rPr lang="en-US" altLang="zh-CN" dirty="0">
                <a:solidFill>
                  <a:srgbClr val="00B050"/>
                </a:solidFill>
              </a:rPr>
              <a:t> round)</a:t>
            </a:r>
            <a:endParaRPr lang="en-US" altLang="zh-CN" dirty="0"/>
          </a:p>
          <a:p>
            <a:pPr lvl="2" hangingPunct="0"/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57133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91733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Inter-RAT measurement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7884" y="881962"/>
            <a:ext cx="8229600" cy="1080120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NR- EUTRA Inter-RAT measurement</a:t>
            </a:r>
          </a:p>
          <a:p>
            <a:pPr lvl="1"/>
            <a:r>
              <a:rPr lang="en-US" altLang="zh-CN" sz="2400" dirty="0"/>
              <a:t>Cell identification with DRX in connected mode </a:t>
            </a:r>
          </a:p>
          <a:p>
            <a:pPr lvl="2" hangingPunct="0"/>
            <a:r>
              <a:rPr lang="en-US" altLang="zh-CN" dirty="0"/>
              <a:t>Option 1(</a:t>
            </a:r>
            <a:r>
              <a:rPr lang="en-GB" altLang="zh-CN" dirty="0"/>
              <a:t>CMCC, Ericsson</a:t>
            </a:r>
            <a:r>
              <a:rPr lang="en-US" altLang="zh-CN" dirty="0"/>
              <a:t>)</a:t>
            </a:r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DA98C8D6-F61E-4CE5-9E7D-97EB9F9527A1}"/>
              </a:ext>
            </a:extLst>
          </p:cNvPr>
          <p:cNvSpPr txBox="1">
            <a:spLocks/>
          </p:cNvSpPr>
          <p:nvPr/>
        </p:nvSpPr>
        <p:spPr>
          <a:xfrm>
            <a:off x="667884" y="4149080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hangingPunct="0"/>
            <a:r>
              <a:rPr lang="en-US" altLang="zh-CN" dirty="0"/>
              <a:t>Option 2 (</a:t>
            </a:r>
            <a:r>
              <a:rPr lang="en-GB" altLang="zh-CN" dirty="0"/>
              <a:t>HW, QC</a:t>
            </a:r>
            <a:r>
              <a:rPr lang="en-US" altLang="zh-CN" dirty="0"/>
              <a:t>)</a:t>
            </a:r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62503A41-7C20-47E7-ABDC-6D01627FD7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54759"/>
              </p:ext>
            </p:extLst>
          </p:nvPr>
        </p:nvGraphicFramePr>
        <p:xfrm>
          <a:off x="1619672" y="2306918"/>
          <a:ext cx="6726876" cy="1463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23002">
                  <a:extLst>
                    <a:ext uri="{9D8B030D-6E8A-4147-A177-3AD203B41FA5}">
                      <a16:colId xmlns:a16="http://schemas.microsoft.com/office/drawing/2014/main" val="3957813685"/>
                    </a:ext>
                  </a:extLst>
                </a:gridCol>
                <a:gridCol w="2305973">
                  <a:extLst>
                    <a:ext uri="{9D8B030D-6E8A-4147-A177-3AD203B41FA5}">
                      <a16:colId xmlns:a16="http://schemas.microsoft.com/office/drawing/2014/main" val="3941097221"/>
                    </a:ext>
                  </a:extLst>
                </a:gridCol>
                <a:gridCol w="2297901">
                  <a:extLst>
                    <a:ext uri="{9D8B030D-6E8A-4147-A177-3AD203B41FA5}">
                      <a16:colId xmlns:a16="http://schemas.microsoft.com/office/drawing/2014/main" val="26232068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DRX cycle length (s)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Identify, E-UTRAN </a:t>
                      </a:r>
                      <a:r>
                        <a:rPr lang="en-GB" sz="1200">
                          <a:effectLst/>
                        </a:rPr>
                        <a:t>(s) (DRX cycles)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3416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Gap period = 40 ms, 20 ms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Gap period = 80 ms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99161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≤0.16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Non-DRX requirements in clause 9.4.2.2 apply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9.4.2.2 apply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21487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0.16 &lt; DRX-cycle&lt;1.28 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09273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Note1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4452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1.28&lt; DRX-cycle ≤10.24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033673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540385" indent="-540385"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NOTE 1:	The time depends on the DRX cycle length.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437651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A6233DC8-B61F-4497-8C5B-69D4E3181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004764"/>
              </p:ext>
            </p:extLst>
          </p:nvPr>
        </p:nvGraphicFramePr>
        <p:xfrm>
          <a:off x="1619672" y="4725144"/>
          <a:ext cx="6777899" cy="16459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45646">
                  <a:extLst>
                    <a:ext uri="{9D8B030D-6E8A-4147-A177-3AD203B41FA5}">
                      <a16:colId xmlns:a16="http://schemas.microsoft.com/office/drawing/2014/main" val="2962953179"/>
                    </a:ext>
                  </a:extLst>
                </a:gridCol>
                <a:gridCol w="2173429">
                  <a:extLst>
                    <a:ext uri="{9D8B030D-6E8A-4147-A177-3AD203B41FA5}">
                      <a16:colId xmlns:a16="http://schemas.microsoft.com/office/drawing/2014/main" val="3942077152"/>
                    </a:ext>
                  </a:extLst>
                </a:gridCol>
                <a:gridCol w="2658824">
                  <a:extLst>
                    <a:ext uri="{9D8B030D-6E8A-4147-A177-3AD203B41FA5}">
                      <a16:colId xmlns:a16="http://schemas.microsoft.com/office/drawing/2014/main" val="6400402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DRX cycle length (s)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Identify, E-UTRAN TDD </a:t>
                      </a:r>
                      <a:r>
                        <a:rPr lang="en-GB" sz="1200">
                          <a:effectLst/>
                        </a:rPr>
                        <a:t>(s) (DRX cycles)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740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Gap period = 40 ms, 20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Gap period = 80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3435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≤0.16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8977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0.256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3.84* 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(15*CSSF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3.84*K (15*CSSF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76115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4.8*K (15*CSSF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4.8*K (15*</a:t>
                      </a:r>
                      <a:r>
                        <a:rPr lang="en-GB" sz="1200">
                          <a:effectLst/>
                        </a:rPr>
                        <a:t>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zh-CN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78524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0.32&lt; DRX-cycle </a:t>
                      </a:r>
                      <a:r>
                        <a:rPr lang="en-US" sz="1200">
                          <a:effectLst/>
                        </a:rPr>
                        <a:t>≤</a:t>
                      </a:r>
                      <a:r>
                        <a:rPr lang="en-GB" sz="1200">
                          <a:effectLst/>
                        </a:rPr>
                        <a:t>10.24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3823782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1:	The time depends on the DRX cycle length.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2:	 </a:t>
                      </a:r>
                      <a:r>
                        <a:rPr lang="en-GB" sz="1200" dirty="0" err="1">
                          <a:effectLst/>
                        </a:rPr>
                        <a:t>CSSF</a:t>
                      </a:r>
                      <a:r>
                        <a:rPr lang="en-GB" sz="1200" baseline="-25000" dirty="0" err="1">
                          <a:effectLst/>
                        </a:rPr>
                        <a:t>interRAT</a:t>
                      </a:r>
                      <a:r>
                        <a:rPr lang="en-GB" sz="1200" dirty="0">
                          <a:effectLst/>
                        </a:rPr>
                        <a:t> is as defined in clause 9.4.3.2.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512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294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91733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Inter-RAT measurement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7884" y="711334"/>
            <a:ext cx="8229600" cy="1080120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NR- EUTRA Inter-RAT measurement</a:t>
            </a:r>
          </a:p>
          <a:p>
            <a:pPr lvl="1"/>
            <a:r>
              <a:rPr lang="en-US" altLang="zh-CN" sz="2400" dirty="0"/>
              <a:t>Cell identification with DRX in connected mode </a:t>
            </a:r>
          </a:p>
          <a:p>
            <a:pPr marL="914400" lvl="2" indent="0" hangingPunct="0">
              <a:buNone/>
            </a:pPr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79BD4ED8-6B01-4FF6-A826-D991745B05D7}"/>
              </a:ext>
            </a:extLst>
          </p:cNvPr>
          <p:cNvSpPr txBox="1">
            <a:spLocks/>
          </p:cNvSpPr>
          <p:nvPr/>
        </p:nvSpPr>
        <p:spPr>
          <a:xfrm>
            <a:off x="667884" y="1539426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hangingPunct="0"/>
            <a:r>
              <a:rPr lang="en-US" altLang="zh-CN" dirty="0"/>
              <a:t>Option 3 (</a:t>
            </a:r>
            <a:r>
              <a:rPr lang="en-GB" altLang="zh-CN" dirty="0"/>
              <a:t>Vivo</a:t>
            </a:r>
            <a:r>
              <a:rPr lang="en-US" altLang="zh-CN" dirty="0"/>
              <a:t>)</a:t>
            </a:r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5A9718FC-79D1-4443-A552-3974AC7CBD42}"/>
              </a:ext>
            </a:extLst>
          </p:cNvPr>
          <p:cNvSpPr txBox="1">
            <a:spLocks/>
          </p:cNvSpPr>
          <p:nvPr/>
        </p:nvSpPr>
        <p:spPr>
          <a:xfrm>
            <a:off x="667884" y="4077072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hangingPunct="0"/>
            <a:r>
              <a:rPr lang="en-US" altLang="zh-CN" dirty="0"/>
              <a:t>Option 4 (</a:t>
            </a:r>
            <a:r>
              <a:rPr lang="en-GB" altLang="zh-CN" dirty="0"/>
              <a:t>QC, Vivo</a:t>
            </a:r>
            <a:r>
              <a:rPr lang="en-US" altLang="zh-CN" dirty="0"/>
              <a:t>)</a:t>
            </a:r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6FC181FF-08B3-4E14-8315-C8A2159C03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747825"/>
              </p:ext>
            </p:extLst>
          </p:nvPr>
        </p:nvGraphicFramePr>
        <p:xfrm>
          <a:off x="1391266" y="2064178"/>
          <a:ext cx="6782836" cy="172212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52486">
                  <a:extLst>
                    <a:ext uri="{9D8B030D-6E8A-4147-A177-3AD203B41FA5}">
                      <a16:colId xmlns:a16="http://schemas.microsoft.com/office/drawing/2014/main" val="3937456261"/>
                    </a:ext>
                  </a:extLst>
                </a:gridCol>
                <a:gridCol w="2061982">
                  <a:extLst>
                    <a:ext uri="{9D8B030D-6E8A-4147-A177-3AD203B41FA5}">
                      <a16:colId xmlns:a16="http://schemas.microsoft.com/office/drawing/2014/main" val="738549477"/>
                    </a:ext>
                  </a:extLst>
                </a:gridCol>
                <a:gridCol w="2668368">
                  <a:extLst>
                    <a:ext uri="{9D8B030D-6E8A-4147-A177-3AD203B41FA5}">
                      <a16:colId xmlns:a16="http://schemas.microsoft.com/office/drawing/2014/main" val="16895895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DRX cycle length (s)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Identify, E-UTRAN TDD </a:t>
                      </a:r>
                      <a:r>
                        <a:rPr lang="en-GB" sz="1200">
                          <a:effectLst/>
                        </a:rPr>
                        <a:t>(s) (DRX cycles)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72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Gap period = 40 ms, 20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Gap period = 80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6016381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≤0.16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901047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0.16&lt; DRX-cycle ≤0.32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Note1 (15*CSSF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Note1 (15*CSSF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64223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0.64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5.12*CSSF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(8*CSSF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5.12*CSSF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(8*CSSF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162766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8.96*CSSF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(7*CSSF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8.96*CSSF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(7*CSSF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41737440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1.28&lt; DRX-cycle ≤10.24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Note1 (20*CSSF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Note1 (20*CSSF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36020168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NOTE 1:	The time depends on the DRX cycle length.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185668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652F5EE5-C117-4FCF-A82C-194052CC22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781295"/>
              </p:ext>
            </p:extLst>
          </p:nvPr>
        </p:nvGraphicFramePr>
        <p:xfrm>
          <a:off x="1384690" y="4567544"/>
          <a:ext cx="6777898" cy="2011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45257">
                  <a:extLst>
                    <a:ext uri="{9D8B030D-6E8A-4147-A177-3AD203B41FA5}">
                      <a16:colId xmlns:a16="http://schemas.microsoft.com/office/drawing/2014/main" val="463189052"/>
                    </a:ext>
                  </a:extLst>
                </a:gridCol>
                <a:gridCol w="2172994">
                  <a:extLst>
                    <a:ext uri="{9D8B030D-6E8A-4147-A177-3AD203B41FA5}">
                      <a16:colId xmlns:a16="http://schemas.microsoft.com/office/drawing/2014/main" val="2312449444"/>
                    </a:ext>
                  </a:extLst>
                </a:gridCol>
                <a:gridCol w="2659647">
                  <a:extLst>
                    <a:ext uri="{9D8B030D-6E8A-4147-A177-3AD203B41FA5}">
                      <a16:colId xmlns:a16="http://schemas.microsoft.com/office/drawing/2014/main" val="2711057191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QC compromised proposal for NR- EUTRA inter-RAT measurement in connected mode for DRX case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43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DRX cycle length (s)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Identify, E-UTRAN TDD </a:t>
                      </a:r>
                      <a:r>
                        <a:rPr lang="en-GB" sz="1200">
                          <a:effectLst/>
                        </a:rPr>
                        <a:t>(s) (DRX cycles)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713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Gap period = 40 ms, 20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Gap period = 80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43796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≤0.16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33964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0.16&lt;DRx cycle&lt;=0.32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(15)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(15)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18822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0.32&lt; DRx cycle &lt;= 0.64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68339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 &lt; DRx cycle &lt;= 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52994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1.28&lt; DRX-cycle </a:t>
                      </a:r>
                      <a:r>
                        <a:rPr lang="en-US" sz="1200">
                          <a:effectLst/>
                        </a:rPr>
                        <a:t>≤</a:t>
                      </a:r>
                      <a:r>
                        <a:rPr lang="en-GB" sz="1200">
                          <a:effectLst/>
                        </a:rPr>
                        <a:t>10.24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6856712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1:	The time depends on the DRX cycle length.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2:	The requirement only applicable to </a:t>
                      </a:r>
                      <a:r>
                        <a:rPr lang="en-GB" sz="1200" dirty="0" err="1">
                          <a:effectLst/>
                        </a:rPr>
                        <a:t>CSSF</a:t>
                      </a:r>
                      <a:r>
                        <a:rPr lang="en-GB" sz="1200" baseline="-25000" dirty="0" err="1">
                          <a:effectLst/>
                        </a:rPr>
                        <a:t>interRAT</a:t>
                      </a:r>
                      <a:r>
                        <a:rPr lang="en-GB" sz="1200" dirty="0">
                          <a:effectLst/>
                        </a:rPr>
                        <a:t> = 1 case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105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005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5040560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EUTRA-NR Inter-RAT measurement </a:t>
            </a:r>
          </a:p>
          <a:p>
            <a:pPr lvl="1"/>
            <a:r>
              <a:rPr lang="en-US" altLang="zh-CN" sz="2400" dirty="0"/>
              <a:t>Enhance EUTRA-NR inter-RAT measurement requirements to support NR HST </a:t>
            </a:r>
            <a:r>
              <a:rPr lang="en-US" altLang="zh-CN" sz="2400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sz="2400" baseline="30000" dirty="0">
                <a:solidFill>
                  <a:srgbClr val="00B050"/>
                </a:solidFill>
              </a:rPr>
              <a:t>st</a:t>
            </a:r>
            <a:r>
              <a:rPr lang="en-US" altLang="zh-CN" sz="2400" dirty="0">
                <a:solidFill>
                  <a:srgbClr val="00B050"/>
                </a:solidFill>
              </a:rPr>
              <a:t> round)</a:t>
            </a:r>
            <a:endParaRPr lang="en-US" altLang="zh-CN" sz="2400" dirty="0"/>
          </a:p>
          <a:p>
            <a:pPr lvl="1"/>
            <a:r>
              <a:rPr lang="en-GB" altLang="zh-CN" sz="2400" dirty="0"/>
              <a:t>Cell re-selection requirements on EUTRA-NR inter-RAT in idle mode</a:t>
            </a:r>
          </a:p>
          <a:p>
            <a:pPr lvl="2"/>
            <a:r>
              <a:rPr lang="en-GB" altLang="zh-CN" dirty="0"/>
              <a:t>Option 1 (CMCC, Ericsson, Nokia, Apple, MTK): the cell re-selection requirements on EUTRA-NR inter-RAT measurement follow R16 HST NR cell re-selection requirements</a:t>
            </a:r>
          </a:p>
          <a:p>
            <a:pPr lvl="2"/>
            <a:r>
              <a:rPr lang="en-GB" altLang="zh-CN" dirty="0"/>
              <a:t>Option 2 (QC): discuss possible options between non-HST inter-RAT requirement and HST intra-frequency measurement requirement.</a:t>
            </a:r>
            <a:endParaRPr lang="zh-CN" altLang="zh-CN" dirty="0"/>
          </a:p>
          <a:p>
            <a:pPr lvl="2"/>
            <a:endParaRPr lang="en-GB" altLang="zh-CN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marL="457200" lvl="1" indent="0">
              <a:buNone/>
            </a:pPr>
            <a:endParaRPr lang="zh-CN" altLang="zh-CN" sz="2400" dirty="0"/>
          </a:p>
          <a:p>
            <a:pPr lvl="1"/>
            <a:endParaRPr lang="en-GB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696075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91733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Inter-RAT measurement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7884" y="881962"/>
            <a:ext cx="8229600" cy="2547038"/>
          </a:xfrm>
        </p:spPr>
        <p:txBody>
          <a:bodyPr>
            <a:noAutofit/>
          </a:bodyPr>
          <a:lstStyle/>
          <a:p>
            <a:r>
              <a:rPr lang="en-US" altLang="zh-CN" sz="1600" dirty="0"/>
              <a:t>EUTRA - NR Inter-RAT measurement</a:t>
            </a:r>
          </a:p>
          <a:p>
            <a:pPr lvl="1"/>
            <a:r>
              <a:rPr lang="en-US" altLang="zh-CN" sz="1600" dirty="0"/>
              <a:t>Cell identification without DRX in connected mode </a:t>
            </a:r>
          </a:p>
          <a:p>
            <a:pPr lvl="2"/>
            <a:r>
              <a:rPr lang="en-GB" altLang="zh-CN" sz="1600" dirty="0"/>
              <a:t>Option 1 (CMCC, Ericsson, Apple, MTK): cell identification requirements on EUTRA-NR inter-RAT measurement in connected mode for non-DRX case follow R16 HST NR requirements</a:t>
            </a:r>
            <a:endParaRPr lang="zh-CN" altLang="zh-CN" sz="1600" dirty="0"/>
          </a:p>
          <a:p>
            <a:pPr lvl="2"/>
            <a:r>
              <a:rPr lang="en-GB" altLang="zh-CN" sz="1600" dirty="0"/>
              <a:t>Option 2 (QC): discuss possible options between non-HST inter-RAT requirement and HST intra-frequency measurement requirement.</a:t>
            </a:r>
            <a:endParaRPr lang="zh-CN" altLang="zh-CN" sz="1600" dirty="0"/>
          </a:p>
          <a:p>
            <a:pPr lvl="2"/>
            <a:r>
              <a:rPr lang="en-GB" altLang="zh-CN" sz="1600" dirty="0"/>
              <a:t>Option 3 (Vivo): Since for non-HST the measurement period requirement of an inter-RAT NR carrier in LTE is same as that of inter-frequency requirement in NR, our proposal is to follow the same enhancement methodology, but the baseline should be inter-frequency requirement</a:t>
            </a:r>
            <a:endParaRPr lang="zh-CN" altLang="zh-CN" sz="1600" dirty="0"/>
          </a:p>
          <a:p>
            <a:pPr lvl="2" hangingPunct="0"/>
            <a:endParaRPr lang="zh-CN" altLang="zh-CN" sz="16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1600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DA98C8D6-F61E-4CE5-9E7D-97EB9F9527A1}"/>
              </a:ext>
            </a:extLst>
          </p:cNvPr>
          <p:cNvSpPr txBox="1">
            <a:spLocks/>
          </p:cNvSpPr>
          <p:nvPr/>
        </p:nvSpPr>
        <p:spPr>
          <a:xfrm>
            <a:off x="646180" y="5487130"/>
            <a:ext cx="8229600" cy="917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hangingPunct="0"/>
            <a:r>
              <a:rPr lang="en-GB" altLang="zh-CN" sz="1600" dirty="0"/>
              <a:t>Option 4 (Nokia): RAN4 should consider the overall system delay and consider whether the existing requirements are sufficient or whether R16 HST NE measurement requirements would need to be applied.</a:t>
            </a:r>
            <a:endParaRPr lang="zh-CN" altLang="zh-CN" sz="16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1600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9F07667A-C155-4600-98B9-7AD6216937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490055"/>
              </p:ext>
            </p:extLst>
          </p:nvPr>
        </p:nvGraphicFramePr>
        <p:xfrm>
          <a:off x="1846608" y="4077072"/>
          <a:ext cx="6920486" cy="1280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89143">
                  <a:extLst>
                    <a:ext uri="{9D8B030D-6E8A-4147-A177-3AD203B41FA5}">
                      <a16:colId xmlns:a16="http://schemas.microsoft.com/office/drawing/2014/main" val="3656662947"/>
                    </a:ext>
                  </a:extLst>
                </a:gridCol>
                <a:gridCol w="5331343">
                  <a:extLst>
                    <a:ext uri="{9D8B030D-6E8A-4147-A177-3AD203B41FA5}">
                      <a16:colId xmlns:a16="http://schemas.microsoft.com/office/drawing/2014/main" val="42899520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Condition</a:t>
                      </a:r>
                      <a:r>
                        <a:rPr lang="en-GB" sz="1200" baseline="30000">
                          <a:effectLst/>
                        </a:rPr>
                        <a:t> NOTE1,2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 SSB_measurement_period_inter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0445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 DRX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Max(200ms, 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Max(MGRP, SMTC period))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90750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</a:t>
                      </a:r>
                      <a:r>
                        <a:rPr lang="en-US" sz="1200">
                          <a:effectLst/>
                        </a:rPr>
                        <a:t>≤</a:t>
                      </a:r>
                      <a:r>
                        <a:rPr lang="en-GB" sz="1200">
                          <a:effectLst/>
                        </a:rPr>
                        <a:t> 320ms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Max(200ms, Ceil(8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1.5)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Max(MGRP, SMTC period, DRX cycle))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11532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&gt; 320ms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DRX cycle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9205248"/>
                  </a:ext>
                </a:extLst>
              </a:tr>
              <a:tr h="44450">
                <a:tc gridSpan="2">
                  <a:txBody>
                    <a:bodyPr/>
                    <a:lstStyle/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1: 	DRX or non DRX requirements apply according to the conditions described in clause 3.6.1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2: 	In EN-DC operation, the parameters, timers and scheduling requests referred to in clause 3.6.1 are for the secondary cell group. The DRX cycle is the DRX cycle of the secondary cell group.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92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6835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91733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Inter-RAT measurement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7884" y="881962"/>
            <a:ext cx="8229600" cy="1080120"/>
          </a:xfrm>
        </p:spPr>
        <p:txBody>
          <a:bodyPr>
            <a:noAutofit/>
          </a:bodyPr>
          <a:lstStyle/>
          <a:p>
            <a:r>
              <a:rPr lang="en-US" altLang="zh-CN" sz="1400" dirty="0"/>
              <a:t>EUTRA - NR Inter-RAT measurement</a:t>
            </a:r>
          </a:p>
          <a:p>
            <a:pPr lvl="1"/>
            <a:r>
              <a:rPr lang="en-US" altLang="zh-CN" sz="1400" dirty="0"/>
              <a:t>Cell identification with DRX in connected mode </a:t>
            </a:r>
          </a:p>
          <a:p>
            <a:pPr lvl="2"/>
            <a:r>
              <a:rPr lang="en-GB" altLang="zh-CN" sz="1400" dirty="0"/>
              <a:t>Option 1 (CMCC, Ericsson, Apple, MTK): cell identification requirements on EUTRA-NR inter-RAT measurement in connected mode for non-DRX case follow R16 HST NR requirements</a:t>
            </a:r>
            <a:endParaRPr lang="zh-CN" altLang="zh-CN" sz="1400" dirty="0"/>
          </a:p>
          <a:p>
            <a:pPr lvl="2"/>
            <a:r>
              <a:rPr lang="en-GB" altLang="zh-CN" sz="1400" dirty="0"/>
              <a:t>Option 2 (QC): discuss possible options between non-HST inter-RAT requirement and HST intra-frequency measurement requirement.</a:t>
            </a:r>
            <a:endParaRPr lang="zh-CN" altLang="zh-CN" sz="1400" dirty="0"/>
          </a:p>
          <a:p>
            <a:pPr lvl="2"/>
            <a:r>
              <a:rPr lang="en-GB" altLang="zh-CN" sz="1400" dirty="0"/>
              <a:t>Option 3 (Vivo): Since for non-HST the measurement period requirement of an inter-RAT NR carrier in LTE is same as that of inter-frequency requirement in NR, our proposal is to follow the same enhancement methodology, but the baseline should be inter-frequency requirement</a:t>
            </a:r>
            <a:endParaRPr lang="zh-CN" altLang="zh-CN" sz="1400" dirty="0"/>
          </a:p>
          <a:p>
            <a:pPr lvl="2" hangingPunct="0"/>
            <a:endParaRPr lang="zh-CN" altLang="zh-CN" sz="14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1400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DA98C8D6-F61E-4CE5-9E7D-97EB9F9527A1}"/>
              </a:ext>
            </a:extLst>
          </p:cNvPr>
          <p:cNvSpPr txBox="1">
            <a:spLocks/>
          </p:cNvSpPr>
          <p:nvPr/>
        </p:nvSpPr>
        <p:spPr>
          <a:xfrm>
            <a:off x="646180" y="5487130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hangingPunct="0"/>
            <a:r>
              <a:rPr lang="en-GB" altLang="zh-CN" sz="1400" dirty="0"/>
              <a:t>Option 4 (Nokia): RAN4 should consider the overall system delay and consider whether the existing requirements are sufficient or whether R16 HST NE measurement requirements would need to be applied.</a:t>
            </a:r>
            <a:endParaRPr lang="zh-CN" altLang="zh-CN" sz="14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1400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9F07667A-C155-4600-98B9-7AD6216937B6}"/>
              </a:ext>
            </a:extLst>
          </p:cNvPr>
          <p:cNvGraphicFramePr>
            <a:graphicFrameLocks noGrp="1"/>
          </p:cNvGraphicFramePr>
          <p:nvPr/>
        </p:nvGraphicFramePr>
        <p:xfrm>
          <a:off x="1848666" y="3140170"/>
          <a:ext cx="6920486" cy="21336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89143">
                  <a:extLst>
                    <a:ext uri="{9D8B030D-6E8A-4147-A177-3AD203B41FA5}">
                      <a16:colId xmlns:a16="http://schemas.microsoft.com/office/drawing/2014/main" val="3656662947"/>
                    </a:ext>
                  </a:extLst>
                </a:gridCol>
                <a:gridCol w="5331343">
                  <a:extLst>
                    <a:ext uri="{9D8B030D-6E8A-4147-A177-3AD203B41FA5}">
                      <a16:colId xmlns:a16="http://schemas.microsoft.com/office/drawing/2014/main" val="42899520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Condition</a:t>
                      </a:r>
                      <a:r>
                        <a:rPr lang="en-GB" sz="1400" baseline="30000">
                          <a:effectLst/>
                        </a:rPr>
                        <a:t> NOTE1,2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</a:t>
                      </a:r>
                      <a:r>
                        <a:rPr lang="en-GB" sz="1400" baseline="-25000">
                          <a:effectLst/>
                        </a:rPr>
                        <a:t> SSB_measurement_period_inter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0445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No DRX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Max(200ms, 8 </a:t>
                      </a:r>
                      <a:r>
                        <a:rPr lang="fr-FR" sz="14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400">
                          <a:effectLst/>
                        </a:rPr>
                        <a:t> Max(MGRP, SMTC period)) </a:t>
                      </a:r>
                      <a:r>
                        <a:rPr lang="fr-FR" sz="14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400">
                          <a:effectLst/>
                        </a:rPr>
                        <a:t> CSSF</a:t>
                      </a:r>
                      <a:r>
                        <a:rPr lang="fr-FR" sz="1400" baseline="-25000">
                          <a:effectLst/>
                        </a:rPr>
                        <a:t>inter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90750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DRX cycle </a:t>
                      </a:r>
                      <a:r>
                        <a:rPr lang="en-US" sz="1400">
                          <a:effectLst/>
                        </a:rPr>
                        <a:t>≤</a:t>
                      </a:r>
                      <a:r>
                        <a:rPr lang="en-GB" sz="1400">
                          <a:effectLst/>
                        </a:rPr>
                        <a:t> 320ms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Max(200ms, Ceil(8 </a:t>
                      </a:r>
                      <a:r>
                        <a:rPr lang="fr-FR" sz="14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400">
                          <a:effectLst/>
                        </a:rPr>
                        <a:t> 1.5) </a:t>
                      </a:r>
                      <a:r>
                        <a:rPr lang="fr-FR" sz="14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400">
                          <a:effectLst/>
                        </a:rPr>
                        <a:t> Max(MGRP, SMTC period, DRX cycle)) </a:t>
                      </a:r>
                      <a:r>
                        <a:rPr lang="fr-FR" sz="14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400">
                          <a:effectLst/>
                        </a:rPr>
                        <a:t> CSSF</a:t>
                      </a:r>
                      <a:r>
                        <a:rPr lang="fr-FR" sz="1400" baseline="-25000">
                          <a:effectLst/>
                        </a:rPr>
                        <a:t>inter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11532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DRX cycle &gt; 320ms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8 </a:t>
                      </a:r>
                      <a:r>
                        <a:rPr lang="fr-FR" sz="14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400">
                          <a:effectLst/>
                        </a:rPr>
                        <a:t> DRX cycle </a:t>
                      </a:r>
                      <a:r>
                        <a:rPr lang="fr-FR" sz="14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400">
                          <a:effectLst/>
                        </a:rPr>
                        <a:t> CSSF</a:t>
                      </a:r>
                      <a:r>
                        <a:rPr lang="fr-FR" sz="1400" baseline="-25000">
                          <a:effectLst/>
                        </a:rPr>
                        <a:t>inter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9205248"/>
                  </a:ext>
                </a:extLst>
              </a:tr>
              <a:tr h="44450">
                <a:tc gridSpan="2">
                  <a:txBody>
                    <a:bodyPr/>
                    <a:lstStyle/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NOTE 1: 	DRX or non DRX requirements apply according to the conditions described in clause 3.6.1</a:t>
                      </a:r>
                      <a:endParaRPr lang="zh-CN" sz="14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NOTE 2: 	In EN-DC operation, the parameters, timers and scheduling requests referred to in clause 3.6.1 are for the secondary cell group. The DRX cycle is the DRX cycle of the secondary cell group.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92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069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SS-SINR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340768"/>
            <a:ext cx="7776864" cy="5301208"/>
          </a:xfrm>
        </p:spPr>
        <p:txBody>
          <a:bodyPr>
            <a:noAutofit/>
          </a:bodyPr>
          <a:lstStyle/>
          <a:p>
            <a:pPr lvl="0"/>
            <a:r>
              <a:rPr lang="en-US" altLang="zh-CN" sz="2800" dirty="0"/>
              <a:t>Option 1(QC, Ericsson): SINR accuracy requirement is not applicable to HST scenario when SNR &gt; 5dB</a:t>
            </a:r>
            <a:endParaRPr lang="zh-CN" altLang="zh-CN" sz="2800" dirty="0"/>
          </a:p>
          <a:p>
            <a:pPr lvl="0"/>
            <a:r>
              <a:rPr lang="en-US" altLang="zh-CN" sz="2800" dirty="0"/>
              <a:t>Option 2 (vivo, HW, MTK): SINR accuracy requirement is not applicable to HST scenario </a:t>
            </a:r>
            <a:endParaRPr lang="zh-CN" altLang="zh-CN" sz="2800" dirty="0"/>
          </a:p>
          <a:p>
            <a:pPr lvl="0"/>
            <a:r>
              <a:rPr lang="en-US" altLang="zh-CN" sz="2800" dirty="0"/>
              <a:t>Option 3 (DCM): identify the SNR upper bound below which the SS-SINR measurement accuracy requirements are specified</a:t>
            </a:r>
            <a:endParaRPr lang="zh-CN" altLang="zh-CN" sz="2800" dirty="0"/>
          </a:p>
          <a:p>
            <a:pPr lvl="2" hangingPunct="0"/>
            <a:endParaRPr lang="en-US" altLang="zh-CN" sz="2800" dirty="0"/>
          </a:p>
          <a:p>
            <a:pPr lvl="2" hangingPunct="0"/>
            <a:endParaRPr lang="zh-CN" altLang="zh-CN" sz="2800" dirty="0"/>
          </a:p>
          <a:p>
            <a:pPr lvl="2" hangingPunct="0"/>
            <a:endParaRPr lang="zh-CN" altLang="zh-CN" sz="28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793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56B4E7-F5B2-4EC4-96DE-D3E3FE82A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58F4EF0B-6AEE-4084-8128-BA9EFD8E6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00808"/>
            <a:ext cx="8435280" cy="4176464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The following WFs were approved:</a:t>
            </a:r>
          </a:p>
          <a:p>
            <a:pPr lvl="1"/>
            <a:r>
              <a:rPr lang="en-GB" altLang="zh-CN" dirty="0"/>
              <a:t>R4-1912781 </a:t>
            </a:r>
            <a:r>
              <a:rPr lang="en-US" altLang="zh-CN" dirty="0"/>
              <a:t> WF on RRM for NR HST, RAN4#92BIS</a:t>
            </a:r>
          </a:p>
          <a:p>
            <a:pPr lvl="1"/>
            <a:r>
              <a:rPr lang="en-GB" altLang="zh-CN" dirty="0"/>
              <a:t>R4-1915887 </a:t>
            </a:r>
            <a:r>
              <a:rPr lang="en-US" altLang="zh-CN" dirty="0"/>
              <a:t> WF on RRM for NR HST, RAN4#93</a:t>
            </a:r>
          </a:p>
          <a:p>
            <a:pPr lvl="1"/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2">
              <a:buNone/>
            </a:pPr>
            <a:endParaRPr lang="en-US" altLang="zh-CN" sz="2800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02167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Cell re-selection requirements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680520"/>
          </a:xfrm>
        </p:spPr>
        <p:txBody>
          <a:bodyPr>
            <a:no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zh-CN" sz="2400" dirty="0"/>
              <a:t>Whether to keep M2, M3, M4 for cell re-selection with DRX cycle =0.32s:</a:t>
            </a:r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dirty="0"/>
              <a:t>Option 1 (CATT, NOKIA,): remove M2, M3, M4 without restriction on SMTC period</a:t>
            </a:r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dirty="0"/>
              <a:t>Option 2 (HW, MTK): keep M2, M3, M4</a:t>
            </a:r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dirty="0"/>
              <a:t>Option 3 (QC, vivo, Samsung, Intel): When SMTC &lt; 40, remove M2, M3, M4; when SMTC &gt;= 40, M2 = 1.5, M3 = M4 = 2</a:t>
            </a:r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dirty="0"/>
              <a:t>Option 4 (Ericsson, CMCC, Apple): When SMTC &lt; =40, remove M2, M3, M4; when SMTC &gt;40, M2 = 1.5, M3 = M4 = 2</a:t>
            </a:r>
            <a:endParaRPr lang="zh-CN" altLang="zh-CN" dirty="0"/>
          </a:p>
          <a:p>
            <a:pPr marL="0" lvl="1" indent="0">
              <a:buNone/>
            </a:pPr>
            <a:endParaRPr lang="en-US" altLang="zh-CN" sz="2400" dirty="0"/>
          </a:p>
          <a:p>
            <a:pPr lvl="1"/>
            <a:endParaRPr lang="en-US" altLang="zh-CN" sz="2400" dirty="0"/>
          </a:p>
          <a:p>
            <a:pPr marL="457200" lvl="1" indent="0">
              <a:buNone/>
            </a:pPr>
            <a:endParaRPr lang="zh-CN" altLang="zh-CN" sz="2400" dirty="0"/>
          </a:p>
          <a:p>
            <a:pPr marL="400050" lvl="2" indent="0">
              <a:buNone/>
            </a:pPr>
            <a:endParaRPr lang="en-US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787063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Cell identification delay requirements for non-DRX case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3024336"/>
          </a:xfrm>
        </p:spPr>
        <p:txBody>
          <a:bodyPr>
            <a:noAutofit/>
          </a:bodyPr>
          <a:lstStyle/>
          <a:p>
            <a:pPr lvl="0"/>
            <a:r>
              <a:rPr lang="en-US" altLang="zh-CN" sz="2800" dirty="0"/>
              <a:t>Rel-15 SSB index acquiring delay requirements for non-DRX case is reused for NR HST</a:t>
            </a:r>
            <a:r>
              <a:rPr lang="en-US" altLang="zh-CN" sz="2800" dirty="0">
                <a:solidFill>
                  <a:srgbClr val="00B050"/>
                </a:solidFill>
              </a:rPr>
              <a:t> (tentative agreements in 1</a:t>
            </a:r>
            <a:r>
              <a:rPr lang="en-US" altLang="zh-CN" sz="2800" baseline="30000" dirty="0">
                <a:solidFill>
                  <a:srgbClr val="00B050"/>
                </a:solidFill>
              </a:rPr>
              <a:t>st</a:t>
            </a:r>
            <a:r>
              <a:rPr lang="en-US" altLang="zh-CN" sz="2800" dirty="0">
                <a:solidFill>
                  <a:srgbClr val="00B050"/>
                </a:solidFill>
              </a:rPr>
              <a:t> round)</a:t>
            </a:r>
          </a:p>
        </p:txBody>
      </p:sp>
    </p:spTree>
    <p:extLst>
      <p:ext uri="{BB962C8B-B14F-4D97-AF65-F5344CB8AC3E}">
        <p14:creationId xmlns:p14="http://schemas.microsoft.com/office/powerpoint/2010/main" val="3935466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Cell identification delay requirements for DRX case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96544"/>
          </a:xfrm>
        </p:spPr>
        <p:txBody>
          <a:bodyPr>
            <a:noAutofit/>
          </a:bodyPr>
          <a:lstStyle/>
          <a:p>
            <a:pPr hangingPunct="0"/>
            <a:r>
              <a:rPr lang="en-GB" altLang="zh-CN" sz="2400" dirty="0"/>
              <a:t>Whether to keep the relaxation factor of 1.5 for DRX cycle &lt;= 0.32s</a:t>
            </a:r>
            <a:endParaRPr lang="zh-CN" altLang="zh-CN" sz="2400" dirty="0"/>
          </a:p>
          <a:p>
            <a:pPr lvl="1"/>
            <a:r>
              <a:rPr lang="en-GB" altLang="zh-CN" sz="2400" dirty="0"/>
              <a:t>Option 1(MTK): keep the factor</a:t>
            </a:r>
            <a:endParaRPr lang="zh-CN" altLang="zh-CN" sz="2400" dirty="0"/>
          </a:p>
          <a:p>
            <a:pPr lvl="1"/>
            <a:r>
              <a:rPr lang="en-GB" altLang="zh-CN" sz="2400" dirty="0"/>
              <a:t>Option 2 (CATT, NOKIA, HW): remove the factor without restriction on SMTC period</a:t>
            </a:r>
            <a:endParaRPr lang="zh-CN" altLang="zh-CN" sz="2400" dirty="0"/>
          </a:p>
          <a:p>
            <a:pPr lvl="1"/>
            <a:r>
              <a:rPr lang="en-GB" altLang="zh-CN" sz="2400" dirty="0"/>
              <a:t>Option 3 (QC): the scaling factor can be removed if SMTC &lt; [40] </a:t>
            </a:r>
            <a:r>
              <a:rPr lang="en-GB" altLang="zh-CN" sz="2400" dirty="0" err="1"/>
              <a:t>ms</a:t>
            </a:r>
            <a:r>
              <a:rPr lang="en-GB" altLang="zh-CN" sz="2400" dirty="0"/>
              <a:t>, otherwise keep the factor</a:t>
            </a:r>
            <a:endParaRPr lang="zh-CN" altLang="zh-CN" sz="2400" dirty="0"/>
          </a:p>
          <a:p>
            <a:pPr lvl="1"/>
            <a:r>
              <a:rPr lang="en-GB" altLang="zh-CN" sz="2400" dirty="0"/>
              <a:t>Option 4 (CMCC, DCM, Ericsson, Apple, Samsung, Intel): the scaling factor can be removed if SMTC &lt;= [40] </a:t>
            </a:r>
            <a:r>
              <a:rPr lang="en-GB" altLang="zh-CN" sz="2400" dirty="0" err="1"/>
              <a:t>ms</a:t>
            </a:r>
            <a:r>
              <a:rPr lang="en-GB" altLang="zh-CN" sz="2400" dirty="0"/>
              <a:t>, otherwise keep the factor</a:t>
            </a:r>
            <a:endParaRPr lang="zh-CN" altLang="zh-CN" sz="2400" dirty="0"/>
          </a:p>
          <a:p>
            <a:pPr lvl="1"/>
            <a:endParaRPr lang="en-GB" altLang="zh-CN" sz="2400" dirty="0"/>
          </a:p>
          <a:p>
            <a:pPr lvl="1"/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935466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Cell identification delay requirements for DRX case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36504"/>
          </a:xfrm>
        </p:spPr>
        <p:txBody>
          <a:bodyPr>
            <a:noAutofit/>
          </a:bodyPr>
          <a:lstStyle/>
          <a:p>
            <a:pPr hangingPunct="0"/>
            <a:r>
              <a:rPr lang="en-GB" altLang="zh-CN" sz="2800" dirty="0"/>
              <a:t>Measurement delay for DRX cycle &lt;= 0.32s</a:t>
            </a:r>
            <a:endParaRPr lang="zh-CN" altLang="zh-CN" sz="2800" dirty="0"/>
          </a:p>
          <a:p>
            <a:pPr lvl="1"/>
            <a:r>
              <a:rPr lang="en-US" altLang="zh-CN" dirty="0"/>
              <a:t>for measurement delay with DRX cycle &lt; 320ms, 5 samples are used </a:t>
            </a:r>
            <a:r>
              <a:rPr lang="en-US" altLang="zh-CN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baseline="30000" dirty="0">
                <a:solidFill>
                  <a:srgbClr val="00B050"/>
                </a:solidFill>
              </a:rPr>
              <a:t>st</a:t>
            </a:r>
            <a:r>
              <a:rPr lang="en-US" altLang="zh-CN" dirty="0">
                <a:solidFill>
                  <a:srgbClr val="00B050"/>
                </a:solidFill>
              </a:rPr>
              <a:t> round)</a:t>
            </a:r>
            <a:endParaRPr lang="en-US" altLang="zh-CN" dirty="0"/>
          </a:p>
          <a:p>
            <a:pPr lvl="1"/>
            <a:r>
              <a:rPr lang="en-US" altLang="zh-CN" i="1" dirty="0"/>
              <a:t> </a:t>
            </a:r>
            <a:r>
              <a:rPr lang="en-US" altLang="zh-CN" dirty="0"/>
              <a:t>for measurement delay with DRX cycle = 320ms, the number of samples is:</a:t>
            </a:r>
            <a:endParaRPr lang="zh-CN" altLang="zh-CN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800" dirty="0"/>
              <a:t>Option 1: 3 samples</a:t>
            </a:r>
            <a:endParaRPr lang="zh-CN" altLang="zh-CN" sz="28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800" dirty="0"/>
              <a:t>Option 2: 4 samples</a:t>
            </a:r>
            <a:endParaRPr lang="zh-CN" altLang="zh-CN" sz="28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800" dirty="0"/>
              <a:t>Option 3: 5 samples</a:t>
            </a:r>
            <a:endParaRPr lang="en-GB" altLang="zh-CN" dirty="0"/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42016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Cell identification delay requirements for DRX case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94520"/>
          </a:xfrm>
        </p:spPr>
        <p:txBody>
          <a:bodyPr>
            <a:noAutofit/>
          </a:bodyPr>
          <a:lstStyle/>
          <a:p>
            <a:pPr hangingPunct="0"/>
            <a:r>
              <a:rPr lang="en-GB" altLang="zh-CN" sz="2400" dirty="0"/>
              <a:t>Measurement delay for DRX cycle &gt; 0.32s</a:t>
            </a:r>
            <a:endParaRPr lang="zh-CN" altLang="zh-CN" sz="2400" dirty="0"/>
          </a:p>
          <a:p>
            <a:pPr lvl="1"/>
            <a:r>
              <a:rPr lang="en-US" altLang="zh-CN" sz="2400" dirty="0"/>
              <a:t>Option 1: 3 samples are used when SMTC &lt;= 40ms, 5 samples are used when SMTC &gt;40ms</a:t>
            </a:r>
            <a:endParaRPr lang="zh-CN" altLang="zh-CN" sz="2400" dirty="0"/>
          </a:p>
          <a:p>
            <a:pPr lvl="1"/>
            <a:r>
              <a:rPr lang="en-US" altLang="zh-CN" sz="2400" dirty="0"/>
              <a:t>Option 2: 3 samples are used when SMTC &lt; 40ms, 5 samples are used when SMTC &gt;= 40ms</a:t>
            </a:r>
            <a:endParaRPr lang="zh-CN" altLang="zh-CN" sz="2400" dirty="0"/>
          </a:p>
          <a:p>
            <a:pPr lvl="1"/>
            <a:r>
              <a:rPr lang="en-US" altLang="zh-CN" sz="2400" dirty="0"/>
              <a:t>Option 3: 5 samples</a:t>
            </a:r>
            <a:endParaRPr lang="zh-CN" altLang="zh-CN" sz="2400" dirty="0"/>
          </a:p>
          <a:p>
            <a:pPr lvl="1"/>
            <a:r>
              <a:rPr lang="en-US" altLang="zh-CN" sz="2400" dirty="0"/>
              <a:t>Option 4: 3 samples applied for all the candidate SMTC</a:t>
            </a:r>
            <a:endParaRPr lang="en-GB" altLang="zh-CN" sz="2400" dirty="0"/>
          </a:p>
          <a:p>
            <a:pPr marL="342900" lvl="1" indent="-342900" hangingPunct="0">
              <a:buFont typeface="Arial" pitchFamily="34" charset="0"/>
              <a:buChar char="•"/>
            </a:pPr>
            <a:r>
              <a:rPr lang="en-GB" altLang="zh-CN" sz="2400" dirty="0"/>
              <a:t>Applied DRX cycle in cell identification requirements for HST</a:t>
            </a:r>
          </a:p>
          <a:p>
            <a:pPr lvl="1"/>
            <a:r>
              <a:rPr lang="en-US" altLang="zh-CN" sz="2400" dirty="0"/>
              <a:t>For NR HST, enhanced requirements are considered for DRX cycle &lt;= 1.28s, and no enhanced requirements are considered for DRX cycle = 2.48s </a:t>
            </a:r>
            <a:r>
              <a:rPr lang="en-US" altLang="zh-CN" sz="2400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sz="2400" baseline="30000" dirty="0">
                <a:solidFill>
                  <a:srgbClr val="00B050"/>
                </a:solidFill>
              </a:rPr>
              <a:t>st</a:t>
            </a:r>
            <a:r>
              <a:rPr lang="en-US" altLang="zh-CN" sz="2400" dirty="0">
                <a:solidFill>
                  <a:srgbClr val="00B050"/>
                </a:solidFill>
              </a:rPr>
              <a:t> round)</a:t>
            </a:r>
            <a:endParaRPr lang="zh-CN" altLang="zh-CN" sz="2400" dirty="0">
              <a:solidFill>
                <a:srgbClr val="00B050"/>
              </a:solidFill>
            </a:endParaRPr>
          </a:p>
          <a:p>
            <a:pPr lvl="1"/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740098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RLM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Q1: whether the outcome on the scaling factor for L3 measurement can be reused for RLM?</a:t>
            </a:r>
            <a:endParaRPr lang="zh-CN" altLang="zh-CN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400" dirty="0"/>
              <a:t>Option 1: YES</a:t>
            </a:r>
            <a:endParaRPr lang="zh-CN" altLang="zh-CN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400" dirty="0"/>
              <a:t>Option 2: NO</a:t>
            </a:r>
            <a:endParaRPr lang="zh-CN" altLang="zh-CN" sz="2400" dirty="0"/>
          </a:p>
          <a:p>
            <a:r>
              <a:rPr lang="en-US" altLang="zh-CN" sz="2400" dirty="0"/>
              <a:t>Q2: If the answer to Q1 is NO, whether 1.5x relaxation factor for RLM shall be kept?</a:t>
            </a:r>
            <a:endParaRPr lang="zh-CN" altLang="zh-CN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400" dirty="0"/>
              <a:t>Option 1: keep the 1.5x scaling factor</a:t>
            </a:r>
            <a:endParaRPr lang="zh-CN" altLang="zh-CN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400" dirty="0"/>
              <a:t>Option2: 1.5x relaxation factor is kept when T</a:t>
            </a:r>
            <a:r>
              <a:rPr lang="en-US" altLang="zh-CN" sz="2400" baseline="-25000" dirty="0"/>
              <a:t>SSB</a:t>
            </a:r>
            <a:r>
              <a:rPr lang="en-US" altLang="zh-CN" sz="2400" dirty="0"/>
              <a:t> &gt;= TBD, 1.5x relaxation factor is removed when T</a:t>
            </a:r>
            <a:r>
              <a:rPr lang="en-US" altLang="zh-CN" sz="2400" baseline="-25000" dirty="0"/>
              <a:t>SSB</a:t>
            </a:r>
            <a:r>
              <a:rPr lang="en-US" altLang="zh-CN" sz="2400" dirty="0"/>
              <a:t> &lt; TBD</a:t>
            </a:r>
            <a:endParaRPr lang="zh-CN" altLang="zh-CN" sz="2400" dirty="0"/>
          </a:p>
          <a:p>
            <a:endParaRPr lang="zh-CN" altLang="zh-CN" sz="2400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46377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zh-CN" dirty="0"/>
              <a:t>Beam management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CBD based on SSB/CSI-RS</a:t>
            </a:r>
          </a:p>
          <a:p>
            <a:pPr lvl="1"/>
            <a:r>
              <a:rPr lang="en-US" altLang="zh-CN" sz="2400" dirty="0"/>
              <a:t>Rel-15 CBD requirements based on SSB/CSI-RS (including delay and accuracy) are reused for NR HST </a:t>
            </a:r>
            <a:r>
              <a:rPr lang="en-US" altLang="zh-CN" sz="2400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sz="2400" baseline="30000" dirty="0">
                <a:solidFill>
                  <a:srgbClr val="00B050"/>
                </a:solidFill>
              </a:rPr>
              <a:t>st</a:t>
            </a:r>
            <a:r>
              <a:rPr lang="en-US" altLang="zh-CN" sz="2400" dirty="0">
                <a:solidFill>
                  <a:srgbClr val="00B050"/>
                </a:solidFill>
              </a:rPr>
              <a:t> round)</a:t>
            </a:r>
            <a:endParaRPr lang="en-US" altLang="zh-CN" sz="2400" dirty="0"/>
          </a:p>
          <a:p>
            <a:r>
              <a:rPr lang="en-US" altLang="zh-CN" sz="2400" dirty="0"/>
              <a:t>BFD based on SSB/CSI-RS</a:t>
            </a:r>
          </a:p>
          <a:p>
            <a:pPr lvl="1"/>
            <a:r>
              <a:rPr lang="en-US" altLang="zh-CN" sz="2400" dirty="0"/>
              <a:t>Q1: whether the outcome on the scaling factor for L3 measurement can be reused for BFD?</a:t>
            </a:r>
            <a:endParaRPr lang="zh-CN" altLang="zh-CN" sz="24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dirty="0"/>
              <a:t>Option 1: YES</a:t>
            </a:r>
            <a:endParaRPr lang="zh-CN" altLang="zh-CN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dirty="0"/>
              <a:t>Option 2: NO</a:t>
            </a:r>
            <a:endParaRPr lang="zh-CN" altLang="zh-CN" dirty="0"/>
          </a:p>
          <a:p>
            <a:pPr lvl="1"/>
            <a:r>
              <a:rPr lang="en-US" altLang="zh-CN" sz="2400" dirty="0"/>
              <a:t>Q2: If the answer to Q1 is NO, whether 1.5x relaxation factor for BFD shall be kept?</a:t>
            </a:r>
            <a:endParaRPr lang="zh-CN" altLang="zh-CN" sz="24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dirty="0"/>
              <a:t>Option 1: keep the 1.5x scaling factor</a:t>
            </a:r>
            <a:endParaRPr lang="zh-CN" altLang="zh-CN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dirty="0"/>
              <a:t>Option2: 1.5x relaxation factor is kept when T</a:t>
            </a:r>
            <a:r>
              <a:rPr lang="en-US" altLang="zh-CN" baseline="-25000" dirty="0"/>
              <a:t>SSB</a:t>
            </a:r>
            <a:r>
              <a:rPr lang="en-US" altLang="zh-CN" dirty="0"/>
              <a:t> &gt;= TBD, 1.5x relaxation factor is removed when T</a:t>
            </a:r>
            <a:r>
              <a:rPr lang="en-US" altLang="zh-CN" baseline="-25000" dirty="0"/>
              <a:t>SSB</a:t>
            </a:r>
            <a:r>
              <a:rPr lang="en-US" altLang="zh-CN" dirty="0"/>
              <a:t> &lt; TBD</a:t>
            </a:r>
            <a:endParaRPr lang="zh-CN" altLang="zh-CN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8831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1946</TotalTime>
  <Words>2255</Words>
  <Application>Microsoft Office PowerPoint</Application>
  <PresentationFormat>全屏显示(4:3)</PresentationFormat>
  <Paragraphs>270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Arial</vt:lpstr>
      <vt:lpstr>Calibri</vt:lpstr>
      <vt:lpstr>Symbol</vt:lpstr>
      <vt:lpstr>Times New Roman</vt:lpstr>
      <vt:lpstr>Wingdings</vt:lpstr>
      <vt:lpstr>Office 主题</vt:lpstr>
      <vt:lpstr>PowerPoint 演示文稿</vt:lpstr>
      <vt:lpstr>Background</vt:lpstr>
      <vt:lpstr>Cell re-selection requirements</vt:lpstr>
      <vt:lpstr>Cell identification delay requirements for non-DRX case </vt:lpstr>
      <vt:lpstr>Cell identification delay requirements for DRX case </vt:lpstr>
      <vt:lpstr>Cell identification delay requirements for DRX case </vt:lpstr>
      <vt:lpstr>Cell identification delay requirements for DRX case </vt:lpstr>
      <vt:lpstr>RLM</vt:lpstr>
      <vt:lpstr>Beam management</vt:lpstr>
      <vt:lpstr>Beam management</vt:lpstr>
      <vt:lpstr>Inter-RAT measurement </vt:lpstr>
      <vt:lpstr>Inter-RAT measurement </vt:lpstr>
      <vt:lpstr>Inter-RAT measurement </vt:lpstr>
      <vt:lpstr>Inter-RAT measurement </vt:lpstr>
      <vt:lpstr>Inter-RAT measurement </vt:lpstr>
      <vt:lpstr>Inter-RAT measurement </vt:lpstr>
      <vt:lpstr>Inter-RAT measurement </vt:lpstr>
      <vt:lpstr>SS-SINR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cmri</dc:creator>
  <cp:lastModifiedBy>陈晶晶</cp:lastModifiedBy>
  <cp:revision>196</cp:revision>
  <dcterms:created xsi:type="dcterms:W3CDTF">2018-01-09T09:10:37Z</dcterms:created>
  <dcterms:modified xsi:type="dcterms:W3CDTF">2020-03-02T13:43:22Z</dcterms:modified>
</cp:coreProperties>
</file>