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318" r:id="rId3"/>
    <p:sldId id="319" r:id="rId4"/>
    <p:sldId id="316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7" r:id="rId15"/>
    <p:sldId id="298" r:id="rId16"/>
    <p:sldId id="299" r:id="rId17"/>
    <p:sldId id="301" r:id="rId18"/>
    <p:sldId id="302" r:id="rId19"/>
    <p:sldId id="303" r:id="rId20"/>
    <p:sldId id="304" r:id="rId21"/>
    <p:sldId id="30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1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FBD721-9C39-45DE-A1A1-F793B070E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D833BB2-F662-4C2D-9906-B12511310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7857166-BDD4-4B4A-8D44-47ED19B9E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8350B2D-D5FB-4DBB-8AAE-E9A6EFC7B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E7962E6-A125-421F-AA74-CE5CA337E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5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707560-D018-439D-8DE4-0BCA33916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5F347F0-FB26-43B5-89DE-84CEC7C8C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4DD813B-DAB6-480B-8A15-6BB5CAB9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C87C14-01ED-4022-9D99-C0F7F49B7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324D4F7-4960-4EBF-921D-802112F4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5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B27491D-37AF-4BB4-BF4A-E9F1974BF0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1EE211A-C4C9-4040-9E3D-27FC5F36B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D5A935-C3BE-4B8A-B613-37D2E1195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53AE5EF-BD10-431E-93B4-47A2EBA79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6929B1C-C608-46BD-BAA9-F8C689880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2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980E6D-0EB0-44D5-A4FC-3BB14FB55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19C6C0-05A0-4F88-9851-6F123FE82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88A850F-61F1-48D1-B191-DD8A44092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B063260-99CF-4BB1-B42D-CDD0F1C05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AD42229-133C-4494-A27C-938CC19B0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47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8781F5-B732-4EB2-AD40-B9329D554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FF15CF-AEFC-478B-818D-374B1FE23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6FC109-0D9A-49E4-BE5A-1AD79C3E2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D13F147-BC81-417E-954F-61837FD72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369B3C4-B1D0-4691-AC07-E3ACBEB58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9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28C983-0607-4099-8A53-9102509DB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9619211-6CE0-4D72-AFD0-08181545D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4BE0F39-0DF2-442F-B490-7DC2504C2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9080827-2273-443A-814A-9F0FF3275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E4F9C29-E1A1-41D5-976F-0D0709679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338EE0D-DC11-43DB-BDB6-4C69B376F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7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75E87C-F2FD-4386-BC00-3B9EA8B16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F901157-1EE2-44AB-A59C-752ABC4DF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D16315B-C283-4A76-8FDC-8092193F8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411FE61-90DB-45E0-A4A0-DAE967C643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E3099E3-04C0-401A-89E4-B95888B7AF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115851E-5FEB-487E-95FD-98F36D693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478670F-AD4C-496E-B02A-11E73E108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2D35FB9-2D09-4ED5-AA4E-61298629F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AF9BA4-13FD-459D-B781-B02FF71E7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7801C00-63A6-4F75-91BF-C163A807A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E21F7B5-3B0D-4FE7-AEBC-BD9AB7AF6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FD4CA54-B270-4281-80BD-AB90A1937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1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724F017-251B-4887-B1FB-F71D04FD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1957381-5FCB-447D-82F8-3FFD55529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ACB8827-1944-467A-8111-D37F35E03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9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DACD46-FCA6-448C-8765-1DEBB969A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364A34-BC22-471A-B716-A6BFC8510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27D0F60-0D4B-485D-A49D-B3C1F9F7A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10FBACC-CEEF-4E67-A020-658D14F93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07A4D95-9EC1-488F-A5B2-4BA7D08CE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EBBCA94-0966-4B1B-8F75-0F6E7CA39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3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E99E56-76CB-4B63-B613-DACF24AB4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9E7F5D9-0865-4344-8B21-35620E645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0E4B004-CDEA-4377-AD4E-571CE8B84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E0674FB-5A17-498C-8B0F-F8899FDA7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E024BA7-D40F-4CC8-9A55-A9EA771FE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0F76107-C3D8-4759-94F7-0B3CAAE7A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2602097-726D-48F2-8064-39BFEDFB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E20FB6A-7225-4D4A-9D43-309F61B2B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8C2695B-0CC2-41B5-BF40-C55DC55F7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562BD-5278-40E8-9FA7-00EE27F6872B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8CCC6CE-0CB2-4CC0-96CC-6E8D11BE3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C139D6C-FF07-465B-9792-4406473C6E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3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6281" y="1825793"/>
            <a:ext cx="9721685" cy="2387600"/>
          </a:xfrm>
        </p:spPr>
        <p:txBody>
          <a:bodyPr>
            <a:normAutofit/>
          </a:bodyPr>
          <a:lstStyle/>
          <a:p>
            <a:r>
              <a:rPr lang="en-US" sz="4800" dirty="0"/>
              <a:t>WF on CSI-RS based L3 measurement capability and requirements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7284" y="4446100"/>
            <a:ext cx="9144000" cy="1655762"/>
          </a:xfrm>
        </p:spPr>
        <p:txBody>
          <a:bodyPr/>
          <a:lstStyle/>
          <a:p>
            <a:r>
              <a:rPr lang="en-US" altLang="zh-CN" dirty="0" smtClean="0"/>
              <a:t>OPPO</a:t>
            </a:r>
            <a:r>
              <a:rPr lang="en-US" dirty="0" smtClean="0"/>
              <a:t>, </a:t>
            </a:r>
            <a:r>
              <a:rPr lang="en-US" dirty="0"/>
              <a:t>[ … ]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52399" y="174536"/>
            <a:ext cx="66838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GB" sz="2400" b="1" dirty="0"/>
              <a:t>3GPP TSG-RAN4 Meeting </a:t>
            </a:r>
            <a:r>
              <a:rPr lang="en-GB" sz="2400" b="1" dirty="0" smtClean="0"/>
              <a:t>#94</a:t>
            </a:r>
            <a:r>
              <a:rPr lang="en-US" altLang="zh-CN" sz="2400" b="1" dirty="0" smtClean="0"/>
              <a:t>e</a:t>
            </a:r>
            <a:endParaRPr lang="en-GB" sz="2400" b="1" dirty="0"/>
          </a:p>
          <a:p>
            <a:pPr>
              <a:spcBef>
                <a:spcPct val="0"/>
              </a:spcBef>
              <a:buNone/>
            </a:pPr>
            <a:r>
              <a:rPr lang="en-US" sz="2400" b="1" dirty="0"/>
              <a:t>Electronic Meeting, Feb.24th – Mar.6th 2020</a:t>
            </a:r>
            <a:endParaRPr lang="ja-JP" altLang="en-US" sz="14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BBA78D76-0F58-4301-A445-DB93FFE26169}"/>
              </a:ext>
            </a:extLst>
          </p:cNvPr>
          <p:cNvSpPr/>
          <p:nvPr/>
        </p:nvSpPr>
        <p:spPr>
          <a:xfrm>
            <a:off x="10571284" y="174536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</a:rPr>
              <a:t>R4-2002258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346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C17950-A4D2-408C-9A5D-27181CE8F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cells to be monitored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CCC85D-8420-4EA8-B680-882261229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968875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Option </a:t>
            </a:r>
            <a:r>
              <a:rPr lang="en-US" sz="2400" dirty="0"/>
              <a:t>1 (</a:t>
            </a:r>
            <a:r>
              <a:rPr lang="en-US" sz="2400" dirty="0" err="1"/>
              <a:t>MediaTek</a:t>
            </a:r>
            <a:r>
              <a:rPr lang="en-US" sz="2400" dirty="0"/>
              <a:t>, OPPO, Apple, Ericsson): No need to introduce additional number of cells to be monitored per layer based on L3 CSI-RS on top of the requirements already specified for SSB. </a:t>
            </a:r>
          </a:p>
          <a:p>
            <a:pPr algn="just"/>
            <a:r>
              <a:rPr lang="en-US" sz="2400" dirty="0" smtClean="0"/>
              <a:t>Option </a:t>
            </a:r>
            <a:r>
              <a:rPr lang="en-US" sz="2400" dirty="0"/>
              <a:t>2 (ZTE): UE shall be capable of performing CSI-RS based measurements for at least [8] identified cells in FR1 for intra frequency measurement and at least [4] identified cells in FR1 for inter frequency measurement, at least [6] identified cells in FR2 for intra frequency measurement and at least [4] identified cells in FR2 for inter frequency measurement.</a:t>
            </a:r>
          </a:p>
          <a:p>
            <a:pPr algn="just"/>
            <a:r>
              <a:rPr lang="en-US" sz="2400" dirty="0" smtClean="0"/>
              <a:t>Option </a:t>
            </a:r>
            <a:r>
              <a:rPr lang="en-US" sz="2400" dirty="0"/>
              <a:t>3 (Huawei, CATT): RAN4 should discuss the total number of cells and CSI-RS resources UE should measure per MO. </a:t>
            </a:r>
          </a:p>
        </p:txBody>
      </p:sp>
    </p:spTree>
    <p:extLst>
      <p:ext uri="{BB962C8B-B14F-4D97-AF65-F5344CB8AC3E}">
        <p14:creationId xmlns:p14="http://schemas.microsoft.com/office/powerpoint/2010/main" val="1128441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055F45-B92A-400A-B093-36C4A2964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392" y="698735"/>
            <a:ext cx="11701609" cy="76094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Number </a:t>
            </a:r>
            <a:r>
              <a:rPr lang="en-US" sz="4000" dirty="0"/>
              <a:t>of CSI-RS resource/beams to be </a:t>
            </a:r>
            <a:r>
              <a:rPr lang="en-US" sz="4000" dirty="0" smtClean="0"/>
              <a:t>monitored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F73131-491D-4C31-8E53-2AA818087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829" y="1658718"/>
            <a:ext cx="10945142" cy="4414911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n-US" sz="2400" dirty="0"/>
              <a:t>Option 1(CATT, Huawei, OPPO): UE shall monitor at least 32 CSI-RS resources per frequency layer </a:t>
            </a:r>
          </a:p>
          <a:p>
            <a:pPr algn="just"/>
            <a:r>
              <a:rPr lang="en-US" sz="2400" dirty="0"/>
              <a:t>Option 2(ZTE, Ericsson, CATT): Number of CSI-RS resources shall be monitored by UE,</a:t>
            </a:r>
          </a:p>
          <a:p>
            <a:pPr lvl="1" algn="just"/>
            <a:r>
              <a:rPr lang="en-US" sz="2000" dirty="0"/>
              <a:t>[24] CSI-RS resources for intra frequency measurements in </a:t>
            </a:r>
            <a:r>
              <a:rPr lang="en-US" sz="2000" dirty="0" smtClean="0"/>
              <a:t>FR1,</a:t>
            </a:r>
            <a:endParaRPr lang="en-US" sz="2000" dirty="0"/>
          </a:p>
          <a:p>
            <a:pPr lvl="1" algn="just"/>
            <a:r>
              <a:rPr lang="en-US" sz="2000" dirty="0"/>
              <a:t>[48] CSI-RS resources for intra frequency measurements in FR2,</a:t>
            </a:r>
          </a:p>
          <a:p>
            <a:pPr lvl="1" algn="just"/>
            <a:r>
              <a:rPr lang="en-US" sz="2000" dirty="0"/>
              <a:t>[16] CSI-RS resources for inter frequency measurements in FR1,</a:t>
            </a:r>
          </a:p>
          <a:p>
            <a:pPr lvl="1" algn="just"/>
            <a:r>
              <a:rPr lang="en-US" sz="2000" dirty="0"/>
              <a:t>[24] CSI-RS resources for inter frequency measurements in FR2.</a:t>
            </a:r>
          </a:p>
          <a:p>
            <a:pPr algn="just"/>
            <a:r>
              <a:rPr lang="en-US" sz="2400" dirty="0"/>
              <a:t>Option 3(</a:t>
            </a:r>
            <a:r>
              <a:rPr lang="en-US" sz="2400" dirty="0" err="1"/>
              <a:t>MediaTek</a:t>
            </a:r>
            <a:r>
              <a:rPr lang="en-US" sz="2400" dirty="0"/>
              <a:t>): Requirements defined the same requirements as those for SSB. </a:t>
            </a:r>
          </a:p>
          <a:p>
            <a:pPr algn="just"/>
            <a:r>
              <a:rPr lang="en-US" sz="2400" dirty="0"/>
              <a:t>Option 4(Qualcomm): The total number of CSI resources that UE can monitor should come from the UE capability </a:t>
            </a:r>
            <a:r>
              <a:rPr lang="en-US" sz="2400" i="1" dirty="0" err="1"/>
              <a:t>maxNumberCSI</a:t>
            </a:r>
            <a:r>
              <a:rPr lang="en-US" sz="2400" i="1" dirty="0"/>
              <a:t>-RS-RRM-RS-SINR</a:t>
            </a:r>
            <a:r>
              <a:rPr lang="en-US" sz="2400" dirty="0"/>
              <a:t>. </a:t>
            </a:r>
            <a:endParaRPr lang="en-US" sz="2400" dirty="0" smtClean="0"/>
          </a:p>
          <a:p>
            <a:pPr lvl="1" algn="just"/>
            <a:r>
              <a:rPr lang="en-US" sz="2000" dirty="0" smtClean="0"/>
              <a:t>FFS how </a:t>
            </a:r>
            <a:r>
              <a:rPr lang="en-US" sz="2000" dirty="0"/>
              <a:t>to split </a:t>
            </a:r>
            <a:r>
              <a:rPr lang="en-US" sz="2000" dirty="0" smtClean="0"/>
              <a:t>up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6154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055F45-B92A-400A-B093-36C4A2964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829" y="310393"/>
            <a:ext cx="9786121" cy="1224792"/>
          </a:xfrm>
        </p:spPr>
        <p:txBody>
          <a:bodyPr>
            <a:noAutofit/>
          </a:bodyPr>
          <a:lstStyle/>
          <a:p>
            <a:r>
              <a:rPr lang="en-US" sz="3600" dirty="0"/>
              <a:t>UE capability to indicate </a:t>
            </a:r>
            <a:r>
              <a:rPr lang="en-US" sz="3600" dirty="0" smtClean="0"/>
              <a:t>maximum CSI-RS </a:t>
            </a:r>
            <a:r>
              <a:rPr lang="en-US" sz="3600" dirty="0"/>
              <a:t>resources in a slot per 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F73131-491D-4C31-8E53-2AA818087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829" y="1658718"/>
            <a:ext cx="11837172" cy="405418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zh-CN" dirty="0"/>
              <a:t>[Tentative]</a:t>
            </a:r>
            <a:r>
              <a:rPr lang="en-US" dirty="0" smtClean="0"/>
              <a:t> Agreement</a:t>
            </a:r>
            <a:endParaRPr lang="en-US" dirty="0" smtClean="0"/>
          </a:p>
          <a:p>
            <a:pPr lvl="1"/>
            <a:r>
              <a:rPr lang="en-GB" altLang="zh-CN" dirty="0" smtClean="0"/>
              <a:t>Reuse </a:t>
            </a:r>
            <a:r>
              <a:rPr lang="en-GB" altLang="zh-CN" dirty="0"/>
              <a:t>existing UE capability </a:t>
            </a:r>
            <a:r>
              <a:rPr lang="en-GB" altLang="zh-CN" i="1" dirty="0" err="1"/>
              <a:t>maxNumberCSI</a:t>
            </a:r>
            <a:r>
              <a:rPr lang="en-GB" altLang="zh-CN" i="1" dirty="0"/>
              <a:t>-RS-RRM-RS-SINR</a:t>
            </a:r>
            <a:endParaRPr lang="en-US" i="1" dirty="0" smtClean="0"/>
          </a:p>
          <a:p>
            <a:r>
              <a:rPr lang="en-US" dirty="0" smtClean="0"/>
              <a:t>Open issue:</a:t>
            </a:r>
          </a:p>
          <a:p>
            <a:pPr lvl="1"/>
            <a:r>
              <a:rPr lang="en-US" dirty="0" smtClean="0"/>
              <a:t>FFS </a:t>
            </a:r>
            <a:r>
              <a:rPr lang="en-US" dirty="0"/>
              <a:t>whether the indicated number is per UE or per </a:t>
            </a:r>
            <a:r>
              <a:rPr lang="en-US" dirty="0" err="1"/>
              <a:t>frerquency</a:t>
            </a:r>
            <a:r>
              <a:rPr lang="en-US" dirty="0"/>
              <a:t> layer/MO</a:t>
            </a:r>
          </a:p>
          <a:p>
            <a:pPr lvl="1"/>
            <a:r>
              <a:rPr lang="en-US" dirty="0" smtClean="0"/>
              <a:t>Whether </a:t>
            </a:r>
            <a:r>
              <a:rPr lang="en-US" dirty="0"/>
              <a:t>this capability apply to inter-frequency case and intra-frequency with gap.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handle different SCS on different CCs, where the slot durations of different CCs are different. 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handle the case of </a:t>
            </a:r>
            <a:r>
              <a:rPr lang="en-US" dirty="0" err="1"/>
              <a:t>async</a:t>
            </a:r>
            <a:r>
              <a:rPr lang="en-US" dirty="0"/>
              <a:t> NR DC, where the slot boundary are not aligned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RAN4 decide </a:t>
            </a:r>
            <a:r>
              <a:rPr lang="en-US" dirty="0" smtClean="0"/>
              <a:t>whether to </a:t>
            </a:r>
            <a:r>
              <a:rPr lang="en-US" dirty="0" smtClean="0"/>
              <a:t>send </a:t>
            </a:r>
            <a:r>
              <a:rPr lang="en-US" dirty="0"/>
              <a:t>LS </a:t>
            </a:r>
            <a:r>
              <a:rPr lang="en-US" dirty="0" smtClean="0"/>
              <a:t>to ask </a:t>
            </a:r>
            <a:r>
              <a:rPr lang="en-US" dirty="0"/>
              <a:t>for </a:t>
            </a:r>
            <a:r>
              <a:rPr lang="en-US" dirty="0" smtClean="0"/>
              <a:t>RAN1 and RAN2 </a:t>
            </a:r>
            <a:r>
              <a:rPr lang="en-US" dirty="0" smtClean="0"/>
              <a:t>in </a:t>
            </a:r>
            <a:r>
              <a:rPr lang="en-US" dirty="0" smtClean="0"/>
              <a:t>next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719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C4F5C0-214B-47DD-B99E-8CC728FBE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 buffering and processing capability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73B327-3846-4D67-9611-F71D76D50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FFS </a:t>
            </a:r>
            <a:r>
              <a:rPr lang="en-US" altLang="zh-CN" dirty="0"/>
              <a:t>on UE buffering and processing capability</a:t>
            </a:r>
            <a:endParaRPr lang="en-US" dirty="0" smtClean="0"/>
          </a:p>
          <a:p>
            <a:pPr lvl="1"/>
            <a:r>
              <a:rPr lang="en-US" dirty="0" smtClean="0"/>
              <a:t>Option </a:t>
            </a:r>
            <a:r>
              <a:rPr lang="en-US" dirty="0"/>
              <a:t>1: </a:t>
            </a:r>
            <a:r>
              <a:rPr lang="en-US" dirty="0" smtClean="0"/>
              <a:t>UE </a:t>
            </a:r>
            <a:r>
              <a:rPr lang="en-US" dirty="0"/>
              <a:t>capability on UE buffering and processing time RAN1 defined for PRS is re-used for </a:t>
            </a:r>
            <a:r>
              <a:rPr lang="en-US" dirty="0" smtClean="0"/>
              <a:t>CSI-RS  </a:t>
            </a:r>
            <a:r>
              <a:rPr lang="en-US" altLang="zh-CN" dirty="0" smtClean="0"/>
              <a:t>L3 measurement</a:t>
            </a:r>
            <a:r>
              <a:rPr lang="en-US" dirty="0" smtClean="0"/>
              <a:t>. </a:t>
            </a:r>
          </a:p>
          <a:p>
            <a:pPr lvl="1"/>
            <a:r>
              <a:rPr lang="en-US" altLang="zh-CN" dirty="0" smtClean="0"/>
              <a:t>Option 2: D</a:t>
            </a:r>
            <a:r>
              <a:rPr lang="en-US" dirty="0" smtClean="0"/>
              <a:t>efine </a:t>
            </a:r>
            <a:r>
              <a:rPr lang="en-US" dirty="0"/>
              <a:t>UE capability on the minimum separation between two slots with CSI-RS resources. </a:t>
            </a:r>
          </a:p>
        </p:txBody>
      </p:sp>
    </p:spTree>
    <p:extLst>
      <p:ext uri="{BB962C8B-B14F-4D97-AF65-F5344CB8AC3E}">
        <p14:creationId xmlns:p14="http://schemas.microsoft.com/office/powerpoint/2010/main" val="2643413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62324" y="2370093"/>
            <a:ext cx="8599416" cy="1325563"/>
          </a:xfrm>
        </p:spPr>
        <p:txBody>
          <a:bodyPr/>
          <a:lstStyle/>
          <a:p>
            <a:r>
              <a:rPr lang="en-US" altLang="zh-CN" dirty="0" smtClean="0"/>
              <a:t>Issue 2: Measurement requirements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09675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A93BA5-D50D-4966-853C-8708A1802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Case1</a:t>
            </a:r>
            <a:r>
              <a:rPr lang="en-US" sz="3600" dirty="0"/>
              <a:t>: if </a:t>
            </a:r>
            <a:r>
              <a:rPr lang="en-US" sz="3600" dirty="0" err="1"/>
              <a:t>associatedSSB</a:t>
            </a:r>
            <a:r>
              <a:rPr lang="en-US" sz="3600" dirty="0"/>
              <a:t> is not </a:t>
            </a:r>
            <a:r>
              <a:rPr lang="en-US" sz="3600" dirty="0" smtClean="0"/>
              <a:t>configured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C1EEA6-7C1C-4DB0-921B-8F15A3807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dirty="0"/>
              <a:t>The synchronization level between serving and target cell needs to be </a:t>
            </a:r>
            <a:r>
              <a:rPr lang="en-US" dirty="0" smtClean="0"/>
              <a:t>clarified in RAN4.</a:t>
            </a:r>
            <a:endParaRPr lang="en-US" dirty="0" smtClean="0"/>
          </a:p>
          <a:p>
            <a:r>
              <a:rPr lang="en-US" dirty="0" smtClean="0"/>
              <a:t>Candidate </a:t>
            </a:r>
            <a:r>
              <a:rPr lang="en-US" dirty="0"/>
              <a:t>options:</a:t>
            </a:r>
            <a:endParaRPr lang="en-US" dirty="0" smtClean="0"/>
          </a:p>
          <a:p>
            <a:pPr lvl="1"/>
            <a:r>
              <a:rPr lang="en-US" dirty="0" smtClean="0"/>
              <a:t>Option 1: No </a:t>
            </a:r>
            <a:r>
              <a:rPr lang="en-US" dirty="0"/>
              <a:t>requirements specified for CSI-RS L3 measurement</a:t>
            </a:r>
          </a:p>
          <a:p>
            <a:pPr lvl="1"/>
            <a:r>
              <a:rPr lang="en-US" dirty="0" smtClean="0"/>
              <a:t>Option 2: </a:t>
            </a:r>
            <a:r>
              <a:rPr lang="en-US" dirty="0"/>
              <a:t>CSI-RS identification time is the CSI-RS measurement periodicity</a:t>
            </a:r>
          </a:p>
          <a:p>
            <a:pPr lvl="1"/>
            <a:r>
              <a:rPr lang="en-US" dirty="0" smtClean="0"/>
              <a:t>Option 2a: </a:t>
            </a:r>
            <a:r>
              <a:rPr lang="en-US" dirty="0"/>
              <a:t>If sufficient synchronization of severing cell and neighbor cell can be guaranteed, </a:t>
            </a:r>
            <a:r>
              <a:rPr lang="en-US" altLang="zh-CN" dirty="0"/>
              <a:t>CSI-RS identification time is the CSI-RS measurement periodicity </a:t>
            </a:r>
            <a:endParaRPr lang="en-US" altLang="zh-CN" dirty="0" smtClean="0"/>
          </a:p>
          <a:p>
            <a:pPr lvl="1"/>
            <a:r>
              <a:rPr lang="en-US" dirty="0" smtClean="0"/>
              <a:t>Option 2b: UE shall base the timing on its serving cell, and the requirement needs at least consider the CSI-RS measurement time.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2ED7DFEE-B8EE-468A-9522-B81149037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1" y="3570286"/>
            <a:ext cx="19622766" cy="51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04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A93BA5-D50D-4966-853C-8708A1802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Case </a:t>
            </a:r>
            <a:r>
              <a:rPr lang="en-US" sz="3600" dirty="0"/>
              <a:t>2: if </a:t>
            </a:r>
            <a:r>
              <a:rPr lang="en-US" sz="3600" dirty="0" err="1"/>
              <a:t>associatedSSB</a:t>
            </a:r>
            <a:r>
              <a:rPr lang="en-US" sz="3600" dirty="0"/>
              <a:t> is configured for CSI-RS,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C1EEA6-7C1C-4DB0-921B-8F15A3807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[Tentative] </a:t>
            </a:r>
            <a:r>
              <a:rPr lang="en-US" altLang="zh-CN" dirty="0"/>
              <a:t>Agreement</a:t>
            </a:r>
            <a:r>
              <a:rPr lang="zh-CN" altLang="en-US" dirty="0" smtClean="0"/>
              <a:t>：</a:t>
            </a:r>
            <a:endParaRPr lang="en-US" dirty="0" smtClean="0"/>
          </a:p>
          <a:p>
            <a:pPr lvl="1"/>
            <a:r>
              <a:rPr lang="en-US" dirty="0" smtClean="0"/>
              <a:t>CSI-RS </a:t>
            </a:r>
            <a:r>
              <a:rPr lang="en-US" dirty="0"/>
              <a:t>based cell identification can </a:t>
            </a:r>
            <a:r>
              <a:rPr lang="en-US" dirty="0" smtClean="0"/>
              <a:t>consider </a:t>
            </a:r>
            <a:r>
              <a:rPr lang="en-US" altLang="zh-CN" dirty="0"/>
              <a:t>at least 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1</a:t>
            </a:r>
            <a:r>
              <a:rPr lang="en-US" dirty="0"/>
              <a:t>) Cell search via </a:t>
            </a:r>
            <a:r>
              <a:rPr lang="en-US" dirty="0" smtClean="0"/>
              <a:t>SSB</a:t>
            </a:r>
          </a:p>
          <a:p>
            <a:pPr lvl="2"/>
            <a:r>
              <a:rPr lang="en-US" dirty="0" smtClean="0"/>
              <a:t>2</a:t>
            </a:r>
            <a:r>
              <a:rPr lang="en-US" dirty="0"/>
              <a:t>) PBCH decoding </a:t>
            </a:r>
            <a:endParaRPr lang="en-US" dirty="0" smtClean="0"/>
          </a:p>
          <a:p>
            <a:pPr lvl="2"/>
            <a:r>
              <a:rPr lang="en-US" dirty="0" smtClean="0"/>
              <a:t>3</a:t>
            </a:r>
            <a:r>
              <a:rPr lang="en-US" dirty="0"/>
              <a:t>) CSI-RS measurement, </a:t>
            </a:r>
            <a:endParaRPr lang="en-US" dirty="0" smtClean="0"/>
          </a:p>
          <a:p>
            <a:pPr lvl="2"/>
            <a:r>
              <a:rPr lang="en-US" dirty="0" smtClean="0"/>
              <a:t>AGC </a:t>
            </a:r>
            <a:r>
              <a:rPr lang="en-US" dirty="0"/>
              <a:t>margin should be considered as well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FFS the case if the </a:t>
            </a:r>
            <a:r>
              <a:rPr lang="en-US" dirty="0"/>
              <a:t>MO includes the serving CSI-RS resource with associated </a:t>
            </a:r>
            <a:r>
              <a:rPr lang="en-US" dirty="0" smtClean="0"/>
              <a:t>SSB</a:t>
            </a:r>
          </a:p>
          <a:p>
            <a:r>
              <a:rPr lang="en-US" dirty="0" smtClean="0"/>
              <a:t>FFS </a:t>
            </a:r>
            <a:r>
              <a:rPr lang="en-US" altLang="zh-CN" dirty="0" smtClean="0"/>
              <a:t>the </a:t>
            </a:r>
            <a:r>
              <a:rPr lang="en-US" altLang="zh-CN" dirty="0"/>
              <a:t>case </a:t>
            </a:r>
            <a:r>
              <a:rPr lang="en-US" dirty="0" smtClean="0"/>
              <a:t>if </a:t>
            </a:r>
            <a:r>
              <a:rPr lang="en-US" dirty="0"/>
              <a:t>the MO doesn’t include the serving CSI-RS resource and the CSI-RS resource associated SSB is </a:t>
            </a:r>
            <a:r>
              <a:rPr lang="en-US" dirty="0" smtClean="0"/>
              <a:t>configured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2ED7DFEE-B8EE-468A-9522-B81149037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1" y="3570286"/>
            <a:ext cx="19622766" cy="51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2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A93BA5-D50D-4966-853C-8708A1802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Scaling factor for RX beam sweeping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C1EEA6-7C1C-4DB0-921B-8F15A3807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altLang="zh-CN" dirty="0"/>
              <a:t>[Tentative] </a:t>
            </a:r>
            <a:r>
              <a:rPr lang="en-US" altLang="zh-CN" dirty="0" smtClean="0"/>
              <a:t>Agreement</a:t>
            </a:r>
            <a:r>
              <a:rPr lang="zh-CN" altLang="en-US" dirty="0" smtClean="0"/>
              <a:t>：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CSI-RS is not QCL-</a:t>
            </a:r>
            <a:r>
              <a:rPr lang="en-US" dirty="0" err="1"/>
              <a:t>ed</a:t>
            </a:r>
            <a:r>
              <a:rPr lang="en-US" dirty="0"/>
              <a:t> to the associated SSB, UE needs to sweep the RX beam.</a:t>
            </a:r>
          </a:p>
          <a:p>
            <a:pPr lvl="2"/>
            <a:r>
              <a:rPr lang="en-US" dirty="0" smtClean="0"/>
              <a:t>FFS </a:t>
            </a:r>
            <a:r>
              <a:rPr lang="en-US" dirty="0"/>
              <a:t>on the scaling factor N 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 CSI-RS is QCL-</a:t>
            </a:r>
            <a:r>
              <a:rPr lang="en-US" dirty="0" err="1"/>
              <a:t>ed</a:t>
            </a:r>
            <a:r>
              <a:rPr lang="en-US" dirty="0"/>
              <a:t> to the associated SSB, no Rx sweeping is needed only after SSB has been detected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Note </a:t>
            </a:r>
            <a:r>
              <a:rPr lang="en-US" dirty="0"/>
              <a:t>SSB detection would still need beam sweeping.</a:t>
            </a:r>
          </a:p>
          <a:p>
            <a:pPr lvl="1"/>
            <a:r>
              <a:rPr lang="en-US" dirty="0" smtClean="0"/>
              <a:t>FFS </a:t>
            </a:r>
            <a:r>
              <a:rPr lang="en-US" dirty="0"/>
              <a:t>the case without </a:t>
            </a:r>
            <a:r>
              <a:rPr lang="en-US" dirty="0" err="1"/>
              <a:t>associatedSSB</a:t>
            </a:r>
            <a:r>
              <a:rPr lang="en-US" dirty="0"/>
              <a:t> configured.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2ED7DFEE-B8EE-468A-9522-B81149037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1" y="3570286"/>
            <a:ext cx="19622766" cy="51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50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A93BA5-D50D-4966-853C-8708A1802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CSSF</a:t>
            </a:r>
            <a:endParaRPr lang="en-US" altLang="zh-C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C1EEA6-7C1C-4DB0-921B-8F15A3807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[Tentative] </a:t>
            </a:r>
            <a:r>
              <a:rPr lang="en-US" altLang="zh-CN" sz="3200" dirty="0" smtClean="0"/>
              <a:t>Agreement</a:t>
            </a:r>
            <a:r>
              <a:rPr lang="zh-CN" altLang="en-US" sz="3200" dirty="0" smtClean="0"/>
              <a:t>：</a:t>
            </a:r>
            <a:endParaRPr lang="en-US" sz="3200" dirty="0" smtClean="0"/>
          </a:p>
          <a:p>
            <a:pPr lvl="1"/>
            <a:r>
              <a:rPr lang="en-US" dirty="0" smtClean="0"/>
              <a:t>RAN4 </a:t>
            </a:r>
            <a:r>
              <a:rPr lang="en-US" dirty="0"/>
              <a:t>to re-use the existing requirement of CSSF as much as possible, and the framework of CSSF can be shared by SSB and CSI-RS based L3 </a:t>
            </a:r>
            <a:r>
              <a:rPr lang="en-US" dirty="0" smtClean="0"/>
              <a:t>measurement.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2ED7DFEE-B8EE-468A-9522-B81149037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1" y="3570286"/>
            <a:ext cx="19622766" cy="51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92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A93BA5-D50D-4966-853C-8708A1802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S</a:t>
            </a:r>
            <a:r>
              <a:rPr lang="en-US" altLang="zh-CN" sz="3600" dirty="0" smtClean="0"/>
              <a:t>cheduling </a:t>
            </a:r>
            <a:r>
              <a:rPr lang="en-US" altLang="zh-CN" sz="3600" dirty="0"/>
              <a:t>restriction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C1EEA6-7C1C-4DB0-921B-8F15A3807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174927"/>
          </a:xfrm>
        </p:spPr>
        <p:txBody>
          <a:bodyPr>
            <a:normAutofit/>
          </a:bodyPr>
          <a:lstStyle/>
          <a:p>
            <a:r>
              <a:rPr lang="en-US" altLang="zh-CN" dirty="0"/>
              <a:t>[Tentative]</a:t>
            </a:r>
            <a:r>
              <a:rPr lang="en-US" dirty="0" smtClean="0"/>
              <a:t> </a:t>
            </a:r>
            <a:r>
              <a:rPr lang="en-US" dirty="0"/>
              <a:t>Agreement：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requirements for scheduling restriction are only </a:t>
            </a:r>
            <a:r>
              <a:rPr lang="en-US" altLang="zh-CN" dirty="0" smtClean="0"/>
              <a:t>defined </a:t>
            </a:r>
            <a:r>
              <a:rPr lang="en-US" dirty="0" smtClean="0"/>
              <a:t>for </a:t>
            </a:r>
            <a:r>
              <a:rPr lang="en-US" dirty="0"/>
              <a:t>CSI-RS </a:t>
            </a:r>
            <a:r>
              <a:rPr lang="en-US" dirty="0" smtClean="0"/>
              <a:t>L3 </a:t>
            </a:r>
            <a:r>
              <a:rPr lang="en-US" dirty="0"/>
              <a:t>measurement without gaps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all possible factors which would cause scheduling </a:t>
            </a:r>
            <a:r>
              <a:rPr lang="en-US" dirty="0" smtClean="0"/>
              <a:t>restriction in next meeting:</a:t>
            </a:r>
            <a:endParaRPr lang="en-US" dirty="0" smtClean="0"/>
          </a:p>
          <a:p>
            <a:pPr lvl="2"/>
            <a:r>
              <a:rPr lang="en-US" dirty="0" smtClean="0"/>
              <a:t>Collision </a:t>
            </a:r>
            <a:r>
              <a:rPr lang="en-US" dirty="0"/>
              <a:t>with UL transmission and DL measurement on TDD </a:t>
            </a:r>
            <a:r>
              <a:rPr lang="en-US" dirty="0" smtClean="0"/>
              <a:t>carrier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need of Rx beam sweeping in </a:t>
            </a:r>
            <a:r>
              <a:rPr lang="en-US" dirty="0" smtClean="0"/>
              <a:t>FR2</a:t>
            </a:r>
          </a:p>
          <a:p>
            <a:pPr lvl="2"/>
            <a:r>
              <a:rPr lang="en-US" dirty="0"/>
              <a:t>Mix-numerology between data/SSB of serving cell and CSI-RS of </a:t>
            </a:r>
            <a:r>
              <a:rPr lang="en-US" dirty="0" err="1"/>
              <a:t>neighbour</a:t>
            </a:r>
            <a:r>
              <a:rPr lang="en-US" dirty="0"/>
              <a:t> </a:t>
            </a:r>
            <a:r>
              <a:rPr lang="en-US" dirty="0" smtClean="0"/>
              <a:t>cell</a:t>
            </a:r>
            <a:endParaRPr lang="en-US" dirty="0" smtClean="0"/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2ED7DFEE-B8EE-468A-9522-B81149037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1" y="3570286"/>
            <a:ext cx="19622766" cy="51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81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23621"/>
            <a:ext cx="10515600" cy="4351338"/>
          </a:xfrm>
        </p:spPr>
        <p:txBody>
          <a:bodyPr/>
          <a:lstStyle/>
          <a:p>
            <a:pPr algn="just"/>
            <a:r>
              <a:rPr lang="en-US" altLang="zh-CN" dirty="0" smtClean="0"/>
              <a:t>RAN4 further discuss and conclude the remaining issues for measurement capability</a:t>
            </a:r>
          </a:p>
          <a:p>
            <a:pPr marL="685800" lvl="2" algn="just">
              <a:spcBef>
                <a:spcPts val="1000"/>
              </a:spcBef>
            </a:pPr>
            <a:r>
              <a:rPr lang="en-US" altLang="zh-CN" sz="2400" dirty="0" smtClean="0"/>
              <a:t>Clarify </a:t>
            </a:r>
            <a:r>
              <a:rPr lang="en-US" altLang="zh-CN" sz="2400" dirty="0"/>
              <a:t>the understanding of MO configuration, intra-frequency measurement definition and layer definition</a:t>
            </a:r>
          </a:p>
          <a:p>
            <a:pPr marL="685800" lvl="2" algn="just">
              <a:spcBef>
                <a:spcPts val="1000"/>
              </a:spcBef>
            </a:pPr>
            <a:r>
              <a:rPr lang="en-US" altLang="zh-CN" sz="2400" dirty="0"/>
              <a:t>W</a:t>
            </a:r>
            <a:r>
              <a:rPr lang="en-US" altLang="zh-CN" sz="2400" dirty="0" smtClean="0"/>
              <a:t>hether </a:t>
            </a:r>
            <a:r>
              <a:rPr lang="en-US" altLang="zh-CN" sz="2400" dirty="0"/>
              <a:t>to restrict MO configuration to specify requirements for the limited or selected scenarios</a:t>
            </a:r>
          </a:p>
          <a:p>
            <a:pPr marL="685800" lvl="2" algn="just">
              <a:spcBef>
                <a:spcPts val="1000"/>
              </a:spcBef>
            </a:pPr>
            <a:r>
              <a:rPr lang="en-US" altLang="zh-CN" sz="2400" dirty="0" smtClean="0"/>
              <a:t>Define requirements of measurement </a:t>
            </a:r>
            <a:r>
              <a:rPr lang="en-US" altLang="zh-CN" sz="2400" dirty="0"/>
              <a:t>capability </a:t>
            </a:r>
            <a:r>
              <a:rPr lang="en-US" altLang="zh-CN" sz="2400" dirty="0" smtClean="0"/>
              <a:t>for CSI-RS L3 measurement</a:t>
            </a:r>
          </a:p>
          <a:p>
            <a:pPr marL="0" lvl="1" indent="0" algn="just">
              <a:spcBef>
                <a:spcPts val="1000"/>
              </a:spcBef>
              <a:buNone/>
            </a:pPr>
            <a:endParaRPr lang="en-US" altLang="zh-CN" sz="2800" dirty="0" smtClean="0"/>
          </a:p>
          <a:p>
            <a:pPr marL="0" lvl="1" indent="0" algn="just">
              <a:spcBef>
                <a:spcPts val="1000"/>
              </a:spcBef>
              <a:buNone/>
            </a:pPr>
            <a:r>
              <a:rPr lang="en-US" altLang="zh-CN" i="1" dirty="0" smtClean="0">
                <a:solidFill>
                  <a:srgbClr val="FF0000"/>
                </a:solidFill>
              </a:rPr>
              <a:t>Note </a:t>
            </a:r>
            <a:r>
              <a:rPr lang="en-US" altLang="zh-CN" i="1" dirty="0">
                <a:solidFill>
                  <a:srgbClr val="FF0000"/>
                </a:solidFill>
              </a:rPr>
              <a:t>we can try to </a:t>
            </a:r>
            <a:r>
              <a:rPr lang="en-GB" altLang="zh-CN" i="1" dirty="0">
                <a:solidFill>
                  <a:srgbClr val="FF0000"/>
                </a:solidFill>
              </a:rPr>
              <a:t>reach a consensus </a:t>
            </a:r>
            <a:r>
              <a:rPr lang="en-US" altLang="zh-CN" i="1" dirty="0">
                <a:solidFill>
                  <a:srgbClr val="FF0000"/>
                </a:solidFill>
              </a:rPr>
              <a:t>in 2nd round discussion, otherwise defer to next meeting.</a:t>
            </a:r>
          </a:p>
          <a:p>
            <a:pPr marL="457200" lvl="1" indent="0" algn="just">
              <a:buNone/>
            </a:pP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01388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A93BA5-D50D-4966-853C-8708A1802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CSI-RS resources outside of DRX/MG duration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C1EEA6-7C1C-4DB0-921B-8F15A3807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altLang="zh-CN" dirty="0"/>
              <a:t>[Tentative]</a:t>
            </a:r>
            <a:r>
              <a:rPr lang="en-US" altLang="zh-CN" dirty="0" smtClean="0"/>
              <a:t> </a:t>
            </a:r>
            <a:r>
              <a:rPr lang="en-US" altLang="zh-CN" dirty="0"/>
              <a:t>Agreement</a:t>
            </a:r>
            <a:r>
              <a:rPr lang="zh-CN" altLang="en-US" dirty="0"/>
              <a:t>：</a:t>
            </a:r>
            <a:endParaRPr lang="en-US" altLang="zh-CN" dirty="0"/>
          </a:p>
          <a:p>
            <a:pPr lvl="1"/>
            <a:r>
              <a:rPr lang="en-US" dirty="0" smtClean="0"/>
              <a:t>No </a:t>
            </a:r>
            <a:r>
              <a:rPr lang="en-US" dirty="0"/>
              <a:t>UE performance requirement is defined for the CSI-RS resources that are not within DRX on-duration or measurement </a:t>
            </a:r>
            <a:r>
              <a:rPr lang="en-US" dirty="0" smtClean="0"/>
              <a:t>gap</a:t>
            </a: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2ED7DFEE-B8EE-468A-9522-B81149037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1" y="3570286"/>
            <a:ext cx="19622766" cy="51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11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A93BA5-D50D-4966-853C-8708A1802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Others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C1EEA6-7C1C-4DB0-921B-8F15A3807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FFS </a:t>
            </a:r>
            <a:r>
              <a:rPr lang="en-US" dirty="0" smtClean="0"/>
              <a:t>FFT </a:t>
            </a:r>
            <a:r>
              <a:rPr lang="en-US" dirty="0"/>
              <a:t>window timing </a:t>
            </a:r>
            <a:endParaRPr lang="en-US" dirty="0" smtClean="0"/>
          </a:p>
          <a:p>
            <a:pPr lvl="1"/>
            <a:r>
              <a:rPr lang="en-US" dirty="0" smtClean="0"/>
              <a:t>Option 1: FFT </a:t>
            </a:r>
            <a:r>
              <a:rPr lang="en-US" dirty="0"/>
              <a:t>window timing is UE implementation dependent.</a:t>
            </a:r>
          </a:p>
          <a:p>
            <a:pPr lvl="1"/>
            <a:r>
              <a:rPr lang="en-US" altLang="zh-CN" dirty="0" smtClean="0"/>
              <a:t>Option 2: FFT </a:t>
            </a:r>
            <a:r>
              <a:rPr lang="en-US" altLang="zh-CN" dirty="0"/>
              <a:t>window timing </a:t>
            </a:r>
            <a:r>
              <a:rPr lang="en-US" dirty="0" smtClean="0"/>
              <a:t>for </a:t>
            </a:r>
            <a:r>
              <a:rPr lang="en-US" dirty="0"/>
              <a:t>intra frequency measurement always follows the serving cell timing. </a:t>
            </a:r>
            <a:endParaRPr lang="en-US" dirty="0" smtClean="0"/>
          </a:p>
          <a:p>
            <a:pPr lvl="2"/>
            <a:r>
              <a:rPr lang="en-US" altLang="zh-CN" dirty="0"/>
              <a:t>Performance requirements will be defined based on serving cell </a:t>
            </a:r>
            <a:r>
              <a:rPr lang="en-US" altLang="zh-CN" dirty="0" smtClean="0"/>
              <a:t>timing</a:t>
            </a:r>
            <a:endParaRPr lang="en-US" dirty="0" smtClean="0"/>
          </a:p>
          <a:p>
            <a:pPr lvl="1"/>
            <a:r>
              <a:rPr lang="en-US" dirty="0" smtClean="0"/>
              <a:t>Option 3: If CSI-RS is not configured with associated SSB,</a:t>
            </a:r>
            <a:r>
              <a:rPr lang="en-US" altLang="zh-CN" dirty="0" smtClean="0"/>
              <a:t> FFT window timing for intra frequency measurement follows the serving cell timing. </a:t>
            </a:r>
          </a:p>
          <a:p>
            <a:r>
              <a:rPr lang="en-US" altLang="zh-CN" dirty="0" smtClean="0"/>
              <a:t>FFS </a:t>
            </a:r>
            <a:r>
              <a:rPr lang="en-US" altLang="zh-CN" dirty="0"/>
              <a:t>the CSI-RS resource configured for L3 measurement is not shared with other L1 measurement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2ED7DFEE-B8EE-468A-9522-B81149037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1" y="3570286"/>
            <a:ext cx="19622766" cy="51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6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90B1E5-E08C-4BE1-B96A-7E0320CC4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428F4F-668E-4BE0-A2AB-EBCCCC16B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37252"/>
            <a:ext cx="10874829" cy="4770783"/>
          </a:xfrm>
        </p:spPr>
        <p:txBody>
          <a:bodyPr>
            <a:normAutofit fontScale="92500" lnSpcReduction="10000"/>
          </a:bodyPr>
          <a:lstStyle/>
          <a:p>
            <a:pPr marL="228600" lvl="1" algn="just">
              <a:spcBef>
                <a:spcPts val="1000"/>
              </a:spcBef>
            </a:pPr>
            <a:r>
              <a:rPr lang="en-US" altLang="zh-CN" sz="2800" dirty="0" smtClean="0"/>
              <a:t>RAN4 to discuss whether/how </a:t>
            </a:r>
            <a:r>
              <a:rPr lang="en-US" altLang="zh-CN" sz="2800" dirty="0"/>
              <a:t>to define </a:t>
            </a:r>
            <a:r>
              <a:rPr lang="en-US" altLang="zh-CN" sz="2800" dirty="0" smtClean="0"/>
              <a:t>measurement requirements </a:t>
            </a:r>
            <a:r>
              <a:rPr lang="en-US" altLang="zh-CN" sz="2800" dirty="0"/>
              <a:t>for Case 1 and Case 2.</a:t>
            </a:r>
          </a:p>
          <a:p>
            <a:pPr marL="800100" lvl="2" indent="-342900" algn="just">
              <a:spcBef>
                <a:spcPts val="1000"/>
              </a:spcBef>
            </a:pPr>
            <a:r>
              <a:rPr lang="en-US" altLang="zh-CN" sz="2400" dirty="0" smtClean="0"/>
              <a:t>Case 1</a:t>
            </a:r>
            <a:r>
              <a:rPr lang="en-US" altLang="zh-CN" sz="2400" dirty="0"/>
              <a:t>: if </a:t>
            </a:r>
            <a:r>
              <a:rPr lang="en-US" altLang="zh-CN" sz="2400" dirty="0" err="1"/>
              <a:t>associatedSSB</a:t>
            </a:r>
            <a:r>
              <a:rPr lang="en-US" altLang="zh-CN" sz="2400" dirty="0"/>
              <a:t> is not configured</a:t>
            </a:r>
          </a:p>
          <a:p>
            <a:pPr marL="800100" lvl="2" indent="-342900" algn="just">
              <a:spcBef>
                <a:spcPts val="1000"/>
              </a:spcBef>
            </a:pPr>
            <a:r>
              <a:rPr lang="en-US" altLang="zh-CN" sz="2400" dirty="0" smtClean="0"/>
              <a:t>Case </a:t>
            </a:r>
            <a:r>
              <a:rPr lang="en-US" altLang="zh-CN" sz="2400" dirty="0"/>
              <a:t>2: if </a:t>
            </a:r>
            <a:r>
              <a:rPr lang="en-US" altLang="zh-CN" sz="2400" dirty="0" err="1"/>
              <a:t>associatedSSB</a:t>
            </a:r>
            <a:r>
              <a:rPr lang="en-US" altLang="zh-CN" sz="2400" dirty="0"/>
              <a:t> is configured for </a:t>
            </a:r>
            <a:r>
              <a:rPr lang="en-US" altLang="zh-CN" sz="2400" dirty="0" smtClean="0"/>
              <a:t>CSI-RS</a:t>
            </a:r>
            <a:endParaRPr lang="en-US" altLang="zh-CN" sz="2400" dirty="0"/>
          </a:p>
          <a:p>
            <a:pPr marL="342900" lvl="1" indent="-342900" algn="just">
              <a:spcBef>
                <a:spcPts val="1000"/>
              </a:spcBef>
            </a:pPr>
            <a:r>
              <a:rPr lang="en-US" altLang="zh-CN" sz="2800" dirty="0" smtClean="0"/>
              <a:t>The following issues should be discussed in RAN4:</a:t>
            </a:r>
            <a:endParaRPr lang="en-US" altLang="zh-CN" sz="2400" dirty="0" smtClean="0"/>
          </a:p>
          <a:p>
            <a:pPr marL="800100" lvl="2" indent="-342900" algn="just">
              <a:spcBef>
                <a:spcPts val="1000"/>
              </a:spcBef>
            </a:pPr>
            <a:r>
              <a:rPr lang="en-US" altLang="zh-CN" sz="2400" dirty="0" smtClean="0"/>
              <a:t>CSSF</a:t>
            </a:r>
          </a:p>
          <a:p>
            <a:pPr marL="800100" lvl="2" indent="-342900" algn="just">
              <a:spcBef>
                <a:spcPts val="1000"/>
              </a:spcBef>
            </a:pPr>
            <a:r>
              <a:rPr lang="en-US" altLang="zh-CN" sz="2400" dirty="0" smtClean="0"/>
              <a:t>Scaling </a:t>
            </a:r>
            <a:r>
              <a:rPr lang="en-US" altLang="zh-CN" sz="2400" dirty="0"/>
              <a:t>factor for RX beam sweeping</a:t>
            </a:r>
          </a:p>
          <a:p>
            <a:pPr marL="800100" lvl="2" indent="-342900" algn="just">
              <a:spcBef>
                <a:spcPts val="1000"/>
              </a:spcBef>
            </a:pPr>
            <a:r>
              <a:rPr lang="en-US" altLang="zh-CN" sz="2400" dirty="0"/>
              <a:t>S</a:t>
            </a:r>
            <a:r>
              <a:rPr lang="en-US" altLang="zh-CN" sz="2400" dirty="0" smtClean="0"/>
              <a:t>cheduling </a:t>
            </a:r>
            <a:r>
              <a:rPr lang="en-US" altLang="zh-CN" sz="2400" dirty="0"/>
              <a:t>restriction</a:t>
            </a:r>
          </a:p>
          <a:p>
            <a:pPr marL="800100" lvl="2" indent="-342900" algn="just">
              <a:spcBef>
                <a:spcPts val="1000"/>
              </a:spcBef>
            </a:pPr>
            <a:r>
              <a:rPr lang="en-US" altLang="zh-CN" sz="2400" dirty="0" smtClean="0"/>
              <a:t>Restrict for CSI-RS </a:t>
            </a:r>
            <a:r>
              <a:rPr lang="en-US" altLang="zh-CN" sz="2400" dirty="0"/>
              <a:t>resources outside of DRX/MG </a:t>
            </a:r>
            <a:r>
              <a:rPr lang="en-US" altLang="zh-CN" sz="2400" dirty="0" smtClean="0"/>
              <a:t>duration</a:t>
            </a:r>
          </a:p>
          <a:p>
            <a:pPr marL="457200" lvl="2" indent="0" algn="just">
              <a:spcBef>
                <a:spcPts val="1000"/>
              </a:spcBef>
              <a:buNone/>
            </a:pPr>
            <a:r>
              <a:rPr lang="en-US" altLang="zh-CN" sz="2400" dirty="0" smtClean="0"/>
              <a:t>Note: Others are not precluded.</a:t>
            </a:r>
            <a:endParaRPr lang="en-US" altLang="zh-CN" sz="2400" dirty="0"/>
          </a:p>
          <a:p>
            <a:pPr marL="0" lvl="1" indent="0" algn="just">
              <a:spcBef>
                <a:spcPts val="1000"/>
              </a:spcBef>
              <a:buNone/>
            </a:pPr>
            <a:r>
              <a:rPr lang="en-US" altLang="zh-CN" sz="2600" i="1" dirty="0" smtClean="0">
                <a:solidFill>
                  <a:srgbClr val="FF0000"/>
                </a:solidFill>
              </a:rPr>
              <a:t>Note we can try to </a:t>
            </a:r>
            <a:r>
              <a:rPr lang="en-GB" altLang="zh-CN" sz="2600" i="1" dirty="0">
                <a:solidFill>
                  <a:srgbClr val="FF0000"/>
                </a:solidFill>
              </a:rPr>
              <a:t>reach a consensus </a:t>
            </a:r>
            <a:r>
              <a:rPr lang="en-US" altLang="zh-CN" sz="2600" i="1" dirty="0" smtClean="0">
                <a:solidFill>
                  <a:srgbClr val="FF0000"/>
                </a:solidFill>
              </a:rPr>
              <a:t>in 2</a:t>
            </a:r>
            <a:r>
              <a:rPr lang="en-US" altLang="zh-CN" sz="2600" i="1" baseline="30000" dirty="0" smtClean="0">
                <a:solidFill>
                  <a:srgbClr val="FF0000"/>
                </a:solidFill>
              </a:rPr>
              <a:t>nd</a:t>
            </a:r>
            <a:r>
              <a:rPr lang="en-US" altLang="zh-CN" sz="2600" i="1" dirty="0" smtClean="0">
                <a:solidFill>
                  <a:srgbClr val="FF0000"/>
                </a:solidFill>
              </a:rPr>
              <a:t> round discussion, otherwise defer to </a:t>
            </a:r>
            <a:r>
              <a:rPr lang="en-US" altLang="zh-CN" sz="2600" i="1" dirty="0">
                <a:solidFill>
                  <a:srgbClr val="FF0000"/>
                </a:solidFill>
              </a:rPr>
              <a:t>next meeting</a:t>
            </a:r>
            <a:r>
              <a:rPr lang="en-US" altLang="zh-CN" sz="2600" i="1" dirty="0" smtClean="0">
                <a:solidFill>
                  <a:srgbClr val="FF0000"/>
                </a:solidFill>
              </a:rPr>
              <a:t>.</a:t>
            </a:r>
            <a:endParaRPr lang="en-US" altLang="zh-CN" sz="2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748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00555" y="2621763"/>
            <a:ext cx="7508846" cy="1325563"/>
          </a:xfrm>
        </p:spPr>
        <p:txBody>
          <a:bodyPr/>
          <a:lstStyle/>
          <a:p>
            <a:r>
              <a:rPr lang="en-US" altLang="zh-CN" dirty="0" smtClean="0"/>
              <a:t>Issue 1: Measurement capacity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3583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90B1E5-E08C-4BE1-B96A-7E0320CC4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428F4F-668E-4BE0-A2AB-EBCCCC16B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37252"/>
            <a:ext cx="10874829" cy="4770783"/>
          </a:xfrm>
        </p:spPr>
        <p:txBody>
          <a:bodyPr>
            <a:normAutofit/>
          </a:bodyPr>
          <a:lstStyle/>
          <a:p>
            <a:pPr marL="0" lvl="1" indent="0" algn="just">
              <a:spcBef>
                <a:spcPts val="1000"/>
              </a:spcBef>
              <a:buNone/>
            </a:pPr>
            <a:r>
              <a:rPr lang="en-US" altLang="zh-CN" sz="2800" dirty="0" smtClean="0"/>
              <a:t>In RAN4 94 e-meeting, the following open issues were discussed.</a:t>
            </a:r>
          </a:p>
          <a:p>
            <a:pPr marL="228600" lvl="1" algn="just">
              <a:spcBef>
                <a:spcPts val="1000"/>
              </a:spcBef>
            </a:pPr>
            <a:r>
              <a:rPr lang="en-US" altLang="zh-CN" sz="2800" dirty="0" smtClean="0"/>
              <a:t>Applicability </a:t>
            </a:r>
            <a:r>
              <a:rPr lang="en-US" altLang="zh-CN" sz="2800" dirty="0"/>
              <a:t>and assumption for CSI-RS based measurement capability </a:t>
            </a:r>
          </a:p>
          <a:p>
            <a:pPr marL="685800" lvl="2" algn="just">
              <a:spcBef>
                <a:spcPts val="1000"/>
              </a:spcBef>
            </a:pPr>
            <a:r>
              <a:rPr lang="en-US" altLang="zh-CN" dirty="0" smtClean="0"/>
              <a:t>Applicability </a:t>
            </a:r>
            <a:r>
              <a:rPr lang="en-US" altLang="zh-CN" dirty="0"/>
              <a:t>for CSI-RS based measurement capability </a:t>
            </a:r>
          </a:p>
          <a:p>
            <a:pPr marL="685800" lvl="2" algn="just">
              <a:spcBef>
                <a:spcPts val="1000"/>
              </a:spcBef>
            </a:pPr>
            <a:r>
              <a:rPr lang="en-US" altLang="zh-CN" dirty="0" smtClean="0"/>
              <a:t>Measurement </a:t>
            </a:r>
            <a:r>
              <a:rPr lang="en-US" altLang="zh-CN" dirty="0"/>
              <a:t>capabilities per MO or per layer</a:t>
            </a:r>
          </a:p>
          <a:p>
            <a:pPr marL="228600" lvl="1" algn="just">
              <a:spcBef>
                <a:spcPts val="1000"/>
              </a:spcBef>
            </a:pPr>
            <a:r>
              <a:rPr lang="en-US" altLang="zh-CN" sz="2800" dirty="0" smtClean="0"/>
              <a:t>Requirements </a:t>
            </a:r>
            <a:r>
              <a:rPr lang="en-US" altLang="zh-CN" sz="2800" dirty="0"/>
              <a:t>for measurement capability</a:t>
            </a:r>
          </a:p>
          <a:p>
            <a:pPr marL="685800" lvl="2" algn="just">
              <a:spcBef>
                <a:spcPts val="1000"/>
              </a:spcBef>
            </a:pPr>
            <a:r>
              <a:rPr lang="en-US" altLang="zh-CN" dirty="0" smtClean="0"/>
              <a:t>Number </a:t>
            </a:r>
            <a:r>
              <a:rPr lang="en-US" altLang="zh-CN" dirty="0"/>
              <a:t>of frequency layers to be monitored</a:t>
            </a:r>
          </a:p>
          <a:p>
            <a:pPr marL="685800" lvl="2" algn="just">
              <a:spcBef>
                <a:spcPts val="1000"/>
              </a:spcBef>
            </a:pPr>
            <a:r>
              <a:rPr lang="en-US" altLang="zh-CN" dirty="0" smtClean="0"/>
              <a:t>Number </a:t>
            </a:r>
            <a:r>
              <a:rPr lang="en-US" altLang="zh-CN" dirty="0"/>
              <a:t>of cells to be monitored </a:t>
            </a:r>
          </a:p>
          <a:p>
            <a:pPr marL="685800" lvl="2" algn="just">
              <a:spcBef>
                <a:spcPts val="1000"/>
              </a:spcBef>
            </a:pPr>
            <a:r>
              <a:rPr lang="en-US" altLang="zh-CN" dirty="0" smtClean="0"/>
              <a:t>Number </a:t>
            </a:r>
            <a:r>
              <a:rPr lang="en-US" altLang="zh-CN" dirty="0"/>
              <a:t>of CSI-RS resource/beams to be monitored </a:t>
            </a:r>
          </a:p>
          <a:p>
            <a:pPr marL="685800" lvl="2" algn="just">
              <a:spcBef>
                <a:spcPts val="1000"/>
              </a:spcBef>
            </a:pPr>
            <a:r>
              <a:rPr lang="en-US" altLang="zh-CN" dirty="0" smtClean="0"/>
              <a:t>UE </a:t>
            </a:r>
            <a:r>
              <a:rPr lang="en-US" altLang="zh-CN" dirty="0"/>
              <a:t>capability to indicate maximum number of CSI-RS resources in a slot per MO</a:t>
            </a:r>
          </a:p>
          <a:p>
            <a:pPr marL="685800" lvl="2" algn="just">
              <a:spcBef>
                <a:spcPts val="1000"/>
              </a:spcBef>
            </a:pPr>
            <a:r>
              <a:rPr lang="en-US" altLang="zh-CN" dirty="0" smtClean="0"/>
              <a:t>UE </a:t>
            </a:r>
            <a:r>
              <a:rPr lang="en-US" altLang="zh-CN" dirty="0"/>
              <a:t>buffering and processing capability</a:t>
            </a:r>
          </a:p>
          <a:p>
            <a:pPr marL="228600" lvl="1" algn="just">
              <a:spcBef>
                <a:spcPts val="1000"/>
              </a:spcBef>
            </a:pP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2067797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90B1E5-E08C-4BE1-B96A-7E0320CC4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428F4F-668E-4BE0-A2AB-EBCCCC16B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37252"/>
            <a:ext cx="10874829" cy="4770783"/>
          </a:xfrm>
        </p:spPr>
        <p:txBody>
          <a:bodyPr>
            <a:normAutofit lnSpcReduction="10000"/>
          </a:bodyPr>
          <a:lstStyle/>
          <a:p>
            <a:pPr marL="228600" lvl="1" algn="just">
              <a:spcBef>
                <a:spcPts val="1000"/>
              </a:spcBef>
            </a:pPr>
            <a:r>
              <a:rPr lang="en-US" altLang="zh-CN" sz="2800" dirty="0"/>
              <a:t>According to RAN1’s reply </a:t>
            </a:r>
            <a:r>
              <a:rPr lang="en-US" altLang="zh-CN" sz="2800" dirty="0" smtClean="0"/>
              <a:t>LS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frequency </a:t>
            </a:r>
            <a:r>
              <a:rPr lang="en-US" altLang="zh-CN" sz="2800" dirty="0"/>
              <a:t>layer for CSI-RS mobility resources is measurement object (MO</a:t>
            </a:r>
            <a:r>
              <a:rPr lang="en-US" altLang="zh-CN" sz="2800" dirty="0" smtClean="0"/>
              <a:t>)</a:t>
            </a:r>
          </a:p>
          <a:p>
            <a:pPr marL="228600" lvl="1" algn="just">
              <a:spcBef>
                <a:spcPts val="1000"/>
              </a:spcBef>
            </a:pPr>
            <a:r>
              <a:rPr lang="en-US" altLang="zh-CN" sz="2800" dirty="0" smtClean="0"/>
              <a:t>From </a:t>
            </a:r>
            <a:r>
              <a:rPr lang="en-US" altLang="zh-CN" sz="2800" dirty="0"/>
              <a:t>RAN2’s perspective, there can be multiple MO per frequency layer and multiple frequency layer per </a:t>
            </a:r>
            <a:r>
              <a:rPr lang="en-US" altLang="zh-CN" sz="2800" dirty="0" smtClean="0"/>
              <a:t>MO</a:t>
            </a:r>
          </a:p>
          <a:p>
            <a:pPr marL="228600" lvl="1" algn="just">
              <a:spcBef>
                <a:spcPts val="1000"/>
              </a:spcBef>
            </a:pPr>
            <a:r>
              <a:rPr lang="en-US" altLang="zh-CN" sz="2800" dirty="0" smtClean="0"/>
              <a:t>Measurement </a:t>
            </a:r>
            <a:r>
              <a:rPr lang="en-US" altLang="zh-CN" sz="2800" dirty="0"/>
              <a:t>capability depends on at </a:t>
            </a:r>
            <a:r>
              <a:rPr lang="en-US" altLang="zh-CN" sz="2800" dirty="0" smtClean="0"/>
              <a:t>least </a:t>
            </a:r>
          </a:p>
          <a:p>
            <a:pPr marL="685800" lvl="2" algn="just">
              <a:spcBef>
                <a:spcPts val="1000"/>
              </a:spcBef>
            </a:pPr>
            <a:r>
              <a:rPr lang="en-US" altLang="zh-CN" dirty="0" smtClean="0"/>
              <a:t>MO configuration/restriction</a:t>
            </a:r>
          </a:p>
          <a:p>
            <a:pPr marL="685800" lvl="2" algn="just">
              <a:spcBef>
                <a:spcPts val="1000"/>
              </a:spcBef>
            </a:pPr>
            <a:r>
              <a:rPr lang="en-US" altLang="zh-CN" dirty="0"/>
              <a:t>I</a:t>
            </a:r>
            <a:r>
              <a:rPr lang="en-US" altLang="zh-CN" dirty="0" smtClean="0"/>
              <a:t>ntra-frequency and </a:t>
            </a:r>
            <a:r>
              <a:rPr lang="en-US" altLang="zh-CN" dirty="0"/>
              <a:t>inter-frequency measurement </a:t>
            </a:r>
            <a:r>
              <a:rPr lang="en-US" altLang="zh-CN" dirty="0" smtClean="0"/>
              <a:t>definition </a:t>
            </a:r>
          </a:p>
          <a:p>
            <a:pPr marL="685800" lvl="2" algn="just">
              <a:spcBef>
                <a:spcPts val="1000"/>
              </a:spcBef>
            </a:pPr>
            <a:r>
              <a:rPr lang="en-US" altLang="zh-CN" dirty="0"/>
              <a:t>F</a:t>
            </a:r>
            <a:r>
              <a:rPr lang="en-US" altLang="zh-CN" dirty="0" smtClean="0"/>
              <a:t>requency layer definition</a:t>
            </a:r>
          </a:p>
          <a:p>
            <a:pPr marL="228600" lvl="1" algn="just">
              <a:spcBef>
                <a:spcPts val="1000"/>
              </a:spcBef>
            </a:pPr>
            <a:r>
              <a:rPr lang="en-US" altLang="zh-CN" sz="2800" dirty="0"/>
              <a:t>Measurement capability </a:t>
            </a:r>
            <a:r>
              <a:rPr lang="en-US" altLang="zh-CN" sz="2800" dirty="0" smtClean="0"/>
              <a:t>includes at least</a:t>
            </a:r>
          </a:p>
          <a:p>
            <a:pPr marL="685800" lvl="2" algn="just">
              <a:spcBef>
                <a:spcPts val="1000"/>
              </a:spcBef>
            </a:pPr>
            <a:r>
              <a:rPr lang="en-US" altLang="zh-CN" dirty="0"/>
              <a:t>Number of frequency layers to be monitored</a:t>
            </a:r>
          </a:p>
          <a:p>
            <a:pPr marL="685800" lvl="2" algn="just">
              <a:spcBef>
                <a:spcPts val="1000"/>
              </a:spcBef>
            </a:pPr>
            <a:r>
              <a:rPr lang="en-US" altLang="zh-CN" dirty="0"/>
              <a:t>Number of cells to be monitored </a:t>
            </a:r>
          </a:p>
          <a:p>
            <a:pPr marL="685800" lvl="2" algn="just">
              <a:spcBef>
                <a:spcPts val="1000"/>
              </a:spcBef>
            </a:pPr>
            <a:r>
              <a:rPr lang="en-US" altLang="zh-CN" dirty="0"/>
              <a:t>Number of CSI-RS resource/beams to be monitored </a:t>
            </a:r>
          </a:p>
          <a:p>
            <a:pPr marL="685800" lvl="2" algn="just">
              <a:spcBef>
                <a:spcPts val="1000"/>
              </a:spcBef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811393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A93BA5-D50D-4966-853C-8708A1802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Applicability for CSI-RS based measurement capability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C1EEA6-7C1C-4DB0-921B-8F15A3807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FFS on whether to introduce restriction of MO configuration to specify requirements for the limited or selected scenarios</a:t>
            </a:r>
            <a:r>
              <a:rPr lang="en-US" dirty="0" smtClean="0"/>
              <a:t>.</a:t>
            </a:r>
          </a:p>
          <a:p>
            <a:pPr lvl="1"/>
            <a:r>
              <a:rPr lang="en-US" altLang="zh-CN" dirty="0"/>
              <a:t>D</a:t>
            </a:r>
            <a:r>
              <a:rPr lang="en-US" altLang="zh-CN" dirty="0" smtClean="0"/>
              <a:t>epend</a:t>
            </a:r>
            <a:r>
              <a:rPr lang="zh-CN" altLang="en-US" dirty="0" smtClean="0"/>
              <a:t> </a:t>
            </a:r>
            <a:r>
              <a:rPr lang="en-US" altLang="zh-CN" dirty="0"/>
              <a:t>on the definition/restriction of intra-frequency and inter-frequency </a:t>
            </a:r>
            <a:r>
              <a:rPr lang="en-US" altLang="zh-CN" dirty="0" smtClean="0"/>
              <a:t>measurement</a:t>
            </a:r>
            <a:endParaRPr lang="en-US" dirty="0" smtClean="0"/>
          </a:p>
          <a:p>
            <a:r>
              <a:rPr lang="en-US" dirty="0" smtClean="0"/>
              <a:t>Candidate </a:t>
            </a:r>
            <a:r>
              <a:rPr lang="en-US" dirty="0"/>
              <a:t>options:</a:t>
            </a:r>
            <a:endParaRPr lang="en-US" dirty="0" smtClean="0"/>
          </a:p>
          <a:p>
            <a:pPr lvl="1"/>
            <a:r>
              <a:rPr lang="en-US" dirty="0" smtClean="0"/>
              <a:t>Option </a:t>
            </a:r>
            <a:r>
              <a:rPr lang="en-US" dirty="0"/>
              <a:t>1(</a:t>
            </a:r>
            <a:r>
              <a:rPr lang="en-US" dirty="0" err="1"/>
              <a:t>MediaTek</a:t>
            </a:r>
            <a:r>
              <a:rPr lang="en-US" dirty="0"/>
              <a:t>, OPPO): Only define the requirements when the CSI-RS based measurement is configured with SSB based measurement within the same MO, and UE can perform CSI-RS and SSB measurement with overlapped bandwidth in the same time duration </a:t>
            </a:r>
          </a:p>
          <a:p>
            <a:pPr lvl="1"/>
            <a:r>
              <a:rPr lang="en-US" dirty="0" smtClean="0"/>
              <a:t>Option </a:t>
            </a:r>
            <a:r>
              <a:rPr lang="en-US" dirty="0"/>
              <a:t>2(Ericsson, CATT, CMCC, Huawei, DOCOMO, ZTE, Nokia): No restriction on MO configurations</a:t>
            </a:r>
          </a:p>
          <a:p>
            <a:pPr lvl="1"/>
            <a:r>
              <a:rPr lang="en-US" dirty="0" smtClean="0"/>
              <a:t>Option </a:t>
            </a:r>
            <a:r>
              <a:rPr lang="en-US" dirty="0"/>
              <a:t>3: </a:t>
            </a:r>
            <a:r>
              <a:rPr lang="en-US" altLang="zh-CN" dirty="0"/>
              <a:t>O</a:t>
            </a:r>
            <a:r>
              <a:rPr lang="en-US" dirty="0" smtClean="0"/>
              <a:t>ther </a:t>
            </a:r>
            <a:r>
              <a:rPr lang="en-US" dirty="0"/>
              <a:t>possible restriction in order to specify requirements for the limited or selected scenarios. </a:t>
            </a:r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2ED7DFEE-B8EE-468A-9522-B81149037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1" y="3570286"/>
            <a:ext cx="19622766" cy="51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42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A93BA5-D50D-4966-853C-8708A1802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Measurement capabilities per MO or per layer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C1EEA6-7C1C-4DB0-921B-8F15A3807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906387" cy="4651389"/>
          </a:xfrm>
        </p:spPr>
        <p:txBody>
          <a:bodyPr>
            <a:normAutofit fontScale="92500"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en-US" altLang="zh-CN" sz="2800" dirty="0" smtClean="0"/>
              <a:t>Majority view in 1</a:t>
            </a:r>
            <a:r>
              <a:rPr lang="en-US" altLang="zh-CN" sz="2800" baseline="30000" dirty="0" smtClean="0"/>
              <a:t>st</a:t>
            </a:r>
            <a:r>
              <a:rPr lang="en-US" altLang="zh-CN" sz="2800" dirty="0" smtClean="0"/>
              <a:t> round discussion is to d</a:t>
            </a:r>
            <a:r>
              <a:rPr lang="en-US" altLang="zh-CN" sz="2600" dirty="0" smtClean="0"/>
              <a:t>efine </a:t>
            </a:r>
            <a:r>
              <a:rPr lang="en-US" altLang="zh-CN" sz="2600" dirty="0"/>
              <a:t>measurement capabilities per </a:t>
            </a:r>
            <a:r>
              <a:rPr lang="en-US" altLang="zh-CN" sz="2600" dirty="0" smtClean="0"/>
              <a:t>layer</a:t>
            </a:r>
            <a:endParaRPr lang="en-US" dirty="0" smtClean="0"/>
          </a:p>
          <a:p>
            <a:r>
              <a:rPr lang="en-US" dirty="0" smtClean="0"/>
              <a:t>A frequency layer for CSI-RS is</a:t>
            </a:r>
          </a:p>
          <a:p>
            <a:pPr lvl="1"/>
            <a:r>
              <a:rPr lang="en-US" dirty="0" smtClean="0"/>
              <a:t>Option 1: just the same center frequency of CSI-RS resource </a:t>
            </a:r>
          </a:p>
          <a:p>
            <a:pPr lvl="1"/>
            <a:r>
              <a:rPr lang="en-US" dirty="0" smtClean="0"/>
              <a:t>Option 2: the same center frequency and BW of CSI-RS resource</a:t>
            </a:r>
          </a:p>
          <a:p>
            <a:pPr marL="228600" lvl="1">
              <a:spcBef>
                <a:spcPts val="1000"/>
              </a:spcBef>
            </a:pPr>
            <a:r>
              <a:rPr lang="en-US" altLang="zh-CN" sz="2800" dirty="0" smtClean="0"/>
              <a:t>FFS </a:t>
            </a:r>
            <a:r>
              <a:rPr lang="en-US" altLang="zh-CN" sz="2800" dirty="0"/>
              <a:t>how to align the understanding of MO and frequency layer in RAN4. </a:t>
            </a:r>
          </a:p>
          <a:p>
            <a:pPr lvl="1"/>
            <a:r>
              <a:rPr lang="en-US" altLang="zh-CN" dirty="0"/>
              <a:t>Depend</a:t>
            </a:r>
            <a:r>
              <a:rPr lang="zh-CN" altLang="en-US" dirty="0"/>
              <a:t> </a:t>
            </a:r>
            <a:r>
              <a:rPr lang="en-US" altLang="zh-CN" dirty="0"/>
              <a:t>on the definition/restriction of intra-frequency and inter-frequency </a:t>
            </a:r>
            <a:r>
              <a:rPr lang="en-US" altLang="zh-CN" dirty="0" smtClean="0"/>
              <a:t>measurement</a:t>
            </a:r>
          </a:p>
          <a:p>
            <a:pPr lvl="1"/>
            <a:r>
              <a:rPr lang="en-US" altLang="zh-CN" dirty="0" smtClean="0"/>
              <a:t>For </a:t>
            </a:r>
            <a:r>
              <a:rPr lang="en-US" altLang="zh-CN" dirty="0" smtClean="0"/>
              <a:t>example:</a:t>
            </a:r>
            <a:endParaRPr lang="en-US" altLang="zh-CN" dirty="0"/>
          </a:p>
          <a:p>
            <a:pPr lvl="2"/>
            <a:r>
              <a:rPr lang="en-US" dirty="0" smtClean="0"/>
              <a:t>If </a:t>
            </a:r>
            <a:r>
              <a:rPr lang="en-US" dirty="0"/>
              <a:t>there are both intra and inter frequency measurement in one MO, can we still define the UE capability requirement based on MO? </a:t>
            </a:r>
          </a:p>
          <a:p>
            <a:pPr lvl="2"/>
            <a:r>
              <a:rPr lang="en-US" dirty="0" smtClean="0"/>
              <a:t>In </a:t>
            </a:r>
            <a:r>
              <a:rPr lang="en-US" dirty="0"/>
              <a:t>one MO, if there several bandwidths, do they belong to same layer or different layer? </a:t>
            </a:r>
          </a:p>
          <a:p>
            <a:pPr lvl="2"/>
            <a:r>
              <a:rPr lang="en-US" dirty="0" smtClean="0"/>
              <a:t>If </a:t>
            </a:r>
            <a:r>
              <a:rPr lang="en-US" dirty="0"/>
              <a:t>the intra-frequency measurement is defined without fixing the center-frequency, there may be several MOs for intra-frequency.  Whether to define the MO number for intra-frequency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2ED7DFEE-B8EE-468A-9522-B81149037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1" y="3570286"/>
            <a:ext cx="19622766" cy="51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03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163495-9817-47AD-BD54-4DDD8BD9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frequency layers to be monitored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205C53-E5CC-4621-8AF2-95B72DF20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Option 1</a:t>
            </a:r>
            <a:r>
              <a:rPr lang="it-IT" dirty="0"/>
              <a:t> (MediaTek, OPPO, ZTE, Apple, Ericsson, DOCOMO)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CSI-RS </a:t>
            </a:r>
            <a:r>
              <a:rPr lang="en-US" dirty="0"/>
              <a:t>based L3 measurement does not add additional frequency layers and cells to be monitored on top of the number specified for SSB based measurement. </a:t>
            </a:r>
          </a:p>
          <a:p>
            <a:r>
              <a:rPr lang="en-US" altLang="zh-CN" dirty="0" smtClean="0"/>
              <a:t>Option 2(Huawei): </a:t>
            </a:r>
          </a:p>
          <a:p>
            <a:pPr lvl="1"/>
            <a:r>
              <a:rPr lang="en-US" altLang="zh-CN" dirty="0" smtClean="0"/>
              <a:t>Assuming no </a:t>
            </a:r>
            <a:r>
              <a:rPr lang="en-US" altLang="zh-CN" dirty="0"/>
              <a:t>restriction on MO </a:t>
            </a:r>
            <a:r>
              <a:rPr lang="en-US" altLang="zh-CN" dirty="0" smtClean="0"/>
              <a:t>configurations:</a:t>
            </a:r>
          </a:p>
          <a:p>
            <a:pPr lvl="2"/>
            <a:r>
              <a:rPr lang="en-US" altLang="zh-CN" dirty="0"/>
              <a:t>UE shall be able to measure at least 3 CSI-RS frequency layers. </a:t>
            </a:r>
          </a:p>
          <a:p>
            <a:pPr lvl="2"/>
            <a:r>
              <a:rPr lang="en-US" altLang="zh-CN" dirty="0"/>
              <a:t>UE shall be able to measure at least 8 NR frequency layers in total, including SSB frequency layers and CSI-RS frequency layers. </a:t>
            </a:r>
          </a:p>
          <a:p>
            <a:pPr lvl="2"/>
            <a:r>
              <a:rPr lang="en-US" altLang="zh-CN" dirty="0"/>
              <a:t>UE shall be able to measure at least 14 carriers of all RATs in total.</a:t>
            </a:r>
          </a:p>
          <a:p>
            <a:r>
              <a:rPr lang="en-US" altLang="zh-CN" dirty="0"/>
              <a:t>Option 3(CATT): </a:t>
            </a:r>
          </a:p>
          <a:p>
            <a:pPr marL="571500" lvl="1"/>
            <a:r>
              <a:rPr lang="en-US" altLang="zh-CN" sz="2600" dirty="0" smtClean="0"/>
              <a:t>If CSI-RS is configured with </a:t>
            </a:r>
            <a:r>
              <a:rPr lang="en-US" altLang="zh-CN" sz="2600" dirty="0"/>
              <a:t>associated SSB</a:t>
            </a:r>
            <a:r>
              <a:rPr lang="en-US" altLang="zh-CN" sz="2600" dirty="0" smtClean="0"/>
              <a:t>, the </a:t>
            </a:r>
            <a:r>
              <a:rPr lang="en-US" altLang="zh-CN" sz="2600" dirty="0"/>
              <a:t>measurement capability can be considered </a:t>
            </a:r>
            <a:r>
              <a:rPr lang="en-US" altLang="zh-CN" sz="2600" dirty="0" smtClean="0"/>
              <a:t>the same as SSB </a:t>
            </a:r>
            <a:r>
              <a:rPr lang="en-US" altLang="zh-CN" sz="2600" dirty="0"/>
              <a:t>based measurement capability</a:t>
            </a:r>
            <a:r>
              <a:rPr lang="en-US" altLang="zh-CN" sz="2600" dirty="0" smtClean="0"/>
              <a:t>.(as option 1) </a:t>
            </a:r>
            <a:endParaRPr lang="en-US" altLang="zh-CN" sz="2600" dirty="0"/>
          </a:p>
          <a:p>
            <a:pPr marL="571500" lvl="1"/>
            <a:r>
              <a:rPr lang="en-US" altLang="zh-CN" sz="2600" dirty="0" smtClean="0"/>
              <a:t>If CSI-RS is not configured with any associated SSB, UE is capable </a:t>
            </a:r>
            <a:r>
              <a:rPr lang="en-US" altLang="zh-CN" sz="2600" dirty="0"/>
              <a:t>to perform </a:t>
            </a:r>
            <a:r>
              <a:rPr lang="en-US" altLang="zh-CN" sz="2600" dirty="0" smtClean="0"/>
              <a:t>CSI-RS based layers.(as option 2)</a:t>
            </a:r>
            <a:endParaRPr lang="en-US" altLang="zh-CN" sz="2600" dirty="0"/>
          </a:p>
          <a:p>
            <a:r>
              <a:rPr lang="en-US" altLang="zh-CN" dirty="0" smtClean="0"/>
              <a:t>Not preclude other options.</a:t>
            </a:r>
            <a:endParaRPr lang="en-US" altLang="zh-CN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9DEB3102-3127-431A-B5FD-FEF1B1B0D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712" y="3401187"/>
            <a:ext cx="173008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62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17098</TotalTime>
  <Words>1631</Words>
  <Application>Microsoft Office PowerPoint</Application>
  <PresentationFormat>宽屏</PresentationFormat>
  <Paragraphs>147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Arial Unicode MS</vt:lpstr>
      <vt:lpstr>等线</vt:lpstr>
      <vt:lpstr>等线 Light</vt:lpstr>
      <vt:lpstr>Arial</vt:lpstr>
      <vt:lpstr>Calibri</vt:lpstr>
      <vt:lpstr>Calibri Light</vt:lpstr>
      <vt:lpstr>Office Theme</vt:lpstr>
      <vt:lpstr>WF on CSI-RS based L3 measurement capability and requirements</vt:lpstr>
      <vt:lpstr>Proposal</vt:lpstr>
      <vt:lpstr>Proposal</vt:lpstr>
      <vt:lpstr>Issue 1: Measurement capacity</vt:lpstr>
      <vt:lpstr>Background</vt:lpstr>
      <vt:lpstr>Background</vt:lpstr>
      <vt:lpstr>Applicability for CSI-RS based measurement capability</vt:lpstr>
      <vt:lpstr>Measurement capabilities per MO or per layer</vt:lpstr>
      <vt:lpstr>Number of frequency layers to be monitored </vt:lpstr>
      <vt:lpstr>Number of cells to be monitored</vt:lpstr>
      <vt:lpstr>Number of CSI-RS resource/beams to be monitored</vt:lpstr>
      <vt:lpstr>UE capability to indicate maximum CSI-RS resources in a slot per MO</vt:lpstr>
      <vt:lpstr>UE buffering and processing capability</vt:lpstr>
      <vt:lpstr>Issue 2: Measurement requirements</vt:lpstr>
      <vt:lpstr>Case1: if associatedSSB is not configured</vt:lpstr>
      <vt:lpstr>Case 2: if associatedSSB is configured for CSI-RS,</vt:lpstr>
      <vt:lpstr>Scaling factor for RX beam sweeping</vt:lpstr>
      <vt:lpstr>CSSF</vt:lpstr>
      <vt:lpstr>Scheduling restriction</vt:lpstr>
      <vt:lpstr>CSI-RS resources outside of DRX/MG duration</vt:lpstr>
      <vt:lpstr>Others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dynamic transient period location for NR</dc:title>
  <dc:creator>胡荣贻</dc:creator>
  <cp:lastModifiedBy>Roy</cp:lastModifiedBy>
  <cp:revision>225</cp:revision>
  <dcterms:created xsi:type="dcterms:W3CDTF">2018-06-25T11:15:24Z</dcterms:created>
  <dcterms:modified xsi:type="dcterms:W3CDTF">2020-03-03T12:43:53Z</dcterms:modified>
</cp:coreProperties>
</file>