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7" r:id="rId3"/>
    <p:sldId id="295" r:id="rId4"/>
    <p:sldId id="294" r:id="rId5"/>
    <p:sldId id="291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6066" autoAdjust="0"/>
  </p:normalViewPr>
  <p:slideViewPr>
    <p:cSldViewPr>
      <p:cViewPr varScale="1">
        <p:scale>
          <a:sx n="102" d="100"/>
          <a:sy n="102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5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90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379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74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10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 smtClean="0"/>
              <a:t>FR2 </a:t>
            </a:r>
            <a:r>
              <a:rPr lang="en-GB" altLang="zh-CN" sz="4000" b="1" dirty="0"/>
              <a:t>inter-band CA requirement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05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94e </a:t>
            </a:r>
            <a:r>
              <a:rPr lang="en-GB" b="1" dirty="0"/>
              <a:t>	</a:t>
            </a:r>
          </a:p>
          <a:p>
            <a:r>
              <a:rPr lang="en-US" altLang="zh-CN" b="1" dirty="0"/>
              <a:t>Online, 24th February – 6th March, </a:t>
            </a:r>
            <a:r>
              <a:rPr lang="en-US" altLang="zh-CN" b="1" dirty="0" smtClean="0"/>
              <a:t>2020</a:t>
            </a:r>
          </a:p>
          <a:p>
            <a:r>
              <a:rPr lang="en-US" altLang="zh-CN" b="1" dirty="0"/>
              <a:t>Agenda: </a:t>
            </a:r>
            <a:r>
              <a:rPr lang="en-US" altLang="zh-CN" b="1" dirty="0" smtClean="0"/>
              <a:t>8.15.1.10</a:t>
            </a:r>
            <a:endParaRPr lang="en-US" altLang="zh-CN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/>
              <a:t>R4-2002251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Agreements on cell </a:t>
            </a:r>
            <a:r>
              <a:rPr lang="en-US" sz="2800" b="1" dirty="0"/>
              <a:t>detection/measurement requirement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/>
              <a:t>There is no impact on idle/inactive mode requirement. Rel-15 Cell detection/measurement requirement shall be reused for FR2 inter-band </a:t>
            </a:r>
            <a:r>
              <a:rPr lang="en-US" altLang="zh-CN" sz="2400" dirty="0" smtClean="0"/>
              <a:t>CA.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7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Agreements on </a:t>
            </a:r>
            <a:r>
              <a:rPr lang="en-US" sz="2800" b="1" dirty="0"/>
              <a:t>the scaling factor </a:t>
            </a:r>
            <a:r>
              <a:rPr lang="en-US" sz="2800" b="1" dirty="0" err="1" smtClean="0"/>
              <a:t>CSSF</a:t>
            </a:r>
            <a:r>
              <a:rPr lang="en-US" sz="2800" b="1" baseline="-25000" dirty="0" err="1" smtClean="0"/>
              <a:t>outside_gap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51520" y="908720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 scaling factor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</a:t>
            </a:r>
            <a:r>
              <a:rPr lang="en-GB" altLang="zh-CN" sz="2000" dirty="0" smtClean="0"/>
              <a:t>shall be defined for</a:t>
            </a:r>
            <a:r>
              <a:rPr lang="en-GB" altLang="zh-CN" sz="2000" dirty="0"/>
              <a:t> FR2 inter-band </a:t>
            </a:r>
            <a:r>
              <a:rPr lang="en-GB" altLang="zh-CN" sz="2000" dirty="0" smtClean="0"/>
              <a:t>CA. The </a:t>
            </a:r>
            <a:r>
              <a:rPr lang="en-US" altLang="zh-CN" sz="2000" dirty="0" smtClean="0"/>
              <a:t>values of </a:t>
            </a:r>
            <a:r>
              <a:rPr lang="en-GB" altLang="zh-CN" sz="2000" dirty="0" err="1"/>
              <a:t>CSSF</a:t>
            </a:r>
            <a:r>
              <a:rPr lang="en-GB" altLang="zh-CN" sz="2000" baseline="-25000" dirty="0" err="1"/>
              <a:t>outside_gap</a:t>
            </a:r>
            <a:r>
              <a:rPr lang="en-GB" altLang="zh-CN" sz="2000" dirty="0"/>
              <a:t> </a:t>
            </a:r>
            <a:r>
              <a:rPr lang="en-US" altLang="zh-CN" sz="2000" dirty="0" smtClean="0"/>
              <a:t>need to be defined </a:t>
            </a:r>
            <a:r>
              <a:rPr lang="en-GB" altLang="zh-CN" sz="2000" dirty="0" smtClean="0"/>
              <a:t>for </a:t>
            </a:r>
            <a:r>
              <a:rPr lang="en-GB" altLang="zh-CN" sz="2000" dirty="0"/>
              <a:t>the </a:t>
            </a:r>
            <a:r>
              <a:rPr lang="en-US" altLang="zh-CN" sz="2000" dirty="0" smtClean="0"/>
              <a:t>following types of </a:t>
            </a:r>
            <a:r>
              <a:rPr lang="en-US" altLang="zh-CN" sz="2000" dirty="0"/>
              <a:t>CCs </a:t>
            </a:r>
            <a:r>
              <a:rPr lang="en-GB" altLang="zh-CN" sz="20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 smtClean="0"/>
              <a:t>FR2 </a:t>
            </a:r>
            <a:r>
              <a:rPr lang="en-GB" altLang="zh-CN" dirty="0"/>
              <a:t>PSCC</a:t>
            </a:r>
            <a:r>
              <a:rPr lang="en-US" altLang="zh-CN" dirty="0" smtClean="0">
                <a:solidFill>
                  <a:prstClr val="black"/>
                </a:solidFill>
              </a:rPr>
              <a:t> in EN-DC mode or FR2 PCC in SA/NE-DC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</a:t>
            </a:r>
            <a:r>
              <a:rPr lang="en-GB" altLang="zh-CN" dirty="0" smtClean="0"/>
              <a:t>SCC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r>
              <a:rPr lang="en-GB" altLang="zh-CN" dirty="0" smtClean="0"/>
              <a:t>where </a:t>
            </a:r>
            <a:r>
              <a:rPr lang="en-GB" altLang="zh-CN" dirty="0"/>
              <a:t>neighbour cell measurement is </a:t>
            </a:r>
            <a:r>
              <a:rPr lang="en-GB" altLang="zh-CN" dirty="0" smtClean="0"/>
              <a:t>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dirty="0"/>
              <a:t>FR2 SCC where neighbour cell measurement is not required</a:t>
            </a:r>
            <a:endParaRPr lang="en-US" altLang="zh-CN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/>
              <a:t>Companies </a:t>
            </a:r>
            <a:r>
              <a:rPr lang="en-US" altLang="zh-CN" sz="2000" dirty="0"/>
              <a:t>are encouraged to </a:t>
            </a:r>
            <a:r>
              <a:rPr lang="en-US" altLang="zh-CN" sz="2000" dirty="0" smtClean="0"/>
              <a:t>provide the </a:t>
            </a:r>
            <a:r>
              <a:rPr lang="en-US" altLang="zh-CN" sz="2000" dirty="0"/>
              <a:t>analysis on</a:t>
            </a:r>
            <a:r>
              <a:rPr lang="en-US" sz="2000" dirty="0" smtClean="0"/>
              <a:t> </a:t>
            </a:r>
            <a:r>
              <a:rPr lang="en-US" sz="2000" dirty="0"/>
              <a:t>the </a:t>
            </a:r>
            <a:r>
              <a:rPr lang="en-US" sz="2000" dirty="0" smtClean="0"/>
              <a:t>principles on how to define the values of </a:t>
            </a:r>
            <a:r>
              <a:rPr lang="en-GB" altLang="zh-CN" sz="2000" dirty="0" err="1" smtClean="0"/>
              <a:t>CSSF</a:t>
            </a:r>
            <a:r>
              <a:rPr lang="en-GB" altLang="zh-CN" sz="2000" baseline="-25000" dirty="0" err="1" smtClean="0"/>
              <a:t>outside_gap</a:t>
            </a:r>
            <a:r>
              <a:rPr lang="en-GB" altLang="zh-CN" sz="2000" dirty="0" smtClean="0"/>
              <a:t> and clarify the following aspects: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Total </a:t>
            </a:r>
            <a:r>
              <a:rPr lang="en-US" dirty="0"/>
              <a:t>searcher </a:t>
            </a:r>
            <a:r>
              <a:rPr lang="en-US" dirty="0" smtClean="0"/>
              <a:t>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otal </a:t>
            </a:r>
            <a:r>
              <a:rPr lang="en-US" dirty="0"/>
              <a:t>band number in </a:t>
            </a:r>
            <a:r>
              <a:rPr lang="en-US" dirty="0" smtClean="0"/>
              <a:t>FR2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to share searcher among these </a:t>
            </a:r>
            <a:r>
              <a:rPr lang="en-US" dirty="0" smtClean="0"/>
              <a:t>carriers</a:t>
            </a:r>
            <a:endParaRPr lang="en-US" sz="1600" dirty="0" smtClean="0"/>
          </a:p>
          <a:p>
            <a:pPr marL="0" lvl="1"/>
            <a:r>
              <a:rPr lang="en-US" sz="2000" dirty="0" smtClean="0"/>
              <a:t>Two options are provided as starting point:</a:t>
            </a:r>
            <a:endParaRPr lang="en-US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u="sng" dirty="0" smtClean="0"/>
              <a:t>Option 1</a:t>
            </a:r>
            <a:r>
              <a:rPr lang="en-US" sz="2000" dirty="0" smtClean="0"/>
              <a:t>:</a:t>
            </a:r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marL="0" lvl="2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sz="2000" u="sng" dirty="0" smtClean="0"/>
              <a:t>Option </a:t>
            </a:r>
            <a:r>
              <a:rPr lang="en-US" altLang="zh-CN" sz="2000" u="sng" dirty="0"/>
              <a:t>2</a:t>
            </a:r>
            <a:r>
              <a:rPr lang="en-US" altLang="zh-CN" sz="2000" dirty="0"/>
              <a:t>:</a:t>
            </a:r>
          </a:p>
          <a:p>
            <a:pPr marL="285750" lvl="1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2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marL="457200" lvl="2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47914"/>
              </p:ext>
            </p:extLst>
          </p:nvPr>
        </p:nvGraphicFramePr>
        <p:xfrm>
          <a:off x="1115616" y="5661248"/>
          <a:ext cx="7488832" cy="889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58"/>
                <a:gridCol w="1983171"/>
                <a:gridCol w="2053999"/>
                <a:gridCol w="2530904"/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Scenario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PCC (in SA or NE-DC mode) or PSCC (in EN-DC mode)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not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FR2 inter-band CA 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FR2 band(s) - 1)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</a:t>
                      </a:r>
                      <a:r>
                        <a:rPr lang="en-GB" sz="1000" dirty="0" err="1">
                          <a:effectLst/>
                        </a:rPr>
                        <a:t>SCell</a:t>
                      </a:r>
                      <a:r>
                        <a:rPr lang="en-GB" sz="1000" dirty="0">
                          <a:effectLst/>
                        </a:rPr>
                        <a:t>(s) – (Number of configured FR2 band(s) -1))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833958"/>
              </p:ext>
            </p:extLst>
          </p:nvPr>
        </p:nvGraphicFramePr>
        <p:xfrm>
          <a:off x="1115616" y="4437112"/>
          <a:ext cx="7488832" cy="889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58"/>
                <a:gridCol w="1983171"/>
                <a:gridCol w="2053999"/>
                <a:gridCol w="2530904"/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Scenario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err="1">
                          <a:effectLst/>
                        </a:rPr>
                        <a:t>CSSF</a:t>
                      </a:r>
                      <a:r>
                        <a:rPr lang="en-GB" sz="1000" baseline="-25000" dirty="0" err="1">
                          <a:effectLst/>
                        </a:rPr>
                        <a:t>outside_gap,i</a:t>
                      </a:r>
                      <a:r>
                        <a:rPr lang="en-GB" sz="1000" dirty="0">
                          <a:effectLst/>
                        </a:rPr>
                        <a:t> for FR2 PCC (in SA or NE-DC mode) or PSCC (in EN-DC mode)</a:t>
                      </a:r>
                      <a:endParaRPr lang="zh-CN" sz="1000" b="1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>
                          <a:effectLst/>
                        </a:rPr>
                        <a:t>CSSF</a:t>
                      </a:r>
                      <a:r>
                        <a:rPr lang="en-GB" sz="1000" baseline="-25000">
                          <a:effectLst/>
                        </a:rPr>
                        <a:t>outside_gap,i</a:t>
                      </a:r>
                      <a:r>
                        <a:rPr lang="en-GB" sz="1000">
                          <a:effectLst/>
                        </a:rPr>
                        <a:t> for FR2 SCC where neighbour cell measurement is not required</a:t>
                      </a:r>
                      <a:endParaRPr lang="zh-CN" sz="1000" b="1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FR2 inter-band CA 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 smtClean="0">
                          <a:effectLst/>
                        </a:rPr>
                        <a:t>2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en-GB" sz="1000" dirty="0">
                          <a:effectLst/>
                        </a:rPr>
                        <a:t>2×(Number of configured </a:t>
                      </a:r>
                      <a:r>
                        <a:rPr lang="en-GB" sz="1000" dirty="0" err="1">
                          <a:effectLst/>
                        </a:rPr>
                        <a:t>SCell</a:t>
                      </a:r>
                      <a:r>
                        <a:rPr lang="en-GB" sz="1000" dirty="0">
                          <a:effectLst/>
                        </a:rPr>
                        <a:t>(s) </a:t>
                      </a:r>
                      <a:r>
                        <a:rPr lang="en-GB" sz="1000" dirty="0" smtClean="0">
                          <a:effectLst/>
                        </a:rPr>
                        <a:t>- 1)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59532" y="1242040"/>
            <a:ext cx="88569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existing interruption requirements for CA can also be applied for FR2 inter-band CA </a:t>
            </a:r>
            <a:r>
              <a:rPr lang="en-US" sz="2400" dirty="0" smtClean="0"/>
              <a:t>scenario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7384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Agreements on </a:t>
            </a:r>
            <a:r>
              <a:rPr lang="en-US" sz="2800" b="1" dirty="0"/>
              <a:t>interruption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60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 on </a:t>
            </a:r>
            <a:r>
              <a:rPr lang="en-US" sz="2800" b="1" dirty="0"/>
              <a:t>beam management requirement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1162487"/>
            <a:ext cx="885698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Beam management requirements for FR2 inter-band CA scenario:</a:t>
            </a:r>
            <a:endParaRPr lang="en-US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u="sng" dirty="0"/>
              <a:t>Option </a:t>
            </a:r>
            <a:r>
              <a:rPr lang="en-US" altLang="zh-CN" u="sng" dirty="0" smtClean="0"/>
              <a:t>1</a:t>
            </a:r>
            <a:r>
              <a:rPr lang="en-US" altLang="zh-CN" dirty="0" smtClean="0"/>
              <a:t>: </a:t>
            </a:r>
            <a:r>
              <a:rPr lang="en-GB" altLang="zh-CN" dirty="0" smtClean="0"/>
              <a:t>Rel-15 </a:t>
            </a:r>
            <a:r>
              <a:rPr lang="en-GB" altLang="zh-CN" dirty="0"/>
              <a:t>beam management requirement for FR1+FR2 CA shall be reused for FR2 inter-band CA scenario as is</a:t>
            </a:r>
            <a:r>
              <a:rPr lang="en-GB" altLang="zh-CN" dirty="0" smtClean="0"/>
              <a:t>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u="sng" dirty="0"/>
              <a:t>Option </a:t>
            </a:r>
            <a:r>
              <a:rPr lang="en-US" altLang="zh-CN" u="sng" dirty="0" smtClean="0"/>
              <a:t>2</a:t>
            </a:r>
            <a:r>
              <a:rPr lang="en-US" altLang="zh-CN" dirty="0" smtClean="0"/>
              <a:t>: </a:t>
            </a:r>
            <a:r>
              <a:rPr lang="en-GB" altLang="zh-CN" dirty="0" smtClean="0"/>
              <a:t>UE </a:t>
            </a:r>
            <a:r>
              <a:rPr lang="en-GB" altLang="zh-CN" dirty="0"/>
              <a:t>should be configured with beam management resources on one cell in each band for which it is using independent beams. RAN4 to use </a:t>
            </a:r>
            <a:r>
              <a:rPr lang="en-GB" altLang="zh-CN" dirty="0" err="1"/>
              <a:t>SCell</a:t>
            </a:r>
            <a:r>
              <a:rPr lang="en-GB" altLang="zh-CN" dirty="0"/>
              <a:t> beam management requirements as being defined in </a:t>
            </a:r>
            <a:r>
              <a:rPr lang="en-GB" altLang="zh-CN" dirty="0" err="1"/>
              <a:t>eMIMO</a:t>
            </a:r>
            <a:r>
              <a:rPr lang="en-GB" altLang="zh-CN" dirty="0"/>
              <a:t> WID as baseline</a:t>
            </a:r>
            <a:r>
              <a:rPr lang="en-GB" altLang="zh-CN" dirty="0" smtClean="0"/>
              <a:t>.</a:t>
            </a:r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90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 on </a:t>
            </a:r>
            <a:r>
              <a:rPr lang="en-US" sz="2800" b="1" dirty="0"/>
              <a:t>scheduling restriction requirement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692696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Scheduling restriction requirement for UE supporting independent </a:t>
            </a:r>
            <a:r>
              <a:rPr lang="en-US" altLang="zh-CN" sz="2000" dirty="0" smtClean="0"/>
              <a:t>beam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there are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band.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Whether to introduce the </a:t>
            </a:r>
            <a:r>
              <a:rPr lang="en-US" altLang="zh-CN" dirty="0" smtClean="0"/>
              <a:t>scheduling </a:t>
            </a:r>
            <a:r>
              <a:rPr lang="en-GB" altLang="zh-CN" dirty="0"/>
              <a:t>restriction requirements </a:t>
            </a:r>
            <a:r>
              <a:rPr lang="en-GB" altLang="zh-CN" dirty="0" smtClean="0"/>
              <a:t>for </a:t>
            </a:r>
            <a:r>
              <a:rPr lang="en-GB" altLang="zh-CN" dirty="0"/>
              <a:t>FR2 inter-band CA </a:t>
            </a:r>
            <a:r>
              <a:rPr lang="en-GB" altLang="zh-CN" dirty="0" smtClean="0"/>
              <a:t>scenario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Option 1: Yes, to clarify there is </a:t>
            </a:r>
            <a:r>
              <a:rPr lang="en-GB" altLang="zh-CN" dirty="0"/>
              <a:t>no </a:t>
            </a:r>
            <a:r>
              <a:rPr lang="en-US" altLang="zh-CN" dirty="0" smtClean="0"/>
              <a:t>scheduling </a:t>
            </a:r>
            <a:r>
              <a:rPr lang="en-GB" altLang="zh-CN" dirty="0" smtClean="0"/>
              <a:t>restriction.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</a:t>
            </a:r>
            <a:r>
              <a:rPr lang="en-GB" altLang="zh-CN" dirty="0" smtClean="0"/>
              <a:t>2: </a:t>
            </a:r>
            <a:r>
              <a:rPr lang="en-GB" altLang="zh-CN" dirty="0"/>
              <a:t>Yes, to clarify there is </a:t>
            </a:r>
            <a:r>
              <a:rPr lang="en-US" altLang="zh-CN" dirty="0" smtClean="0"/>
              <a:t>scheduling </a:t>
            </a:r>
            <a:r>
              <a:rPr lang="en-GB" altLang="zh-CN" dirty="0" smtClean="0"/>
              <a:t>restriction </a:t>
            </a:r>
            <a:r>
              <a:rPr lang="en-GB" altLang="zh-CN" dirty="0"/>
              <a:t>among </a:t>
            </a:r>
            <a:r>
              <a:rPr lang="en-GB" altLang="zh-CN" dirty="0" smtClean="0"/>
              <a:t>different FR2 bands.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Option 3: No</a:t>
            </a: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/>
              <a:t>Scheduling </a:t>
            </a:r>
            <a:r>
              <a:rPr lang="en-US" altLang="zh-CN" sz="2000" dirty="0"/>
              <a:t>restriction requirement for UE supporting </a:t>
            </a:r>
            <a:r>
              <a:rPr lang="en-US" altLang="zh-CN" sz="2000" dirty="0" smtClean="0"/>
              <a:t>common 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Whether there are </a:t>
            </a:r>
            <a:r>
              <a:rPr lang="en-US" altLang="zh-CN" dirty="0"/>
              <a:t>scheduling </a:t>
            </a:r>
            <a:r>
              <a:rPr lang="en-GB" altLang="zh-CN" dirty="0"/>
              <a:t>restrictions on one FR2 band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another FR2 band.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Whether </a:t>
            </a:r>
            <a:r>
              <a:rPr lang="en-GB" altLang="zh-CN" dirty="0"/>
              <a:t>to introduce the </a:t>
            </a:r>
            <a:r>
              <a:rPr lang="en-US" altLang="zh-CN" dirty="0"/>
              <a:t>scheduling </a:t>
            </a:r>
            <a:r>
              <a:rPr lang="en-GB" altLang="zh-CN" dirty="0"/>
              <a:t>restriction requirements for FR2 inter-band CA scenario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Yes, to clarify there is no </a:t>
            </a:r>
            <a:r>
              <a:rPr lang="en-US" altLang="zh-CN" dirty="0"/>
              <a:t>scheduling </a:t>
            </a:r>
            <a:r>
              <a:rPr lang="en-GB" altLang="zh-CN" dirty="0"/>
              <a:t>restriction.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Yes, to clarify there is </a:t>
            </a:r>
            <a:r>
              <a:rPr lang="en-US" altLang="zh-CN" dirty="0"/>
              <a:t>scheduling </a:t>
            </a:r>
            <a:r>
              <a:rPr lang="en-GB" altLang="zh-CN" dirty="0"/>
              <a:t>restriction </a:t>
            </a:r>
            <a:r>
              <a:rPr lang="en-GB" altLang="zh-CN" dirty="0" smtClean="0"/>
              <a:t>among different FR2 </a:t>
            </a:r>
            <a:r>
              <a:rPr lang="en-GB" altLang="zh-CN" dirty="0"/>
              <a:t>bands.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3: No</a:t>
            </a: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11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 on </a:t>
            </a:r>
            <a:r>
              <a:rPr lang="en-US" sz="2800" b="1" dirty="0"/>
              <a:t>measurement restriction </a:t>
            </a:r>
            <a:r>
              <a:rPr lang="en-US" sz="2800" b="1" dirty="0" smtClean="0"/>
              <a:t>requirements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179512" y="962139"/>
            <a:ext cx="88569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/>
              <a:t>Measurement restriction </a:t>
            </a:r>
            <a:r>
              <a:rPr lang="en-US" altLang="zh-CN" sz="2000" dirty="0"/>
              <a:t>requirement for UE supporting common beam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Whether </a:t>
            </a:r>
            <a:r>
              <a:rPr lang="en-GB" altLang="zh-CN" dirty="0"/>
              <a:t>there are </a:t>
            </a:r>
            <a:r>
              <a:rPr lang="en-US" altLang="zh-CN" dirty="0" smtClean="0"/>
              <a:t>measurement </a:t>
            </a:r>
            <a:r>
              <a:rPr lang="en-GB" altLang="zh-CN" dirty="0" smtClean="0"/>
              <a:t>restrictions for UE </a:t>
            </a:r>
            <a:r>
              <a:rPr lang="en-US" altLang="zh-CN" dirty="0" smtClean="0"/>
              <a:t>performing </a:t>
            </a:r>
            <a:r>
              <a:rPr lang="en-GB" altLang="zh-CN" dirty="0" smtClean="0"/>
              <a:t>RLM/BFD/CBD/L1-RSRP </a:t>
            </a:r>
            <a:r>
              <a:rPr lang="en-GB" altLang="zh-CN" dirty="0"/>
              <a:t>measurements </a:t>
            </a:r>
            <a:r>
              <a:rPr lang="en-GB" altLang="zh-CN" dirty="0" smtClean="0"/>
              <a:t>on different FR2 bands.</a:t>
            </a:r>
            <a:endParaRPr lang="en-GB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</a:t>
            </a:r>
            <a:r>
              <a:rPr lang="en-GB" altLang="zh-CN" dirty="0" smtClean="0"/>
              <a:t>Yes</a:t>
            </a:r>
          </a:p>
          <a:p>
            <a:pPr marL="1657350" lvl="4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/>
              <a:t>measurement </a:t>
            </a:r>
            <a:r>
              <a:rPr lang="en-GB" altLang="zh-CN" dirty="0"/>
              <a:t>restriction requirements due to RLM/BFD/CBD/L1-RSRP measurements </a:t>
            </a:r>
            <a:r>
              <a:rPr lang="en-US" altLang="zh-CN" dirty="0"/>
              <a:t>being performed </a:t>
            </a:r>
            <a:r>
              <a:rPr lang="en-GB" altLang="zh-CN" dirty="0"/>
              <a:t>on different FR2 bands need to be introduced for FR2 inter-band CA</a:t>
            </a:r>
            <a:endParaRPr lang="en-GB" altLang="zh-CN" dirty="0"/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2: No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8021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889248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 on </a:t>
            </a:r>
            <a:r>
              <a:rPr lang="en-US" sz="2800" b="1" dirty="0" err="1"/>
              <a:t>SCell</a:t>
            </a:r>
            <a:r>
              <a:rPr lang="en-US" sz="2800" b="1" dirty="0"/>
              <a:t> activation delay requirements</a:t>
            </a:r>
          </a:p>
        </p:txBody>
      </p:sp>
      <p:sp>
        <p:nvSpPr>
          <p:cNvPr id="5" name="Rectangle 14"/>
          <p:cNvSpPr/>
          <p:nvPr/>
        </p:nvSpPr>
        <p:spPr>
          <a:xfrm>
            <a:off x="179512" y="962139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 err="1" smtClean="0"/>
              <a:t>SCell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activation delay requirements </a:t>
            </a:r>
            <a:r>
              <a:rPr lang="en-GB" altLang="zh-CN" sz="2000" dirty="0" smtClean="0"/>
              <a:t>in the following cases need to be clarified for FR2 inter-band CA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b="1" dirty="0" smtClean="0">
                <a:solidFill>
                  <a:prstClr val="black"/>
                </a:solidFill>
              </a:rPr>
              <a:t>Case 1</a:t>
            </a:r>
            <a:r>
              <a:rPr lang="en-GB" altLang="zh-CN" dirty="0" smtClean="0">
                <a:solidFill>
                  <a:prstClr val="black"/>
                </a:solidFill>
              </a:rPr>
              <a:t>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at least one active serving cell on that FR2 </a:t>
            </a:r>
            <a:r>
              <a:rPr lang="en-GB" altLang="zh-CN" dirty="0" smtClean="0"/>
              <a:t>band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b="1" dirty="0">
                <a:solidFill>
                  <a:prstClr val="black"/>
                </a:solidFill>
              </a:rPr>
              <a:t>Case </a:t>
            </a:r>
            <a:r>
              <a:rPr lang="en-GB" altLang="zh-CN" b="1" dirty="0" smtClean="0">
                <a:solidFill>
                  <a:prstClr val="black"/>
                </a:solidFill>
              </a:rPr>
              <a:t>2</a:t>
            </a:r>
            <a:r>
              <a:rPr lang="en-GB" altLang="zh-CN" dirty="0" smtClean="0">
                <a:solidFill>
                  <a:prstClr val="black"/>
                </a:solidFill>
              </a:rPr>
              <a:t>: </a:t>
            </a:r>
            <a:r>
              <a:rPr lang="en-GB" altLang="zh-CN" dirty="0" err="1"/>
              <a:t>SCell</a:t>
            </a:r>
            <a:r>
              <a:rPr lang="en-GB" altLang="zh-CN" dirty="0"/>
              <a:t> being activated belongs to FR2 and if there is </a:t>
            </a:r>
            <a:r>
              <a:rPr lang="en-GB" altLang="zh-CN" dirty="0" smtClean="0"/>
              <a:t>no active </a:t>
            </a:r>
            <a:r>
              <a:rPr lang="en-GB" altLang="zh-CN" dirty="0"/>
              <a:t>serving cell on that FR2 </a:t>
            </a:r>
            <a:r>
              <a:rPr lang="en-GB" altLang="zh-CN" dirty="0" smtClean="0"/>
              <a:t>band</a:t>
            </a:r>
            <a:r>
              <a:rPr lang="en-GB" altLang="zh-CN" dirty="0"/>
              <a:t> </a:t>
            </a:r>
            <a:r>
              <a:rPr lang="en-GB" altLang="zh-CN" b="1" dirty="0" smtClean="0"/>
              <a:t>provided </a:t>
            </a:r>
            <a:r>
              <a:rPr lang="en-GB" altLang="zh-CN" b="1" dirty="0"/>
              <a:t>that </a:t>
            </a:r>
            <a:r>
              <a:rPr lang="en-GB" altLang="zh-CN" b="1" dirty="0" err="1"/>
              <a:t>PCell</a:t>
            </a:r>
            <a:r>
              <a:rPr lang="en-GB" altLang="zh-CN" b="1" dirty="0"/>
              <a:t> or </a:t>
            </a:r>
            <a:r>
              <a:rPr lang="en-GB" altLang="zh-CN" b="1" dirty="0" err="1"/>
              <a:t>PSCell</a:t>
            </a:r>
            <a:r>
              <a:rPr lang="en-GB" altLang="zh-CN" b="1" dirty="0"/>
              <a:t> is </a:t>
            </a:r>
            <a:r>
              <a:rPr lang="en-GB" altLang="zh-CN" b="1" dirty="0" smtClean="0"/>
              <a:t>FR2</a:t>
            </a:r>
            <a:endParaRPr lang="en-GB" altLang="zh-CN" b="1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 smtClean="0"/>
              <a:t>For </a:t>
            </a:r>
            <a:r>
              <a:rPr lang="en-GB" altLang="zh-CN" sz="2000" b="1" dirty="0" smtClean="0"/>
              <a:t>case 1</a:t>
            </a:r>
            <a:r>
              <a:rPr lang="en-GB" altLang="zh-CN" sz="2000" dirty="0" smtClean="0"/>
              <a:t>, whether </a:t>
            </a:r>
            <a:r>
              <a:rPr lang="en-GB" altLang="zh-CN" sz="2000" dirty="0"/>
              <a:t>the existing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</a:t>
            </a:r>
            <a:r>
              <a:rPr lang="en-GB" altLang="zh-CN" sz="2000" dirty="0" smtClean="0"/>
              <a:t>in case of “</a:t>
            </a:r>
            <a:r>
              <a:rPr lang="en-GB" altLang="zh-CN" sz="2000" u="sng" dirty="0" err="1" smtClean="0"/>
              <a:t>SCell</a:t>
            </a:r>
            <a:r>
              <a:rPr lang="en-GB" altLang="zh-CN" sz="2000" u="sng" dirty="0" smtClean="0"/>
              <a:t> </a:t>
            </a:r>
            <a:r>
              <a:rPr lang="en-GB" altLang="zh-CN" sz="2000" u="sng" dirty="0"/>
              <a:t>being activated belongs to FR2 and if there is at least one active serving cell on that FR2 </a:t>
            </a:r>
            <a:r>
              <a:rPr lang="en-GB" altLang="zh-CN" sz="2000" u="sng" dirty="0" smtClean="0"/>
              <a:t>band</a:t>
            </a:r>
            <a:r>
              <a:rPr lang="en-GB" altLang="zh-CN" sz="2000" dirty="0" smtClean="0"/>
              <a:t>”</a:t>
            </a:r>
            <a:r>
              <a:rPr lang="en-GB" altLang="zh-CN" sz="2000" dirty="0"/>
              <a:t> can be reused for FR2 inter-band </a:t>
            </a:r>
            <a:r>
              <a:rPr lang="en-GB" altLang="zh-CN" sz="2000" dirty="0" smtClean="0"/>
              <a:t>CA</a:t>
            </a:r>
            <a:endParaRPr lang="en-US" altLang="zh-CN" sz="2000" dirty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</a:t>
            </a:r>
            <a:r>
              <a:rPr lang="en-GB" altLang="zh-CN" dirty="0" smtClean="0"/>
              <a:t>Yes.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Option 2: No.</a:t>
            </a:r>
            <a:endParaRPr lang="en-US" altLang="zh-CN" sz="20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sz="2000" dirty="0"/>
              <a:t>For </a:t>
            </a:r>
            <a:r>
              <a:rPr lang="en-GB" altLang="zh-CN" sz="2000" b="1" dirty="0"/>
              <a:t>case </a:t>
            </a:r>
            <a:r>
              <a:rPr lang="en-GB" altLang="zh-CN" sz="2000" b="1" dirty="0" smtClean="0"/>
              <a:t>2</a:t>
            </a:r>
            <a:r>
              <a:rPr lang="en-GB" altLang="zh-CN" sz="2000" dirty="0" smtClean="0"/>
              <a:t>, </a:t>
            </a:r>
            <a:r>
              <a:rPr lang="en-GB" altLang="zh-CN" sz="2000" dirty="0"/>
              <a:t>whether the existing </a:t>
            </a:r>
            <a:r>
              <a:rPr lang="en-GB" altLang="zh-CN" sz="2000" dirty="0" err="1"/>
              <a:t>SCell</a:t>
            </a:r>
            <a:r>
              <a:rPr lang="en-GB" altLang="zh-CN" sz="2000" dirty="0"/>
              <a:t> activation delay requirements in case of </a:t>
            </a:r>
            <a:r>
              <a:rPr lang="en-GB" altLang="zh-CN" sz="2000" dirty="0" smtClean="0"/>
              <a:t> “</a:t>
            </a:r>
            <a:r>
              <a:rPr lang="en-GB" altLang="zh-CN" sz="2000" u="sng" dirty="0" err="1" smtClean="0"/>
              <a:t>SCell</a:t>
            </a:r>
            <a:r>
              <a:rPr lang="en-GB" altLang="zh-CN" sz="2000" u="sng" dirty="0" smtClean="0"/>
              <a:t> </a:t>
            </a:r>
            <a:r>
              <a:rPr lang="en-GB" altLang="zh-CN" sz="2000" u="sng" dirty="0"/>
              <a:t>being activated belongs to FR2 and if there is no active serving cell on that FR2 band </a:t>
            </a:r>
            <a:r>
              <a:rPr lang="en-GB" altLang="zh-CN" sz="2000" b="1" u="sng" dirty="0"/>
              <a:t>provided that </a:t>
            </a:r>
            <a:r>
              <a:rPr lang="en-GB" altLang="zh-CN" sz="2000" b="1" u="sng" dirty="0" err="1"/>
              <a:t>PCell</a:t>
            </a:r>
            <a:r>
              <a:rPr lang="en-GB" altLang="zh-CN" sz="2000" b="1" u="sng" dirty="0"/>
              <a:t> or </a:t>
            </a:r>
            <a:r>
              <a:rPr lang="en-GB" altLang="zh-CN" sz="2000" b="1" u="sng" dirty="0" err="1"/>
              <a:t>PSCell</a:t>
            </a:r>
            <a:r>
              <a:rPr lang="en-GB" altLang="zh-CN" sz="2000" b="1" u="sng" dirty="0"/>
              <a:t> is </a:t>
            </a:r>
            <a:r>
              <a:rPr lang="en-GB" altLang="zh-CN" sz="2000" b="1" u="sng" dirty="0" smtClean="0"/>
              <a:t>FR1</a:t>
            </a:r>
            <a:r>
              <a:rPr lang="en-GB" altLang="zh-CN" sz="2000" dirty="0" smtClean="0"/>
              <a:t>”</a:t>
            </a:r>
            <a:r>
              <a:rPr lang="en-GB" altLang="zh-CN" sz="2000" dirty="0"/>
              <a:t> can be reused for FR2 inter-band CA</a:t>
            </a:r>
            <a:endParaRPr lang="en-GB" altLang="zh-CN" sz="2000" dirty="0" smtClean="0"/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/>
              <a:t>Option 1: Yes.</a:t>
            </a:r>
          </a:p>
          <a:p>
            <a:pPr marL="742950" lvl="2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zh-CN" dirty="0" smtClean="0"/>
              <a:t>Option </a:t>
            </a:r>
            <a:r>
              <a:rPr lang="en-GB" altLang="zh-CN" dirty="0"/>
              <a:t>2: </a:t>
            </a:r>
            <a:r>
              <a:rPr lang="en-GB" altLang="zh-CN" dirty="0" smtClean="0"/>
              <a:t>No. </a:t>
            </a:r>
          </a:p>
          <a:p>
            <a:pPr marL="1200150" lvl="3" indent="-28575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/>
              <a:t>The timeline for L1-RSRP measurement on multiple bands needs </a:t>
            </a:r>
            <a:r>
              <a:rPr lang="en-US" altLang="zh-CN" dirty="0" smtClean="0"/>
              <a:t>FFS </a:t>
            </a:r>
            <a:r>
              <a:rPr lang="en-GB" altLang="zh-CN" dirty="0" smtClean="0"/>
              <a:t>for </a:t>
            </a:r>
            <a:r>
              <a:rPr lang="en-GB" altLang="zh-CN" dirty="0"/>
              <a:t>multiple unknown cells</a:t>
            </a:r>
            <a:r>
              <a:rPr lang="en-US" altLang="zh-CN" dirty="0" smtClean="0"/>
              <a:t>.</a:t>
            </a:r>
            <a:endParaRPr lang="en-US" altLang="zh-CN" sz="2000" dirty="0"/>
          </a:p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3137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12527</TotalTime>
  <Words>810</Words>
  <Application>Microsoft Office PowerPoint</Application>
  <PresentationFormat>全屏显示(4:3)</PresentationFormat>
  <Paragraphs>88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MS PGothic</vt:lpstr>
      <vt:lpstr>等线</vt:lpstr>
      <vt:lpstr>宋体</vt:lpstr>
      <vt:lpstr>Arial</vt:lpstr>
      <vt:lpstr>Calibri</vt:lpstr>
      <vt:lpstr>Times New Roman</vt:lpstr>
      <vt:lpstr>Office テーマ</vt:lpstr>
      <vt:lpstr>Way forward on FR2 inter-band CA requirement</vt:lpstr>
      <vt:lpstr>Agreements on cell detection/measurement requirement</vt:lpstr>
      <vt:lpstr>Agreements on the scaling factor CSSFoutside_gap </vt:lpstr>
      <vt:lpstr>PowerPoint 演示文稿</vt:lpstr>
      <vt:lpstr>Agreement on beam management requirement</vt:lpstr>
      <vt:lpstr>Agreement on scheduling restriction requirement</vt:lpstr>
      <vt:lpstr>Agreement on measurement restriction requirements</vt:lpstr>
      <vt:lpstr>Agreement on SCell activation delay requirements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501</cp:revision>
  <dcterms:created xsi:type="dcterms:W3CDTF">2017-01-18T16:32:26Z</dcterms:created>
  <dcterms:modified xsi:type="dcterms:W3CDTF">2020-03-03T03:15:22Z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(3)HEWPcNt5soeDRuA45Nq2+KWzLd9oy8YATNmFVK7wIKrgbP7AxkyV1jis+x8Ha3KW1dylZZDg
jLMT8Tq3dV90EbLiUUPe0/Eqn9RafjykZNK0GaA3PsE7JVmUNAg4x6q1iSteFTY+LBNNyxW7
kfjcWvzs1NT+shKxoWzAIwO+1NKxpHSotuJK6TGFAf20G+xlW8bDx2lH1cfaVfs1/eJtNkJU
/Aa6phAJg07RKPKphU</vt:lpwstr>
  </property>
  <property fmtid="{D5CDD505-2E9C-101B-9397-08002B2CF9AE}" pid="10" name="_2015_ms_pID_7253431">
    <vt:lpwstr>2gHQXG5j/4NdDxUbkhu5r0/mR9wM24ssPFs+pSX8GEVRp/TuYsgzDX
+V8ufa1f4TIyWlDNJB49Dj9Ou56wvVSVsdk7QjMnx+AgaVziiMo6Vap7DleeWDWqM1pVb2JK
JtPMs0Is907IJJ4GrWOsT3vM67FWcmOIzED+67UoqOVkHfHcakgnAl2fOE+5rJAUqOC3mq2f
3JMzYoLYvgsZLJX7VlMn/zzYErM8xdqqacRm</vt:lpwstr>
  </property>
  <property fmtid="{D5CDD505-2E9C-101B-9397-08002B2CF9AE}" pid="11" name="_2015_ms_pID_7253432">
    <vt:lpwstr>CA==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1580888488</vt:lpwstr>
  </property>
</Properties>
</file>