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82" r:id="rId3"/>
    <p:sldId id="263" r:id="rId4"/>
    <p:sldId id="273" r:id="rId5"/>
    <p:sldId id="265" r:id="rId6"/>
    <p:sldId id="274" r:id="rId7"/>
    <p:sldId id="275" r:id="rId8"/>
    <p:sldId id="278" r:id="rId9"/>
    <p:sldId id="277" r:id="rId10"/>
    <p:sldId id="279" r:id="rId11"/>
    <p:sldId id="280" r:id="rId12"/>
    <p:sldId id="284" r:id="rId13"/>
    <p:sldId id="285" r:id="rId14"/>
    <p:sldId id="283" r:id="rId15"/>
    <p:sldId id="281" r:id="rId16"/>
  </p:sldIdLst>
  <p:sldSz cx="9144000" cy="5143500" type="screen16x9"/>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09" autoAdjust="0"/>
    <p:restoredTop sz="94830" autoAdjust="0"/>
  </p:normalViewPr>
  <p:slideViewPr>
    <p:cSldViewPr>
      <p:cViewPr varScale="1">
        <p:scale>
          <a:sx n="156" d="100"/>
          <a:sy n="156" d="100"/>
        </p:scale>
        <p:origin x="1104" y="168"/>
      </p:cViewPr>
      <p:guideLst>
        <p:guide orient="horz" pos="1620"/>
        <p:guide pos="2880"/>
      </p:guideLst>
    </p:cSldViewPr>
  </p:slideViewPr>
  <p:notesTextViewPr>
    <p:cViewPr>
      <p:scale>
        <a:sx n="100" d="100"/>
        <a:sy n="100" d="100"/>
      </p:scale>
      <p:origin x="0" y="0"/>
    </p:cViewPr>
  </p:notesTextViewPr>
  <p:notesViewPr>
    <p:cSldViewPr>
      <p:cViewPr varScale="1">
        <p:scale>
          <a:sx n="97" d="100"/>
          <a:sy n="97" d="100"/>
        </p:scale>
        <p:origin x="640" y="20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55CA40-0D7F-4BE4-B4AF-B4BB727E59F2}" type="datetimeFigureOut">
              <a:rPr lang="zh-CN" altLang="en-US" smtClean="0"/>
              <a:pPr/>
              <a:t>2020/3/3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D96FCE-6A4F-4F7B-A5FC-070969246C89}" type="slidenum">
              <a:rPr lang="zh-CN" altLang="en-US" smtClean="0"/>
              <a:pPr/>
              <a:t>‹#›</a:t>
            </a:fld>
            <a:endParaRPr lang="zh-CN" altLang="en-US"/>
          </a:p>
        </p:txBody>
      </p:sp>
    </p:spTree>
    <p:extLst>
      <p:ext uri="{BB962C8B-B14F-4D97-AF65-F5344CB8AC3E}">
        <p14:creationId xmlns:p14="http://schemas.microsoft.com/office/powerpoint/2010/main" val="4206560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3</a:t>
            </a:fld>
            <a:endParaRPr lang="zh-CN" altLang="en-US"/>
          </a:p>
        </p:txBody>
      </p:sp>
    </p:spTree>
    <p:extLst>
      <p:ext uri="{BB962C8B-B14F-4D97-AF65-F5344CB8AC3E}">
        <p14:creationId xmlns:p14="http://schemas.microsoft.com/office/powerpoint/2010/main" val="51888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4</a:t>
            </a:fld>
            <a:endParaRPr lang="zh-CN" altLang="en-US"/>
          </a:p>
        </p:txBody>
      </p:sp>
    </p:spTree>
    <p:extLst>
      <p:ext uri="{BB962C8B-B14F-4D97-AF65-F5344CB8AC3E}">
        <p14:creationId xmlns:p14="http://schemas.microsoft.com/office/powerpoint/2010/main" val="3027222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8</a:t>
            </a:fld>
            <a:endParaRPr lang="zh-CN" altLang="en-US"/>
          </a:p>
        </p:txBody>
      </p:sp>
    </p:spTree>
    <p:extLst>
      <p:ext uri="{BB962C8B-B14F-4D97-AF65-F5344CB8AC3E}">
        <p14:creationId xmlns:p14="http://schemas.microsoft.com/office/powerpoint/2010/main" val="63584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FD96FCE-6A4F-4F7B-A5FC-070969246C89}" type="slidenum">
              <a:rPr lang="zh-CN" altLang="en-US" smtClean="0"/>
              <a:pPr/>
              <a:t>12</a:t>
            </a:fld>
            <a:endParaRPr lang="zh-CN" altLang="en-US"/>
          </a:p>
        </p:txBody>
      </p:sp>
    </p:spTree>
    <p:extLst>
      <p:ext uri="{BB962C8B-B14F-4D97-AF65-F5344CB8AC3E}">
        <p14:creationId xmlns:p14="http://schemas.microsoft.com/office/powerpoint/2010/main" val="1155948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597819"/>
            <a:ext cx="7772400" cy="1102519"/>
          </a:xfrm>
        </p:spPr>
        <p:txBody>
          <a:bodyPr/>
          <a:lstStyle/>
          <a:p>
            <a:r>
              <a:rPr lang="zh-CN" altLang="en-US"/>
              <a:t>单击此处编辑母版标题样式</a:t>
            </a:r>
          </a:p>
        </p:txBody>
      </p:sp>
      <p:sp>
        <p:nvSpPr>
          <p:cNvPr id="3" name="副标题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54781"/>
            <a:ext cx="2057400" cy="329088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154781"/>
            <a:ext cx="6019800" cy="329088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1" y="204787"/>
            <a:ext cx="3008313" cy="871538"/>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3600450"/>
            <a:ext cx="5486400" cy="425054"/>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FE980DA8-4574-4789-AD47-D2C1E9125373}" type="datetimeFigureOut">
              <a:rPr lang="zh-CN" altLang="en-US" smtClean="0"/>
              <a:pPr/>
              <a:t>2020/3/3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D9F83E9C-471E-4653-83A3-9EE19105D01A}"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E980DA8-4574-4789-AD47-D2C1E9125373}" type="datetimeFigureOut">
              <a:rPr lang="zh-CN" altLang="en-US" smtClean="0"/>
              <a:pPr/>
              <a:t>2020/3/3</a:t>
            </a:fld>
            <a:endParaRPr lang="zh-CN" altLang="en-US"/>
          </a:p>
        </p:txBody>
      </p:sp>
      <p:sp>
        <p:nvSpPr>
          <p:cNvPr id="5" name="页脚占位符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F83E9C-471E-4653-83A3-9EE19105D01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42590" y="2086883"/>
            <a:ext cx="8424936" cy="1102519"/>
          </a:xfrm>
        </p:spPr>
        <p:txBody>
          <a:bodyPr>
            <a:noAutofit/>
          </a:bodyPr>
          <a:lstStyle/>
          <a:p>
            <a:r>
              <a:rPr lang="en-US" altLang="zh-CN" sz="2800" dirty="0"/>
              <a:t>Way forward on multiple </a:t>
            </a:r>
            <a:r>
              <a:rPr lang="en-US" altLang="zh-CN" sz="2800" dirty="0" err="1"/>
              <a:t>SCell</a:t>
            </a:r>
            <a:r>
              <a:rPr lang="en-US" altLang="zh-CN" sz="2800" dirty="0"/>
              <a:t> activation and UE-specific CBW switching </a:t>
            </a:r>
            <a:endParaRPr lang="zh-CN" altLang="en-US" sz="2800" dirty="0"/>
          </a:p>
        </p:txBody>
      </p:sp>
      <p:sp>
        <p:nvSpPr>
          <p:cNvPr id="3" name="副标题 2"/>
          <p:cNvSpPr>
            <a:spLocks noGrp="1"/>
          </p:cNvSpPr>
          <p:nvPr>
            <p:ph type="subTitle" idx="1"/>
          </p:nvPr>
        </p:nvSpPr>
        <p:spPr>
          <a:xfrm>
            <a:off x="1335596" y="3540426"/>
            <a:ext cx="6400800" cy="1314450"/>
          </a:xfrm>
        </p:spPr>
        <p:txBody>
          <a:bodyPr>
            <a:normAutofit/>
          </a:bodyPr>
          <a:lstStyle/>
          <a:p>
            <a:r>
              <a:rPr lang="en-US" altLang="zh-CN" sz="2400" dirty="0"/>
              <a:t>Apple, …</a:t>
            </a:r>
            <a:endParaRPr lang="zh-CN" altLang="en-US" sz="2400" dirty="0"/>
          </a:p>
        </p:txBody>
      </p:sp>
      <p:sp>
        <p:nvSpPr>
          <p:cNvPr id="4" name="矩形 3"/>
          <p:cNvSpPr/>
          <p:nvPr/>
        </p:nvSpPr>
        <p:spPr>
          <a:xfrm>
            <a:off x="7308304" y="292973"/>
            <a:ext cx="2031325" cy="400110"/>
          </a:xfrm>
          <a:prstGeom prst="rect">
            <a:avLst/>
          </a:prstGeom>
        </p:spPr>
        <p:txBody>
          <a:bodyPr wrap="none">
            <a:spAutoFit/>
          </a:bodyPr>
          <a:lstStyle/>
          <a:p>
            <a:r>
              <a:rPr lang="en-US" altLang="zh-CN" sz="2000" b="1" dirty="0"/>
              <a:t>R4-20xxxxx	</a:t>
            </a:r>
            <a:endParaRPr lang="zh-CN" altLang="en-US" sz="2000" b="1" dirty="0"/>
          </a:p>
        </p:txBody>
      </p:sp>
      <p:sp>
        <p:nvSpPr>
          <p:cNvPr id="12289" name="Rectangle 1"/>
          <p:cNvSpPr>
            <a:spLocks noChangeArrowheads="1"/>
          </p:cNvSpPr>
          <p:nvPr/>
        </p:nvSpPr>
        <p:spPr bwMode="auto">
          <a:xfrm>
            <a:off x="285720" y="341783"/>
            <a:ext cx="4297330" cy="646331"/>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lvl="0" fontAlgn="base">
              <a:spcBef>
                <a:spcPct val="0"/>
              </a:spcBef>
              <a:spcAft>
                <a:spcPct val="0"/>
              </a:spcAft>
              <a:tabLst>
                <a:tab pos="1371600" algn="l"/>
              </a:tabLst>
            </a:pPr>
            <a:r>
              <a:rPr lang="en-GB" b="1" dirty="0"/>
              <a:t>3GPP TSG-RAN WG4 Meeting #94-e</a:t>
            </a:r>
            <a:r>
              <a:rPr lang="en-US" sz="1600" dirty="0"/>
              <a:t> </a:t>
            </a:r>
          </a:p>
          <a:p>
            <a:r>
              <a:rPr lang="en-GB" b="1" dirty="0"/>
              <a:t>Electronic Meeting, Feb.24</a:t>
            </a:r>
            <a:r>
              <a:rPr lang="en-GB" b="1" baseline="30000" dirty="0"/>
              <a:t>th</a:t>
            </a:r>
            <a:r>
              <a:rPr lang="en-GB" b="1" dirty="0"/>
              <a:t> – Mar.6</a:t>
            </a:r>
            <a:r>
              <a:rPr lang="en-GB" b="1" baseline="30000" dirty="0"/>
              <a:t>th</a:t>
            </a:r>
            <a:r>
              <a:rPr lang="en-GB" b="1" dirty="0"/>
              <a:t> 2020</a:t>
            </a:r>
            <a:endParaRPr lang="en-US" dirty="0"/>
          </a:p>
        </p:txBody>
      </p:sp>
      <p:sp>
        <p:nvSpPr>
          <p:cNvPr id="5" name="Rectangle 4">
            <a:extLst>
              <a:ext uri="{FF2B5EF4-FFF2-40B4-BE49-F238E27FC236}">
                <a16:creationId xmlns:a16="http://schemas.microsoft.com/office/drawing/2014/main" id="{01B51DA9-80B3-3F45-A398-88F8500FEA86}"/>
              </a:ext>
            </a:extLst>
          </p:cNvPr>
          <p:cNvSpPr/>
          <p:nvPr/>
        </p:nvSpPr>
        <p:spPr>
          <a:xfrm>
            <a:off x="298574" y="1012584"/>
            <a:ext cx="8568952" cy="723275"/>
          </a:xfrm>
          <a:prstGeom prst="rect">
            <a:avLst/>
          </a:prstGeom>
        </p:spPr>
        <p:txBody>
          <a:bodyPr wrap="square">
            <a:spAutoFit/>
          </a:bodyPr>
          <a:lstStyle/>
          <a:p>
            <a:pPr marL="1260475" marR="0" indent="-1260475">
              <a:spcBef>
                <a:spcPts val="0"/>
              </a:spcBef>
              <a:spcAft>
                <a:spcPts val="600"/>
              </a:spcAft>
              <a:tabLst>
                <a:tab pos="180340" algn="l"/>
                <a:tab pos="360680" algn="l"/>
                <a:tab pos="541020" algn="l"/>
                <a:tab pos="721360" algn="l"/>
                <a:tab pos="901700" algn="l"/>
                <a:tab pos="1082040" algn="l"/>
                <a:tab pos="1262380" algn="l"/>
                <a:tab pos="2676525" algn="l"/>
              </a:tabLst>
            </a:pPr>
            <a:r>
              <a:rPr lang="pt-BR" b="1" dirty="0"/>
              <a:t>Agenda item: </a:t>
            </a:r>
            <a:r>
              <a:rPr lang="en-GB" b="1" dirty="0"/>
              <a:t>8.15</a:t>
            </a:r>
            <a:endParaRPr lang="en-US" b="1" dirty="0"/>
          </a:p>
          <a:p>
            <a:pPr marL="1260475" marR="0" indent="-1260475">
              <a:spcBef>
                <a:spcPts val="0"/>
              </a:spcBef>
              <a:spcAft>
                <a:spcPts val="600"/>
              </a:spcAft>
            </a:pPr>
            <a:r>
              <a:rPr lang="en-GB" b="1" dirty="0"/>
              <a:t>Document for: Approval</a:t>
            </a:r>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Multiple </a:t>
            </a:r>
            <a:r>
              <a:rPr lang="en-US" sz="2800" dirty="0" err="1"/>
              <a:t>SCell</a:t>
            </a:r>
            <a:r>
              <a:rPr lang="en-US" sz="2800" dirty="0"/>
              <a:t> activation requirement for per-FR MG capable UE (sub-topic 1-9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a:bodyPr>
          <a:lstStyle/>
          <a:p>
            <a:pPr lvl="0"/>
            <a:r>
              <a:rPr lang="en-US" sz="2400" dirty="0"/>
              <a:t>Agreements in RAN4 #94e:</a:t>
            </a:r>
          </a:p>
          <a:p>
            <a:pPr lvl="1"/>
            <a:r>
              <a:rPr lang="en-CA" sz="1700" dirty="0"/>
              <a:t>If UE has per-FR gap capability, the existing interruption applicability shall still apply, i.e., interruption from FR1 CC will not impact CCs in FR2 and vice versa, but this UE still needs to consider the time extension caused by other to-be-activated </a:t>
            </a:r>
            <a:r>
              <a:rPr lang="en-CA" sz="1700" dirty="0" err="1"/>
              <a:t>SCells</a:t>
            </a:r>
            <a:r>
              <a:rPr lang="en-CA" sz="1700" dirty="0"/>
              <a:t> in the same frequency range as the target </a:t>
            </a:r>
            <a:r>
              <a:rPr lang="en-CA" sz="1700" dirty="0" err="1"/>
              <a:t>SCell</a:t>
            </a:r>
            <a:r>
              <a:rPr lang="en-CA" sz="1700" dirty="0"/>
              <a:t> and the searcher limitation.</a:t>
            </a:r>
          </a:p>
          <a:p>
            <a:pPr marL="914400" lvl="2" indent="0">
              <a:buNone/>
            </a:pPr>
            <a:endParaRPr lang="en-CA" sz="1300" dirty="0"/>
          </a:p>
        </p:txBody>
      </p:sp>
    </p:spTree>
    <p:extLst>
      <p:ext uri="{BB962C8B-B14F-4D97-AF65-F5344CB8AC3E}">
        <p14:creationId xmlns:p14="http://schemas.microsoft.com/office/powerpoint/2010/main" val="25151658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Delay extension of multiple </a:t>
            </a:r>
            <a:r>
              <a:rPr lang="en-US" sz="2800" dirty="0" err="1"/>
              <a:t>SCells</a:t>
            </a:r>
            <a:r>
              <a:rPr lang="en-US" sz="2800" dirty="0"/>
              <a:t> activation for inter-band FR2 CA (sub-topic 1-10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a:bodyPr>
          <a:lstStyle/>
          <a:p>
            <a:pPr lvl="0"/>
            <a:r>
              <a:rPr lang="en-US" sz="2400" dirty="0"/>
              <a:t>Agreements in RAN4 #94e:</a:t>
            </a:r>
          </a:p>
          <a:p>
            <a:pPr lvl="1"/>
            <a:r>
              <a:rPr lang="en-US" sz="2000" dirty="0"/>
              <a:t>Postpone the discussion for multiple </a:t>
            </a:r>
            <a:r>
              <a:rPr lang="en-US" sz="2000" dirty="0" err="1"/>
              <a:t>SCell</a:t>
            </a:r>
            <a:r>
              <a:rPr lang="en-US" sz="2000" dirty="0"/>
              <a:t> activation in inter-band FR2 CA to next RAN4 meeting. </a:t>
            </a:r>
            <a:endParaRPr lang="en-CA" sz="1400" dirty="0"/>
          </a:p>
          <a:p>
            <a:pPr marL="914400" lvl="2" indent="0">
              <a:buNone/>
            </a:pPr>
            <a:endParaRPr lang="en-CA" sz="1300" dirty="0"/>
          </a:p>
        </p:txBody>
      </p:sp>
    </p:spTree>
    <p:extLst>
      <p:ext uri="{BB962C8B-B14F-4D97-AF65-F5344CB8AC3E}">
        <p14:creationId xmlns:p14="http://schemas.microsoft.com/office/powerpoint/2010/main" val="814250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400" dirty="0"/>
              <a:t>Simplification on requirement scope of multiple </a:t>
            </a:r>
            <a:r>
              <a:rPr lang="en-US" sz="2400" dirty="0" err="1"/>
              <a:t>SCell</a:t>
            </a:r>
            <a:r>
              <a:rPr lang="en-US" sz="2400" dirty="0"/>
              <a:t> activation</a:t>
            </a:r>
            <a:endParaRPr lang="zh-CN" altLang="en-US" sz="2400" dirty="0"/>
          </a:p>
        </p:txBody>
      </p:sp>
      <p:sp>
        <p:nvSpPr>
          <p:cNvPr id="3" name="内容占位符 2"/>
          <p:cNvSpPr>
            <a:spLocks noGrp="1"/>
          </p:cNvSpPr>
          <p:nvPr>
            <p:ph idx="1"/>
          </p:nvPr>
        </p:nvSpPr>
        <p:spPr>
          <a:xfrm>
            <a:off x="457200" y="987574"/>
            <a:ext cx="8229600" cy="4032448"/>
          </a:xfrm>
        </p:spPr>
        <p:txBody>
          <a:bodyPr>
            <a:normAutofit fontScale="70000" lnSpcReduction="20000"/>
          </a:bodyPr>
          <a:lstStyle/>
          <a:p>
            <a:pPr lvl="0"/>
            <a:r>
              <a:rPr lang="en-US" sz="2000" dirty="0"/>
              <a:t>Agreement in RAN4 #94e:</a:t>
            </a:r>
          </a:p>
          <a:p>
            <a:pPr lvl="1"/>
            <a:r>
              <a:rPr lang="en-US" sz="2000" dirty="0">
                <a:solidFill>
                  <a:srgbClr val="FF0000"/>
                </a:solidFill>
              </a:rPr>
              <a:t>Do not consider interruption of LTE </a:t>
            </a:r>
            <a:r>
              <a:rPr lang="en-US" sz="2000" dirty="0" err="1">
                <a:solidFill>
                  <a:srgbClr val="FF0000"/>
                </a:solidFill>
              </a:rPr>
              <a:t>SCell</a:t>
            </a:r>
            <a:r>
              <a:rPr lang="en-US" sz="2000" dirty="0">
                <a:solidFill>
                  <a:srgbClr val="FF0000"/>
                </a:solidFill>
              </a:rPr>
              <a:t> activation to NR </a:t>
            </a:r>
            <a:r>
              <a:rPr lang="en-US" sz="2000" dirty="0" err="1">
                <a:solidFill>
                  <a:srgbClr val="FF0000"/>
                </a:solidFill>
              </a:rPr>
              <a:t>SCell</a:t>
            </a:r>
            <a:r>
              <a:rPr lang="en-US" sz="2000" dirty="0">
                <a:solidFill>
                  <a:srgbClr val="FF0000"/>
                </a:solidFill>
              </a:rPr>
              <a:t> activation in EN-DC and NE-DC cases </a:t>
            </a:r>
          </a:p>
          <a:p>
            <a:pPr lvl="1"/>
            <a:r>
              <a:rPr lang="en-US" sz="2000" dirty="0"/>
              <a:t>FFS: whether or not define requirement of multiple </a:t>
            </a:r>
            <a:r>
              <a:rPr lang="en-US" sz="2000" dirty="0" err="1"/>
              <a:t>SCell</a:t>
            </a:r>
            <a:r>
              <a:rPr lang="en-US" sz="2000" dirty="0"/>
              <a:t> activations in different CGs for UE without per-FR MG capability in NR-DC</a:t>
            </a:r>
          </a:p>
          <a:p>
            <a:pPr lvl="2"/>
            <a:r>
              <a:rPr lang="en-US" sz="1600" dirty="0"/>
              <a:t>If requirement shall be defined for this case, FFS if the delay extension due to interruption could be decided by the largest time component in victim </a:t>
            </a:r>
            <a:r>
              <a:rPr lang="en-US" sz="1600" dirty="0" err="1"/>
              <a:t>SCell</a:t>
            </a:r>
            <a:r>
              <a:rPr lang="en-US" sz="1600" dirty="0"/>
              <a:t> activation</a:t>
            </a:r>
          </a:p>
          <a:p>
            <a:pPr lvl="2"/>
            <a:r>
              <a:rPr lang="en-CA" sz="1600" dirty="0">
                <a:highlight>
                  <a:srgbClr val="FFFF00"/>
                </a:highlight>
              </a:rPr>
              <a:t>(will be deleted later) </a:t>
            </a:r>
            <a:r>
              <a:rPr lang="en-US" sz="1600" dirty="0">
                <a:highlight>
                  <a:srgbClr val="FFFF00"/>
                </a:highlight>
              </a:rPr>
              <a:t>Moderator comment: since MAC CEs can be async between CGs, then that means interruption from one CG can happen anytime to other CG activation, but the timeline of UE to activate a </a:t>
            </a:r>
            <a:r>
              <a:rPr lang="en-US" sz="1600" dirty="0" err="1">
                <a:highlight>
                  <a:srgbClr val="FFFF00"/>
                </a:highlight>
              </a:rPr>
              <a:t>SCell</a:t>
            </a:r>
            <a:r>
              <a:rPr lang="en-US" sz="1600" dirty="0">
                <a:highlight>
                  <a:srgbClr val="FFFF00"/>
                </a:highlight>
              </a:rPr>
              <a:t> is purely UE implementation, it’s very difficult to decide which part is interrupted by RF tuning from other CG </a:t>
            </a:r>
            <a:r>
              <a:rPr lang="en-US" sz="1600" dirty="0" err="1">
                <a:highlight>
                  <a:srgbClr val="FFFF00"/>
                </a:highlight>
              </a:rPr>
              <a:t>Scell</a:t>
            </a:r>
            <a:r>
              <a:rPr lang="en-US" sz="1600" dirty="0">
                <a:highlight>
                  <a:srgbClr val="FFFF00"/>
                </a:highlight>
              </a:rPr>
              <a:t> activation.</a:t>
            </a:r>
            <a:endParaRPr lang="en-US" sz="1600" dirty="0"/>
          </a:p>
          <a:p>
            <a:pPr lvl="1"/>
            <a:r>
              <a:rPr lang="en-US" sz="2000" strike="sngStrike" dirty="0">
                <a:solidFill>
                  <a:srgbClr val="FF0000"/>
                </a:solidFill>
              </a:rPr>
              <a:t>FFS: whether or </a:t>
            </a:r>
            <a:r>
              <a:rPr lang="en-US" sz="2000" dirty="0"/>
              <a:t>not to define requirement of multiple </a:t>
            </a:r>
            <a:r>
              <a:rPr lang="en-US" sz="2000" dirty="0" err="1"/>
              <a:t>SCell</a:t>
            </a:r>
            <a:r>
              <a:rPr lang="en-US" sz="2000" dirty="0"/>
              <a:t> activations </a:t>
            </a:r>
            <a:r>
              <a:rPr lang="en-US" sz="2000" strike="sngStrike" dirty="0"/>
              <a:t>of</a:t>
            </a:r>
            <a:r>
              <a:rPr lang="en-US" sz="2000" dirty="0"/>
              <a:t> </a:t>
            </a:r>
            <a:r>
              <a:rPr lang="en-US" sz="2000" dirty="0">
                <a:solidFill>
                  <a:srgbClr val="FF0000"/>
                </a:solidFill>
              </a:rPr>
              <a:t>if</a:t>
            </a:r>
            <a:r>
              <a:rPr lang="en-US" sz="2000" dirty="0"/>
              <a:t> </a:t>
            </a:r>
            <a:r>
              <a:rPr lang="en-US" sz="2000" dirty="0">
                <a:solidFill>
                  <a:srgbClr val="FF0000"/>
                </a:solidFill>
              </a:rPr>
              <a:t>to-be-activated </a:t>
            </a:r>
            <a:r>
              <a:rPr lang="en-US" sz="2000" dirty="0" err="1">
                <a:solidFill>
                  <a:srgbClr val="FF0000"/>
                </a:solidFill>
              </a:rPr>
              <a:t>SCells</a:t>
            </a:r>
            <a:r>
              <a:rPr lang="en-US" sz="2000" dirty="0">
                <a:solidFill>
                  <a:srgbClr val="FF0000"/>
                </a:solidFill>
              </a:rPr>
              <a:t> includes FR1 unknown and FR1 known </a:t>
            </a:r>
            <a:r>
              <a:rPr lang="en-US" sz="2000" dirty="0" err="1">
                <a:solidFill>
                  <a:srgbClr val="FF0000"/>
                </a:solidFill>
              </a:rPr>
              <a:t>SCells</a:t>
            </a:r>
            <a:r>
              <a:rPr lang="en-US" sz="2000" dirty="0">
                <a:solidFill>
                  <a:srgbClr val="FF0000"/>
                </a:solidFill>
              </a:rPr>
              <a:t> on the same band </a:t>
            </a:r>
            <a:r>
              <a:rPr lang="en-US" sz="2000" strike="sngStrike" dirty="0">
                <a:solidFill>
                  <a:srgbClr val="FF0000"/>
                </a:solidFill>
              </a:rPr>
              <a:t>mixed unknown and known case in FR1 </a:t>
            </a:r>
          </a:p>
          <a:p>
            <a:pPr lvl="2"/>
            <a:r>
              <a:rPr lang="en-CA" sz="1600" dirty="0">
                <a:highlight>
                  <a:srgbClr val="FFFF00"/>
                </a:highlight>
              </a:rPr>
              <a:t>(will be deleted later) </a:t>
            </a:r>
            <a:r>
              <a:rPr lang="en-US" sz="1600" dirty="0">
                <a:highlight>
                  <a:srgbClr val="FFFF00"/>
                </a:highlight>
              </a:rPr>
              <a:t>Moderator comment: MTK showed some gain for mixed known and unknown case in FR2, and therefore here we only keep FR1 case for discussion. in FR1, unknown and known case has 3 different AGC settling time, the delay extension due to interruption of AGC settling would be complicated in FR1 intra-band, as shown in annex 1. </a:t>
            </a:r>
          </a:p>
          <a:p>
            <a:pPr lvl="1"/>
            <a:r>
              <a:rPr lang="en-US" sz="2000" strike="sngStrike" dirty="0">
                <a:solidFill>
                  <a:srgbClr val="FF0000"/>
                </a:solidFill>
              </a:rPr>
              <a:t>FFS: whether or </a:t>
            </a:r>
            <a:r>
              <a:rPr lang="en-US" sz="2000" dirty="0"/>
              <a:t>not to define requirement  of multiple </a:t>
            </a:r>
            <a:r>
              <a:rPr lang="en-US" sz="2000" dirty="0" err="1"/>
              <a:t>SCell</a:t>
            </a:r>
            <a:r>
              <a:rPr lang="en-US" sz="2000" dirty="0"/>
              <a:t> activations </a:t>
            </a:r>
            <a:r>
              <a:rPr lang="en-US" sz="2000" strike="sngStrike" dirty="0"/>
              <a:t>of mixed </a:t>
            </a:r>
            <a:r>
              <a:rPr lang="en-US" sz="2000" strike="sngStrike" dirty="0" err="1"/>
              <a:t>SCell</a:t>
            </a:r>
            <a:r>
              <a:rPr lang="en-US" sz="2000" strike="sngStrike" dirty="0"/>
              <a:t> measurement cycles in FR1 intra-band</a:t>
            </a:r>
            <a:r>
              <a:rPr lang="en-US" sz="2000" dirty="0">
                <a:solidFill>
                  <a:srgbClr val="FF0000"/>
                </a:solidFill>
              </a:rPr>
              <a:t> if</a:t>
            </a:r>
            <a:r>
              <a:rPr lang="en-US" sz="2000" dirty="0"/>
              <a:t> </a:t>
            </a:r>
            <a:r>
              <a:rPr lang="en-US" sz="2000" dirty="0">
                <a:solidFill>
                  <a:srgbClr val="FF0000"/>
                </a:solidFill>
              </a:rPr>
              <a:t>to-be-activated </a:t>
            </a:r>
            <a:r>
              <a:rPr lang="en-US" sz="2000" dirty="0" err="1">
                <a:solidFill>
                  <a:srgbClr val="FF0000"/>
                </a:solidFill>
              </a:rPr>
              <a:t>SCells</a:t>
            </a:r>
            <a:r>
              <a:rPr lang="en-US" sz="2000" dirty="0">
                <a:solidFill>
                  <a:srgbClr val="FF0000"/>
                </a:solidFill>
              </a:rPr>
              <a:t> includes FR1 known </a:t>
            </a:r>
            <a:r>
              <a:rPr lang="en-US" sz="2000" dirty="0" err="1">
                <a:solidFill>
                  <a:srgbClr val="FF0000"/>
                </a:solidFill>
              </a:rPr>
              <a:t>SCells</a:t>
            </a:r>
            <a:r>
              <a:rPr lang="en-US" sz="2000" dirty="0">
                <a:solidFill>
                  <a:srgbClr val="FF0000"/>
                </a:solidFill>
              </a:rPr>
              <a:t> with 160ms </a:t>
            </a:r>
            <a:r>
              <a:rPr lang="en-US" sz="2000" dirty="0" err="1">
                <a:solidFill>
                  <a:srgbClr val="FF0000"/>
                </a:solidFill>
              </a:rPr>
              <a:t>SCell</a:t>
            </a:r>
            <a:r>
              <a:rPr lang="en-US" sz="2000" dirty="0">
                <a:solidFill>
                  <a:srgbClr val="FF0000"/>
                </a:solidFill>
              </a:rPr>
              <a:t> measurement cycle(s) and &gt;160ms </a:t>
            </a:r>
            <a:r>
              <a:rPr lang="en-US" sz="2000" dirty="0" err="1">
                <a:solidFill>
                  <a:srgbClr val="FF0000"/>
                </a:solidFill>
              </a:rPr>
              <a:t>SCell</a:t>
            </a:r>
            <a:r>
              <a:rPr lang="en-US" sz="2000" dirty="0">
                <a:solidFill>
                  <a:srgbClr val="FF0000"/>
                </a:solidFill>
              </a:rPr>
              <a:t> measurement cycle(s) on the same band </a:t>
            </a:r>
            <a:endParaRPr lang="en-US" sz="2000" strike="sngStrike" dirty="0"/>
          </a:p>
          <a:p>
            <a:pPr lvl="1"/>
            <a:r>
              <a:rPr lang="en-US" sz="2000" dirty="0">
                <a:highlight>
                  <a:srgbClr val="FFFF00"/>
                </a:highlight>
              </a:rPr>
              <a:t>FFS: new suggestion from moderator: FFS if delay requirement of multiple </a:t>
            </a:r>
            <a:r>
              <a:rPr lang="en-US" sz="2000" dirty="0" err="1">
                <a:highlight>
                  <a:srgbClr val="FFFF00"/>
                </a:highlight>
              </a:rPr>
              <a:t>SCell</a:t>
            </a:r>
            <a:r>
              <a:rPr lang="en-US" sz="2000" dirty="0">
                <a:highlight>
                  <a:srgbClr val="FFFF00"/>
                </a:highlight>
              </a:rPr>
              <a:t> activation shall be designed based on at most one interruption during the target </a:t>
            </a:r>
            <a:r>
              <a:rPr lang="en-US" sz="2000" dirty="0" err="1">
                <a:highlight>
                  <a:srgbClr val="FFFF00"/>
                </a:highlight>
              </a:rPr>
              <a:t>SCell</a:t>
            </a:r>
            <a:r>
              <a:rPr lang="en-US" sz="2000" dirty="0">
                <a:highlight>
                  <a:srgbClr val="FFFF00"/>
                </a:highlight>
              </a:rPr>
              <a:t> activation </a:t>
            </a:r>
          </a:p>
          <a:p>
            <a:pPr lvl="2"/>
            <a:r>
              <a:rPr lang="en-CA" sz="1600" dirty="0">
                <a:highlight>
                  <a:srgbClr val="FFFF00"/>
                </a:highlight>
              </a:rPr>
              <a:t>(will be deleted later) </a:t>
            </a:r>
            <a:r>
              <a:rPr lang="en-US" sz="1600" dirty="0">
                <a:highlight>
                  <a:srgbClr val="FFFF00"/>
                </a:highlight>
              </a:rPr>
              <a:t>Moderator comment: 2 or 3 times of interruption on </a:t>
            </a:r>
            <a:r>
              <a:rPr lang="en-US" sz="1600" dirty="0" err="1">
                <a:highlight>
                  <a:srgbClr val="FFFF00"/>
                </a:highlight>
              </a:rPr>
              <a:t>Scell</a:t>
            </a:r>
            <a:r>
              <a:rPr lang="en-US" sz="1600" dirty="0">
                <a:highlight>
                  <a:srgbClr val="FFFF00"/>
                </a:highlight>
              </a:rPr>
              <a:t> activation (e.g. RF tuning interruption from other CG, AGC interruption from FR1 intra-band unknown </a:t>
            </a:r>
            <a:r>
              <a:rPr lang="en-US" sz="1600" dirty="0" err="1">
                <a:highlight>
                  <a:srgbClr val="FFFF00"/>
                </a:highlight>
              </a:rPr>
              <a:t>SCell</a:t>
            </a:r>
            <a:r>
              <a:rPr lang="en-US" sz="1600" dirty="0">
                <a:highlight>
                  <a:srgbClr val="FFFF00"/>
                </a:highlight>
              </a:rPr>
              <a:t>): do we need to avoid this case in requirement? </a:t>
            </a:r>
          </a:p>
        </p:txBody>
      </p:sp>
    </p:spTree>
    <p:extLst>
      <p:ext uri="{BB962C8B-B14F-4D97-AF65-F5344CB8AC3E}">
        <p14:creationId xmlns:p14="http://schemas.microsoft.com/office/powerpoint/2010/main" val="33905367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0"/>
            <a:ext cx="8496944" cy="857250"/>
          </a:xfrm>
        </p:spPr>
        <p:txBody>
          <a:bodyPr>
            <a:noAutofit/>
          </a:bodyPr>
          <a:lstStyle/>
          <a:p>
            <a:r>
              <a:rPr lang="en-US" altLang="zh-CN" sz="2000" dirty="0"/>
              <a:t>Annex 1: analysis for interruption cases from other </a:t>
            </a:r>
            <a:r>
              <a:rPr lang="en-US" altLang="zh-CN" sz="2000" dirty="0" err="1"/>
              <a:t>SCell</a:t>
            </a:r>
            <a:r>
              <a:rPr lang="en-US" altLang="zh-CN" sz="2000" dirty="0"/>
              <a:t> activation/deactivation (for information)</a:t>
            </a:r>
            <a:endParaRPr lang="zh-CN" altLang="en-US" sz="2000" dirty="0"/>
          </a:p>
        </p:txBody>
      </p:sp>
      <p:graphicFrame>
        <p:nvGraphicFramePr>
          <p:cNvPr id="6" name="Table 5">
            <a:extLst>
              <a:ext uri="{FF2B5EF4-FFF2-40B4-BE49-F238E27FC236}">
                <a16:creationId xmlns:a16="http://schemas.microsoft.com/office/drawing/2014/main" id="{9FDD74F6-3210-DD4B-AEB3-65B05BCBE7F8}"/>
              </a:ext>
            </a:extLst>
          </p:cNvPr>
          <p:cNvGraphicFramePr>
            <a:graphicFrameLocks noGrp="1"/>
          </p:cNvGraphicFramePr>
          <p:nvPr>
            <p:extLst>
              <p:ext uri="{D42A27DB-BD31-4B8C-83A1-F6EECF244321}">
                <p14:modId xmlns:p14="http://schemas.microsoft.com/office/powerpoint/2010/main" val="3788431854"/>
              </p:ext>
            </p:extLst>
          </p:nvPr>
        </p:nvGraphicFramePr>
        <p:xfrm>
          <a:off x="251520" y="857250"/>
          <a:ext cx="8071814" cy="3763559"/>
        </p:xfrm>
        <a:graphic>
          <a:graphicData uri="http://schemas.openxmlformats.org/drawingml/2006/table">
            <a:tbl>
              <a:tblPr firstRow="1" bandRow="1">
                <a:tableStyleId>{5940675A-B579-460E-94D1-54222C63F5DA}</a:tableStyleId>
              </a:tblPr>
              <a:tblGrid>
                <a:gridCol w="4892384">
                  <a:extLst>
                    <a:ext uri="{9D8B030D-6E8A-4147-A177-3AD203B41FA5}">
                      <a16:colId xmlns:a16="http://schemas.microsoft.com/office/drawing/2014/main" val="725677237"/>
                    </a:ext>
                  </a:extLst>
                </a:gridCol>
                <a:gridCol w="3179430">
                  <a:extLst>
                    <a:ext uri="{9D8B030D-6E8A-4147-A177-3AD203B41FA5}">
                      <a16:colId xmlns:a16="http://schemas.microsoft.com/office/drawing/2014/main" val="1296331170"/>
                    </a:ext>
                  </a:extLst>
                </a:gridCol>
              </a:tblGrid>
              <a:tr h="197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dirty="0"/>
                        <a:t>To-be-activated target </a:t>
                      </a:r>
                      <a:r>
                        <a:rPr lang="en-US" sz="900" dirty="0" err="1"/>
                        <a:t>SCell</a:t>
                      </a:r>
                      <a:r>
                        <a:rPr lang="en-US" sz="900" dirty="0"/>
                        <a:t> (configured deactivated </a:t>
                      </a:r>
                      <a:r>
                        <a:rPr lang="en-US" sz="900" dirty="0" err="1"/>
                        <a:t>SCell</a:t>
                      </a:r>
                      <a:r>
                        <a:rPr lang="en-US" sz="900" dirty="0"/>
                        <a:t>) types</a:t>
                      </a:r>
                    </a:p>
                  </a:txBody>
                  <a:tcPr/>
                </a:tc>
                <a:tc>
                  <a:txBody>
                    <a:bodyPr/>
                    <a:lstStyle/>
                    <a:p>
                      <a:r>
                        <a:rPr lang="en-US" sz="900" dirty="0"/>
                        <a:t>Possible Interruption source (Aggressor to-be-activated </a:t>
                      </a:r>
                      <a:r>
                        <a:rPr lang="en-US" sz="900" dirty="0" err="1"/>
                        <a:t>Scells</a:t>
                      </a:r>
                      <a:r>
                        <a:rPr lang="en-US" sz="900" dirty="0"/>
                        <a:t>)</a:t>
                      </a:r>
                    </a:p>
                  </a:txBody>
                  <a:tcPr/>
                </a:tc>
                <a:extLst>
                  <a:ext uri="{0D108BD9-81ED-4DB2-BD59-A6C34878D82A}">
                    <a16:rowId xmlns:a16="http://schemas.microsoft.com/office/drawing/2014/main" val="2267669467"/>
                  </a:ext>
                </a:extLst>
              </a:tr>
              <a:tr h="4438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Type 1: FR1 known </a:t>
                      </a:r>
                      <a:r>
                        <a:rPr lang="en-US" sz="900" dirty="0" err="1"/>
                        <a:t>SCell</a:t>
                      </a:r>
                      <a:r>
                        <a:rPr lang="en-US" sz="900" dirty="0"/>
                        <a:t> with </a:t>
                      </a:r>
                      <a:r>
                        <a:rPr lang="en-US" sz="900" dirty="0" err="1"/>
                        <a:t>meas_cyc</a:t>
                      </a:r>
                      <a:r>
                        <a:rPr lang="en-US" sz="900" dirty="0"/>
                        <a:t>=160ms</a:t>
                      </a:r>
                    </a:p>
                  </a:txBody>
                  <a:tcPr/>
                </a:tc>
                <a:tc>
                  <a:txBody>
                    <a:bodyPr/>
                    <a:lstStyle/>
                    <a:p>
                      <a:pPr marL="228600" indent="-228600">
                        <a:buAutoNum type="arabicPeriod"/>
                      </a:pPr>
                      <a:r>
                        <a:rPr lang="en-US" sz="900" dirty="0" err="1"/>
                        <a:t>SCell</a:t>
                      </a:r>
                      <a:r>
                        <a:rPr lang="en-US" sz="900" dirty="0"/>
                        <a:t> in FR2 when NR-DC (per-UE MG capable)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dirty="0"/>
                        <a:t>Type 2 </a:t>
                      </a:r>
                      <a:r>
                        <a:rPr lang="en-US" sz="900" dirty="0" err="1"/>
                        <a:t>SCell</a:t>
                      </a:r>
                      <a:r>
                        <a:rPr lang="en-US" sz="900" dirty="0"/>
                        <a:t> on same band</a:t>
                      </a:r>
                    </a:p>
                    <a:p>
                      <a:pPr marL="228600" indent="-228600">
                        <a:buAutoNum type="arabicPeriod"/>
                      </a:pPr>
                      <a:r>
                        <a:rPr lang="en-US" sz="900" dirty="0"/>
                        <a:t>Type 3 </a:t>
                      </a:r>
                      <a:r>
                        <a:rPr lang="en-US" sz="900" dirty="0" err="1"/>
                        <a:t>SCell</a:t>
                      </a:r>
                      <a:r>
                        <a:rPr lang="en-US" sz="900" dirty="0"/>
                        <a:t> on same band</a:t>
                      </a:r>
                    </a:p>
                  </a:txBody>
                  <a:tcPr/>
                </a:tc>
                <a:extLst>
                  <a:ext uri="{0D108BD9-81ED-4DB2-BD59-A6C34878D82A}">
                    <a16:rowId xmlns:a16="http://schemas.microsoft.com/office/drawing/2014/main" val="2094791521"/>
                  </a:ext>
                </a:extLst>
              </a:tr>
              <a:tr h="3205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900" dirty="0"/>
                        <a:t>Type 2: FR1 Known </a:t>
                      </a:r>
                      <a:r>
                        <a:rPr lang="en-US" sz="900" dirty="0" err="1"/>
                        <a:t>SCell</a:t>
                      </a:r>
                      <a:r>
                        <a:rPr lang="en-US" sz="900" dirty="0"/>
                        <a:t> with </a:t>
                      </a:r>
                      <a:r>
                        <a:rPr lang="en-US" sz="900" dirty="0" err="1"/>
                        <a:t>meas_cyc</a:t>
                      </a:r>
                      <a:r>
                        <a:rPr lang="en-US" sz="900" dirty="0"/>
                        <a:t>&gt;160ms</a:t>
                      </a:r>
                    </a:p>
                  </a:txBody>
                  <a:tcPr/>
                </a:tc>
                <a:tc>
                  <a:txBody>
                    <a:bodyPr/>
                    <a:lstStyle/>
                    <a:p>
                      <a:pPr marL="228600" indent="-228600">
                        <a:buAutoNum type="arabicPeriod"/>
                      </a:pPr>
                      <a:r>
                        <a:rPr lang="en-US" sz="900" dirty="0" err="1"/>
                        <a:t>SCell</a:t>
                      </a:r>
                      <a:r>
                        <a:rPr lang="en-US" sz="900" dirty="0"/>
                        <a:t> in FR2 when NR-DC (per-UE MG capable)</a:t>
                      </a:r>
                    </a:p>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lang="en-US" sz="900" dirty="0"/>
                        <a:t>Type 3 </a:t>
                      </a:r>
                      <a:r>
                        <a:rPr lang="en-US" sz="900" dirty="0" err="1"/>
                        <a:t>SCell</a:t>
                      </a:r>
                      <a:r>
                        <a:rPr lang="en-US" sz="900" dirty="0"/>
                        <a:t> on same band</a:t>
                      </a:r>
                    </a:p>
                  </a:txBody>
                  <a:tcPr/>
                </a:tc>
                <a:extLst>
                  <a:ext uri="{0D108BD9-81ED-4DB2-BD59-A6C34878D82A}">
                    <a16:rowId xmlns:a16="http://schemas.microsoft.com/office/drawing/2014/main" val="3270388559"/>
                  </a:ext>
                </a:extLst>
              </a:tr>
              <a:tr h="197259">
                <a:tc>
                  <a:txBody>
                    <a:bodyPr/>
                    <a:lstStyle/>
                    <a:p>
                      <a:r>
                        <a:rPr lang="en-US" sz="900" dirty="0"/>
                        <a:t>Type 3: FR1 Unknown </a:t>
                      </a:r>
                      <a:r>
                        <a:rPr lang="en-US" sz="900" dirty="0" err="1"/>
                        <a:t>SCell</a:t>
                      </a:r>
                      <a:endParaRPr lang="en-US" sz="900" dirty="0"/>
                    </a:p>
                  </a:txBody>
                  <a:tcPr/>
                </a:tc>
                <a:tc>
                  <a:txBody>
                    <a:bodyPr/>
                    <a:lstStyle/>
                    <a:p>
                      <a:pPr marL="228600" indent="-228600" algn="l" defTabSz="914400" rtl="0" eaLnBrk="1" latinLnBrk="0" hangingPunct="1">
                        <a:buAutoNum type="arabicPeriod"/>
                      </a:pPr>
                      <a:r>
                        <a:rPr lang="en-US" sz="900" kern="1200" dirty="0" err="1">
                          <a:solidFill>
                            <a:schemeClr val="tx1"/>
                          </a:solidFill>
                          <a:latin typeface="+mn-lt"/>
                          <a:ea typeface="+mn-ea"/>
                          <a:cs typeface="+mn-cs"/>
                        </a:rPr>
                        <a:t>SCell</a:t>
                      </a:r>
                      <a:r>
                        <a:rPr lang="en-US" sz="900" kern="1200" dirty="0">
                          <a:solidFill>
                            <a:schemeClr val="tx1"/>
                          </a:solidFill>
                          <a:latin typeface="+mn-lt"/>
                          <a:ea typeface="+mn-ea"/>
                          <a:cs typeface="+mn-cs"/>
                        </a:rPr>
                        <a:t> in FR2 when NR-DC </a:t>
                      </a:r>
                      <a:r>
                        <a:rPr lang="en-US" sz="900" dirty="0"/>
                        <a:t>(per-UE MG capable)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6743286"/>
                  </a:ext>
                </a:extLst>
              </a:tr>
              <a:tr h="197259">
                <a:tc>
                  <a:txBody>
                    <a:bodyPr/>
                    <a:lstStyle/>
                    <a:p>
                      <a:r>
                        <a:rPr lang="en-US" sz="900" dirty="0"/>
                        <a:t>Type 4: FR2 </a:t>
                      </a:r>
                      <a:r>
                        <a:rPr lang="en-US" sz="900" dirty="0" err="1"/>
                        <a:t>SCell</a:t>
                      </a:r>
                      <a:r>
                        <a:rPr lang="en-US" sz="900" dirty="0"/>
                        <a:t> with active serving cell(s) on same band and with configured SMTC</a:t>
                      </a:r>
                    </a:p>
                  </a:txBody>
                  <a:tcPr/>
                </a:tc>
                <a:tc>
                  <a:txBody>
                    <a:bodyPr/>
                    <a:lstStyle/>
                    <a:p>
                      <a:pPr marL="228600" indent="-228600" algn="l" defTabSz="914400" rtl="0" eaLnBrk="1" latinLnBrk="0" hangingPunct="1">
                        <a:buAutoNum type="arabicPeriod"/>
                      </a:pPr>
                      <a:r>
                        <a:rPr lang="en-US" sz="900" kern="1200" dirty="0" err="1">
                          <a:solidFill>
                            <a:schemeClr val="tx1"/>
                          </a:solidFill>
                          <a:latin typeface="+mn-lt"/>
                          <a:ea typeface="+mn-ea"/>
                          <a:cs typeface="+mn-cs"/>
                        </a:rPr>
                        <a:t>SCell</a:t>
                      </a:r>
                      <a:r>
                        <a:rPr lang="en-US" sz="900" kern="1200" dirty="0">
                          <a:solidFill>
                            <a:schemeClr val="tx1"/>
                          </a:solidFill>
                          <a:latin typeface="+mn-lt"/>
                          <a:ea typeface="+mn-ea"/>
                          <a:cs typeface="+mn-cs"/>
                        </a:rPr>
                        <a:t> in FR1 when NR-DC </a:t>
                      </a:r>
                      <a:r>
                        <a:rPr lang="en-US" sz="900" dirty="0"/>
                        <a:t>(per-UE MG capable)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948571161"/>
                  </a:ext>
                </a:extLst>
              </a:tr>
              <a:tr h="197259">
                <a:tc>
                  <a:txBody>
                    <a:bodyPr/>
                    <a:lstStyle/>
                    <a:p>
                      <a:r>
                        <a:rPr lang="en-US" sz="900" dirty="0"/>
                        <a:t>Type 5: FR2 </a:t>
                      </a:r>
                      <a:r>
                        <a:rPr lang="en-US" sz="900" dirty="0" err="1"/>
                        <a:t>SCell</a:t>
                      </a:r>
                      <a:r>
                        <a:rPr lang="en-US" sz="900" dirty="0"/>
                        <a:t> with active serving cell(s) on same band but without configured SMTC</a:t>
                      </a:r>
                    </a:p>
                  </a:txBody>
                  <a:tcPr/>
                </a:tc>
                <a:tc>
                  <a:txBody>
                    <a:bodyPr/>
                    <a:lstStyle/>
                    <a:p>
                      <a:pPr marL="228600" indent="-228600" algn="l" defTabSz="914400" rtl="0" eaLnBrk="1" latinLnBrk="0" hangingPunct="1">
                        <a:buAutoNum type="arabicPeriod"/>
                      </a:pPr>
                      <a:r>
                        <a:rPr lang="en-US" sz="900" kern="1200" dirty="0" err="1">
                          <a:solidFill>
                            <a:schemeClr val="tx1"/>
                          </a:solidFill>
                          <a:latin typeface="+mn-lt"/>
                          <a:ea typeface="+mn-ea"/>
                          <a:cs typeface="+mn-cs"/>
                        </a:rPr>
                        <a:t>SCell</a:t>
                      </a:r>
                      <a:r>
                        <a:rPr lang="en-US" sz="900" kern="1200" dirty="0">
                          <a:solidFill>
                            <a:schemeClr val="tx1"/>
                          </a:solidFill>
                          <a:latin typeface="+mn-lt"/>
                          <a:ea typeface="+mn-ea"/>
                          <a:cs typeface="+mn-cs"/>
                        </a:rPr>
                        <a:t> in FR1 when NR-DC </a:t>
                      </a:r>
                      <a:r>
                        <a:rPr lang="en-US" sz="900" dirty="0"/>
                        <a:t>(per-UE MG capable)</a:t>
                      </a:r>
                      <a:endParaRPr lang="en-US" sz="900" kern="1200" dirty="0">
                        <a:solidFill>
                          <a:schemeClr val="tx1"/>
                        </a:solidFill>
                        <a:latin typeface="+mn-lt"/>
                        <a:ea typeface="+mn-ea"/>
                        <a:cs typeface="+mn-cs"/>
                      </a:endParaRPr>
                    </a:p>
                  </a:txBody>
                  <a:tcPr/>
                </a:tc>
                <a:extLst>
                  <a:ext uri="{0D108BD9-81ED-4DB2-BD59-A6C34878D82A}">
                    <a16:rowId xmlns:a16="http://schemas.microsoft.com/office/drawing/2014/main" val="4227626725"/>
                  </a:ext>
                </a:extLst>
              </a:tr>
              <a:tr h="443832">
                <a:tc>
                  <a:txBody>
                    <a:bodyPr/>
                    <a:lstStyle/>
                    <a:p>
                      <a:r>
                        <a:rPr lang="en-US" sz="900" dirty="0"/>
                        <a:t>Type 6: FR2 known </a:t>
                      </a:r>
                      <a:r>
                        <a:rPr lang="en-US" sz="900" dirty="0" err="1"/>
                        <a:t>SCell</a:t>
                      </a:r>
                      <a:r>
                        <a:rPr lang="en-US" sz="900" dirty="0"/>
                        <a:t> without active serving cell on same band, and with SP-CSI-RS for CSI reporting, and UE receives the </a:t>
                      </a:r>
                      <a:r>
                        <a:rPr lang="en-US" sz="900" dirty="0" err="1"/>
                        <a:t>SCell</a:t>
                      </a:r>
                      <a:r>
                        <a:rPr lang="en-US" sz="900" dirty="0"/>
                        <a:t> activation command, semi-persistent CSI-RS activation command and TCI state activation command at the same time</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err="1">
                          <a:ln>
                            <a:noFill/>
                          </a:ln>
                          <a:solidFill>
                            <a:prstClr val="black"/>
                          </a:solidFill>
                          <a:effectLst/>
                          <a:uLnTx/>
                          <a:uFillTx/>
                          <a:latin typeface="+mn-lt"/>
                          <a:ea typeface="+mn-ea"/>
                          <a:cs typeface="+mn-cs"/>
                        </a:rPr>
                        <a:t>SCell</a:t>
                      </a:r>
                      <a:r>
                        <a:rPr kumimoji="0" lang="en-US" sz="900" b="0" i="0" u="none" strike="noStrike" kern="1200" cap="none" spc="0" normalizeH="0" baseline="0" noProof="0" dirty="0">
                          <a:ln>
                            <a:noFill/>
                          </a:ln>
                          <a:solidFill>
                            <a:prstClr val="black"/>
                          </a:solidFill>
                          <a:effectLst/>
                          <a:uLnTx/>
                          <a:uFillTx/>
                          <a:latin typeface="+mn-lt"/>
                          <a:ea typeface="+mn-ea"/>
                          <a:cs typeface="+mn-cs"/>
                        </a:rPr>
                        <a:t> in FR1 when NR-DC </a:t>
                      </a:r>
                      <a:r>
                        <a:rPr lang="en-US" sz="900" dirty="0"/>
                        <a:t>(per-UE MG capable)</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343935675"/>
                  </a:ext>
                </a:extLst>
              </a:tr>
              <a:tr h="425493">
                <a:tc>
                  <a:txBody>
                    <a:bodyPr/>
                    <a:lstStyle/>
                    <a:p>
                      <a:r>
                        <a:rPr lang="en-US" sz="900" dirty="0"/>
                        <a:t>Type 7: FR2 known </a:t>
                      </a:r>
                      <a:r>
                        <a:rPr lang="en-US" sz="900" dirty="0" err="1"/>
                        <a:t>SCell</a:t>
                      </a:r>
                      <a:r>
                        <a:rPr lang="en-US" sz="900" dirty="0"/>
                        <a:t> without active serving cell on same band, and with SP-CSI-RS for CSI reporting, and UE receives TCI state activation command after </a:t>
                      </a:r>
                      <a:r>
                        <a:rPr lang="en-US" sz="900" dirty="0" err="1"/>
                        <a:t>SCell</a:t>
                      </a:r>
                      <a:r>
                        <a:rPr lang="en-US" sz="900" dirty="0"/>
                        <a:t> activation command</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err="1">
                          <a:ln>
                            <a:noFill/>
                          </a:ln>
                          <a:solidFill>
                            <a:prstClr val="black"/>
                          </a:solidFill>
                          <a:effectLst/>
                          <a:uLnTx/>
                          <a:uFillTx/>
                          <a:latin typeface="+mn-lt"/>
                          <a:ea typeface="+mn-ea"/>
                          <a:cs typeface="+mn-cs"/>
                        </a:rPr>
                        <a:t>SCell</a:t>
                      </a:r>
                      <a:r>
                        <a:rPr kumimoji="0" lang="en-US" sz="900" b="0" i="0" u="none" strike="noStrike" kern="1200" cap="none" spc="0" normalizeH="0" baseline="0" noProof="0" dirty="0">
                          <a:ln>
                            <a:noFill/>
                          </a:ln>
                          <a:solidFill>
                            <a:prstClr val="black"/>
                          </a:solidFill>
                          <a:effectLst/>
                          <a:uLnTx/>
                          <a:uFillTx/>
                          <a:latin typeface="+mn-lt"/>
                          <a:ea typeface="+mn-ea"/>
                          <a:cs typeface="+mn-cs"/>
                        </a:rPr>
                        <a:t> in FR1 when NR-DC </a:t>
                      </a:r>
                      <a:r>
                        <a:rPr lang="en-US" sz="900" dirty="0"/>
                        <a:t>(per-UE MG capable)</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4085590145"/>
                  </a:ext>
                </a:extLst>
              </a:tr>
              <a:tr h="320546">
                <a:tc>
                  <a:txBody>
                    <a:bodyPr/>
                    <a:lstStyle/>
                    <a:p>
                      <a:r>
                        <a:rPr lang="en-US" sz="900" dirty="0"/>
                        <a:t>Type 8: FR2 known </a:t>
                      </a:r>
                      <a:r>
                        <a:rPr lang="en-US" sz="900" dirty="0" err="1"/>
                        <a:t>SCell</a:t>
                      </a:r>
                      <a:r>
                        <a:rPr lang="en-US" sz="900" dirty="0"/>
                        <a:t> without active serving cell on same band, and with P-CSI-RS for CSI reporting</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err="1">
                          <a:ln>
                            <a:noFill/>
                          </a:ln>
                          <a:solidFill>
                            <a:prstClr val="black"/>
                          </a:solidFill>
                          <a:effectLst/>
                          <a:uLnTx/>
                          <a:uFillTx/>
                          <a:latin typeface="+mn-lt"/>
                          <a:ea typeface="+mn-ea"/>
                          <a:cs typeface="+mn-cs"/>
                        </a:rPr>
                        <a:t>SCell</a:t>
                      </a:r>
                      <a:r>
                        <a:rPr kumimoji="0" lang="en-US" sz="900" b="0" i="0" u="none" strike="noStrike" kern="1200" cap="none" spc="0" normalizeH="0" baseline="0" noProof="0" dirty="0">
                          <a:ln>
                            <a:noFill/>
                          </a:ln>
                          <a:solidFill>
                            <a:prstClr val="black"/>
                          </a:solidFill>
                          <a:effectLst/>
                          <a:uLnTx/>
                          <a:uFillTx/>
                          <a:latin typeface="+mn-lt"/>
                          <a:ea typeface="+mn-ea"/>
                          <a:cs typeface="+mn-cs"/>
                        </a:rPr>
                        <a:t> in FR1 when NR-DC </a:t>
                      </a:r>
                      <a:r>
                        <a:rPr lang="en-US" sz="900" dirty="0"/>
                        <a:t>(per-UE MG capable)</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696612060"/>
                  </a:ext>
                </a:extLst>
              </a:tr>
              <a:tr h="320546">
                <a:tc>
                  <a:txBody>
                    <a:bodyPr/>
                    <a:lstStyle/>
                    <a:p>
                      <a:r>
                        <a:rPr lang="en-US" sz="900" dirty="0"/>
                        <a:t>Type 9: FR2 unknown </a:t>
                      </a:r>
                      <a:r>
                        <a:rPr lang="en-US" sz="900" dirty="0" err="1"/>
                        <a:t>SCell</a:t>
                      </a:r>
                      <a:r>
                        <a:rPr lang="en-US" sz="900" dirty="0"/>
                        <a:t> without active serving cell on same band, and with SP-CSI-RS for CSI reporting</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err="1">
                          <a:ln>
                            <a:noFill/>
                          </a:ln>
                          <a:solidFill>
                            <a:prstClr val="black"/>
                          </a:solidFill>
                          <a:effectLst/>
                          <a:uLnTx/>
                          <a:uFillTx/>
                          <a:latin typeface="+mn-lt"/>
                          <a:ea typeface="+mn-ea"/>
                          <a:cs typeface="+mn-cs"/>
                        </a:rPr>
                        <a:t>SCell</a:t>
                      </a:r>
                      <a:r>
                        <a:rPr kumimoji="0" lang="en-US" sz="900" b="0" i="0" u="none" strike="noStrike" kern="1200" cap="none" spc="0" normalizeH="0" baseline="0" noProof="0" dirty="0">
                          <a:ln>
                            <a:noFill/>
                          </a:ln>
                          <a:solidFill>
                            <a:prstClr val="black"/>
                          </a:solidFill>
                          <a:effectLst/>
                          <a:uLnTx/>
                          <a:uFillTx/>
                          <a:latin typeface="+mn-lt"/>
                          <a:ea typeface="+mn-ea"/>
                          <a:cs typeface="+mn-cs"/>
                        </a:rPr>
                        <a:t> in FR1 when NR-DC </a:t>
                      </a:r>
                      <a:r>
                        <a:rPr lang="en-US" sz="900" dirty="0"/>
                        <a:t>(per-UE MG capable)</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3868244692"/>
                  </a:ext>
                </a:extLst>
              </a:tr>
              <a:tr h="320546">
                <a:tc>
                  <a:txBody>
                    <a:bodyPr/>
                    <a:lstStyle/>
                    <a:p>
                      <a:r>
                        <a:rPr lang="en-US" sz="900" dirty="0"/>
                        <a:t>Type 10: FR2 unknown </a:t>
                      </a:r>
                      <a:r>
                        <a:rPr lang="en-US" sz="900" dirty="0" err="1"/>
                        <a:t>SCell</a:t>
                      </a:r>
                      <a:r>
                        <a:rPr lang="en-US" sz="900" dirty="0"/>
                        <a:t> without active serving cell on same band, and with P-CSI-RS for CSI reporting</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Tx/>
                        <a:buAutoNum type="arabicPeriod"/>
                        <a:tabLst/>
                        <a:defRPr/>
                      </a:pPr>
                      <a:r>
                        <a:rPr kumimoji="0" lang="en-US" sz="900" b="0" i="0" u="none" strike="noStrike" kern="1200" cap="none" spc="0" normalizeH="0" baseline="0" noProof="0" dirty="0" err="1">
                          <a:ln>
                            <a:noFill/>
                          </a:ln>
                          <a:solidFill>
                            <a:prstClr val="black"/>
                          </a:solidFill>
                          <a:effectLst/>
                          <a:uLnTx/>
                          <a:uFillTx/>
                          <a:latin typeface="+mn-lt"/>
                          <a:ea typeface="+mn-ea"/>
                          <a:cs typeface="+mn-cs"/>
                        </a:rPr>
                        <a:t>SCell</a:t>
                      </a:r>
                      <a:r>
                        <a:rPr kumimoji="0" lang="en-US" sz="900" b="0" i="0" u="none" strike="noStrike" kern="1200" cap="none" spc="0" normalizeH="0" baseline="0" noProof="0" dirty="0">
                          <a:ln>
                            <a:noFill/>
                          </a:ln>
                          <a:solidFill>
                            <a:prstClr val="black"/>
                          </a:solidFill>
                          <a:effectLst/>
                          <a:uLnTx/>
                          <a:uFillTx/>
                          <a:latin typeface="+mn-lt"/>
                          <a:ea typeface="+mn-ea"/>
                          <a:cs typeface="+mn-cs"/>
                        </a:rPr>
                        <a:t> in FR1 when NR-DC </a:t>
                      </a:r>
                      <a:r>
                        <a:rPr lang="en-US" sz="900" dirty="0"/>
                        <a:t>(per-UE MG capable)</a:t>
                      </a:r>
                      <a:endParaRPr kumimoji="0" lang="en-US" sz="900" b="0" i="0" u="none" strike="noStrike" kern="1200" cap="none" spc="0" normalizeH="0" baseline="0" noProof="0" dirty="0">
                        <a:ln>
                          <a:noFill/>
                        </a:ln>
                        <a:solidFill>
                          <a:prstClr val="black"/>
                        </a:solidFill>
                        <a:effectLst/>
                        <a:uLnTx/>
                        <a:uFillTx/>
                        <a:latin typeface="+mn-lt"/>
                        <a:ea typeface="+mn-ea"/>
                        <a:cs typeface="+mn-cs"/>
                      </a:endParaRPr>
                    </a:p>
                  </a:txBody>
                  <a:tcPr/>
                </a:tc>
                <a:extLst>
                  <a:ext uri="{0D108BD9-81ED-4DB2-BD59-A6C34878D82A}">
                    <a16:rowId xmlns:a16="http://schemas.microsoft.com/office/drawing/2014/main" val="2026795060"/>
                  </a:ext>
                </a:extLst>
              </a:tr>
            </a:tbl>
          </a:graphicData>
        </a:graphic>
      </p:graphicFrame>
      <p:sp>
        <p:nvSpPr>
          <p:cNvPr id="7" name="TextBox 6">
            <a:extLst>
              <a:ext uri="{FF2B5EF4-FFF2-40B4-BE49-F238E27FC236}">
                <a16:creationId xmlns:a16="http://schemas.microsoft.com/office/drawing/2014/main" id="{56509250-DBBC-064F-BF4D-09B1DAC55485}"/>
              </a:ext>
            </a:extLst>
          </p:cNvPr>
          <p:cNvSpPr txBox="1"/>
          <p:nvPr/>
        </p:nvSpPr>
        <p:spPr>
          <a:xfrm>
            <a:off x="107504" y="4659982"/>
            <a:ext cx="8856982" cy="369332"/>
          </a:xfrm>
          <a:prstGeom prst="rect">
            <a:avLst/>
          </a:prstGeom>
          <a:noFill/>
        </p:spPr>
        <p:txBody>
          <a:bodyPr wrap="square" rtlCol="0">
            <a:spAutoFit/>
          </a:bodyPr>
          <a:lstStyle/>
          <a:p>
            <a:r>
              <a:rPr lang="en-US" sz="900" dirty="0"/>
              <a:t>Note: in the above table, the interruption from LTE </a:t>
            </a:r>
            <a:r>
              <a:rPr lang="en-US" sz="900" dirty="0" err="1"/>
              <a:t>SCell</a:t>
            </a:r>
            <a:r>
              <a:rPr lang="en-US" sz="900" dirty="0"/>
              <a:t> activation and interruption from RF tuning/retuning of </a:t>
            </a:r>
            <a:r>
              <a:rPr lang="en-US" sz="900" dirty="0" err="1"/>
              <a:t>SCell</a:t>
            </a:r>
            <a:r>
              <a:rPr lang="en-US" sz="900" dirty="0"/>
              <a:t> activation in the same CG are not considered. If those interruptions shall be considered from the discussion in the previous slides, this table will be revised.</a:t>
            </a:r>
          </a:p>
        </p:txBody>
      </p:sp>
    </p:spTree>
    <p:extLst>
      <p:ext uri="{BB962C8B-B14F-4D97-AF65-F5344CB8AC3E}">
        <p14:creationId xmlns:p14="http://schemas.microsoft.com/office/powerpoint/2010/main" val="3803210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42590" y="2086883"/>
            <a:ext cx="8424936" cy="1102519"/>
          </a:xfrm>
        </p:spPr>
        <p:txBody>
          <a:bodyPr>
            <a:noAutofit/>
          </a:bodyPr>
          <a:lstStyle/>
          <a:p>
            <a:r>
              <a:rPr lang="en-US" altLang="zh-CN" sz="2800" dirty="0"/>
              <a:t>Part 2: Way forward on UE-specific CBW switching</a:t>
            </a:r>
            <a:endParaRPr lang="zh-CN" altLang="en-US" sz="2800" dirty="0"/>
          </a:p>
        </p:txBody>
      </p:sp>
    </p:spTree>
    <p:extLst>
      <p:ext uri="{BB962C8B-B14F-4D97-AF65-F5344CB8AC3E}">
        <p14:creationId xmlns:p14="http://schemas.microsoft.com/office/powerpoint/2010/main" val="1845616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UE-specific CBW change (sub-topic 3-1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a:bodyPr>
          <a:lstStyle/>
          <a:p>
            <a:pPr lvl="0"/>
            <a:r>
              <a:rPr lang="en-US" sz="2400" dirty="0"/>
              <a:t>Agreements in RAN4 #94e:</a:t>
            </a:r>
          </a:p>
          <a:p>
            <a:pPr lvl="1"/>
            <a:r>
              <a:rPr lang="en-US" sz="1600" dirty="0"/>
              <a:t>Clarification on UE-specific CBW change</a:t>
            </a:r>
          </a:p>
          <a:p>
            <a:pPr lvl="2"/>
            <a:r>
              <a:rPr lang="en-US" sz="1600" dirty="0"/>
              <a:t>the requirement of UE-specific CBW change applies for the reconfiguration of </a:t>
            </a:r>
            <a:r>
              <a:rPr lang="en-US" sz="1600" i="1" dirty="0" err="1"/>
              <a:t>offsetToCarrier</a:t>
            </a:r>
            <a:r>
              <a:rPr lang="en-US" sz="1600" dirty="0"/>
              <a:t> or </a:t>
            </a:r>
            <a:r>
              <a:rPr lang="en-US" sz="1600" i="1" dirty="0" err="1"/>
              <a:t>carrierBandwidth</a:t>
            </a:r>
            <a:r>
              <a:rPr lang="en-US" sz="1600" dirty="0"/>
              <a:t> to target UE.</a:t>
            </a:r>
            <a:endParaRPr lang="en-CA" sz="1600" dirty="0"/>
          </a:p>
          <a:p>
            <a:pPr lvl="1"/>
            <a:r>
              <a:rPr lang="en-US" sz="1600" dirty="0"/>
              <a:t>Delay requirement on UE-specific CBW change</a:t>
            </a:r>
          </a:p>
          <a:p>
            <a:pPr lvl="2"/>
            <a:r>
              <a:rPr lang="en-GB" sz="1600" dirty="0" err="1"/>
              <a:t>T</a:t>
            </a:r>
            <a:r>
              <a:rPr lang="en-GB" sz="1600" baseline="-25000" dirty="0" err="1"/>
              <a:t>ChannelBWSwitch</a:t>
            </a:r>
            <a:r>
              <a:rPr lang="en-GB" sz="1600" dirty="0"/>
              <a:t> = T</a:t>
            </a:r>
            <a:r>
              <a:rPr lang="en-GB" sz="1600" baseline="-25000" dirty="0"/>
              <a:t>RRC Processing</a:t>
            </a:r>
            <a:r>
              <a:rPr lang="en-GB" sz="1600" dirty="0"/>
              <a:t> + T</a:t>
            </a:r>
            <a:r>
              <a:rPr lang="en-GB" sz="1600" baseline="-25000" dirty="0"/>
              <a:t>UE processing</a:t>
            </a:r>
            <a:r>
              <a:rPr lang="en-GB" sz="1600" dirty="0"/>
              <a:t> </a:t>
            </a:r>
          </a:p>
          <a:p>
            <a:pPr lvl="3"/>
            <a:r>
              <a:rPr lang="en-GB" sz="1600" dirty="0"/>
              <a:t>FFS on UE processing time for UE specific channel BW switch (T</a:t>
            </a:r>
            <a:r>
              <a:rPr lang="en-GB" sz="1600" baseline="-25000" dirty="0"/>
              <a:t>UE processing</a:t>
            </a:r>
            <a:r>
              <a:rPr lang="en-GB" sz="1600" dirty="0"/>
              <a:t> ). </a:t>
            </a:r>
          </a:p>
          <a:p>
            <a:pPr lvl="3"/>
            <a:r>
              <a:rPr lang="en-GB" sz="1600" dirty="0"/>
              <a:t>T</a:t>
            </a:r>
            <a:r>
              <a:rPr lang="en-GB" sz="1600" baseline="-25000" dirty="0"/>
              <a:t>RRC Processing</a:t>
            </a:r>
            <a:r>
              <a:rPr lang="en-GB" sz="1600" dirty="0"/>
              <a:t> is same as RRC processing time in RRC-based BWP switch requirement.</a:t>
            </a:r>
            <a:endParaRPr lang="en-US" sz="1600" dirty="0"/>
          </a:p>
          <a:p>
            <a:pPr lvl="1"/>
            <a:r>
              <a:rPr lang="en-CA" sz="1600" dirty="0">
                <a:solidFill>
                  <a:srgbClr val="FF0000"/>
                </a:solidFill>
              </a:rPr>
              <a:t>FFS: </a:t>
            </a:r>
            <a:r>
              <a:rPr lang="en-CA" sz="1600" dirty="0"/>
              <a:t>Interruption requirement on UE-specific CBW change</a:t>
            </a:r>
          </a:p>
          <a:p>
            <a:pPr lvl="2"/>
            <a:r>
              <a:rPr lang="en-US" sz="1600" dirty="0">
                <a:solidFill>
                  <a:srgbClr val="FF0000"/>
                </a:solidFill>
              </a:rPr>
              <a:t>Option 1: </a:t>
            </a:r>
            <a:r>
              <a:rPr lang="en-US" sz="1600" dirty="0"/>
              <a:t>same as interruption requirement for RRC-based BWP switch </a:t>
            </a:r>
          </a:p>
          <a:p>
            <a:pPr lvl="2"/>
            <a:r>
              <a:rPr lang="en-US" sz="1600" dirty="0">
                <a:solidFill>
                  <a:srgbClr val="FF0000"/>
                </a:solidFill>
              </a:rPr>
              <a:t>Other option is not precluded.</a:t>
            </a:r>
            <a:endParaRPr lang="en-CA" sz="1600" dirty="0">
              <a:solidFill>
                <a:srgbClr val="FF0000"/>
              </a:solidFill>
            </a:endParaRPr>
          </a:p>
          <a:p>
            <a:pPr marL="914400" lvl="2" indent="0">
              <a:buNone/>
            </a:pPr>
            <a:endParaRPr lang="en-CA" sz="1300" dirty="0"/>
          </a:p>
        </p:txBody>
      </p:sp>
    </p:spTree>
    <p:extLst>
      <p:ext uri="{BB962C8B-B14F-4D97-AF65-F5344CB8AC3E}">
        <p14:creationId xmlns:p14="http://schemas.microsoft.com/office/powerpoint/2010/main" val="679701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42590" y="2086883"/>
            <a:ext cx="8424936" cy="1102519"/>
          </a:xfrm>
        </p:spPr>
        <p:txBody>
          <a:bodyPr>
            <a:noAutofit/>
          </a:bodyPr>
          <a:lstStyle/>
          <a:p>
            <a:r>
              <a:rPr lang="en-US" altLang="zh-CN" sz="2800" dirty="0"/>
              <a:t>Part 1: Way forward on multiple </a:t>
            </a:r>
            <a:r>
              <a:rPr lang="en-US" altLang="zh-CN" sz="2800" dirty="0" err="1"/>
              <a:t>SCell</a:t>
            </a:r>
            <a:r>
              <a:rPr lang="en-US" altLang="zh-CN" sz="2800" dirty="0"/>
              <a:t> activation</a:t>
            </a:r>
            <a:endParaRPr lang="zh-CN" altLang="en-US" sz="2800" dirty="0"/>
          </a:p>
        </p:txBody>
      </p:sp>
    </p:spTree>
    <p:extLst>
      <p:ext uri="{BB962C8B-B14F-4D97-AF65-F5344CB8AC3E}">
        <p14:creationId xmlns:p14="http://schemas.microsoft.com/office/powerpoint/2010/main" val="1571053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400" dirty="0"/>
              <a:t>Requirement scope of multiple </a:t>
            </a:r>
            <a:r>
              <a:rPr lang="en-US" sz="2400" dirty="0" err="1"/>
              <a:t>SCell</a:t>
            </a:r>
            <a:r>
              <a:rPr lang="en-US" sz="2400" dirty="0"/>
              <a:t> activation (sub-topic 1-1 in R4-2002187)</a:t>
            </a:r>
            <a:endParaRPr lang="zh-CN" altLang="en-US" sz="2400" dirty="0"/>
          </a:p>
        </p:txBody>
      </p:sp>
      <p:sp>
        <p:nvSpPr>
          <p:cNvPr id="3" name="内容占位符 2"/>
          <p:cNvSpPr>
            <a:spLocks noGrp="1"/>
          </p:cNvSpPr>
          <p:nvPr>
            <p:ph idx="1"/>
          </p:nvPr>
        </p:nvSpPr>
        <p:spPr>
          <a:xfrm>
            <a:off x="457200" y="987574"/>
            <a:ext cx="8229600" cy="3394472"/>
          </a:xfrm>
        </p:spPr>
        <p:txBody>
          <a:bodyPr>
            <a:normAutofit fontScale="92500" lnSpcReduction="10000"/>
          </a:bodyPr>
          <a:lstStyle/>
          <a:p>
            <a:pPr lvl="0"/>
            <a:r>
              <a:rPr lang="en-US" sz="2000" dirty="0"/>
              <a:t>Agreement in RAN4 #94e:</a:t>
            </a:r>
          </a:p>
          <a:p>
            <a:pPr lvl="1"/>
            <a:r>
              <a:rPr lang="en-US" sz="2000" dirty="0"/>
              <a:t>In EN-DC, NE-DC, NR SA, RAN4 will define requirements only for the case where a single MAC command is used to activate multiple </a:t>
            </a:r>
            <a:r>
              <a:rPr lang="en-US" sz="2000" dirty="0" err="1"/>
              <a:t>SCells</a:t>
            </a:r>
            <a:r>
              <a:rPr lang="en-US" sz="2000" dirty="0"/>
              <a:t>; while in NR-DC RAN4 will define requirements for the case where one MAC command per CG is used.</a:t>
            </a:r>
          </a:p>
          <a:p>
            <a:pPr lvl="2"/>
            <a:r>
              <a:rPr lang="en-CA" sz="2000" strike="sngStrike" dirty="0"/>
              <a:t>In one single CG, there are no other NR </a:t>
            </a:r>
            <a:r>
              <a:rPr lang="en-CA" sz="2000" strike="sngStrike" dirty="0" err="1"/>
              <a:t>SCell</a:t>
            </a:r>
            <a:r>
              <a:rPr lang="en-CA" sz="2000" strike="sngStrike" dirty="0"/>
              <a:t> activations going on when the activation</a:t>
            </a:r>
            <a:r>
              <a:rPr lang="en-CA" sz="2000" strike="sngStrike" dirty="0">
                <a:solidFill>
                  <a:srgbClr val="FF0000"/>
                </a:solidFill>
              </a:rPr>
              <a:t>/deactivation </a:t>
            </a:r>
            <a:r>
              <a:rPr lang="en-CA" sz="2000" strike="sngStrike" dirty="0"/>
              <a:t>command is received </a:t>
            </a:r>
            <a:r>
              <a:rPr lang="en-CA" sz="2000" strike="sngStrike" dirty="0">
                <a:solidFill>
                  <a:srgbClr val="FF0000"/>
                </a:solidFill>
              </a:rPr>
              <a:t>or </a:t>
            </a:r>
            <a:r>
              <a:rPr lang="en-CA" sz="2000" strike="sngStrike" dirty="0" err="1">
                <a:solidFill>
                  <a:srgbClr val="FF0000"/>
                </a:solidFill>
              </a:rPr>
              <a:t>sCellDeactivationTimer</a:t>
            </a:r>
            <a:r>
              <a:rPr lang="en-CA" sz="2000" strike="sngStrike" dirty="0">
                <a:solidFill>
                  <a:srgbClr val="FF0000"/>
                </a:solidFill>
              </a:rPr>
              <a:t> turns to be expired.</a:t>
            </a:r>
          </a:p>
          <a:p>
            <a:pPr lvl="2"/>
            <a:r>
              <a:rPr lang="en-US" sz="2100" dirty="0">
                <a:solidFill>
                  <a:srgbClr val="FF0000"/>
                </a:solidFill>
              </a:rPr>
              <a:t>In one single CG, there are no other NR </a:t>
            </a:r>
            <a:r>
              <a:rPr lang="en-US" sz="2100" dirty="0" err="1">
                <a:solidFill>
                  <a:srgbClr val="FF0000"/>
                </a:solidFill>
              </a:rPr>
              <a:t>SCell</a:t>
            </a:r>
            <a:r>
              <a:rPr lang="en-US" sz="2100" dirty="0">
                <a:solidFill>
                  <a:srgbClr val="FF0000"/>
                </a:solidFill>
              </a:rPr>
              <a:t> activation, deactivation, addition or release before activation is completed for all the </a:t>
            </a:r>
            <a:r>
              <a:rPr lang="en-US" sz="2100" dirty="0" err="1">
                <a:solidFill>
                  <a:srgbClr val="FF0000"/>
                </a:solidFill>
              </a:rPr>
              <a:t>SCells</a:t>
            </a:r>
            <a:r>
              <a:rPr lang="en-US" sz="2100" dirty="0">
                <a:solidFill>
                  <a:srgbClr val="FF0000"/>
                </a:solidFill>
              </a:rPr>
              <a:t> activated by the single MAC CE</a:t>
            </a:r>
          </a:p>
          <a:p>
            <a:pPr marL="457200" lvl="1" indent="0">
              <a:buNone/>
            </a:pPr>
            <a:endParaRPr lang="en-US" sz="3600" dirty="0"/>
          </a:p>
        </p:txBody>
      </p:sp>
    </p:spTree>
    <p:extLst>
      <p:ext uri="{BB962C8B-B14F-4D97-AF65-F5344CB8AC3E}">
        <p14:creationId xmlns:p14="http://schemas.microsoft.com/office/powerpoint/2010/main" val="303582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MAC PDU and MAC CE processing delay (sub-topic 1-2 &amp; 1-3 in R4-2002187)</a:t>
            </a:r>
            <a:endParaRPr lang="zh-CN" altLang="en-US" sz="2800" dirty="0"/>
          </a:p>
        </p:txBody>
      </p:sp>
      <p:sp>
        <p:nvSpPr>
          <p:cNvPr id="3" name="内容占位符 2"/>
          <p:cNvSpPr>
            <a:spLocks noGrp="1"/>
          </p:cNvSpPr>
          <p:nvPr>
            <p:ph idx="1"/>
          </p:nvPr>
        </p:nvSpPr>
        <p:spPr>
          <a:xfrm>
            <a:off x="457200" y="1063229"/>
            <a:ext cx="8229600" cy="3394472"/>
          </a:xfrm>
        </p:spPr>
        <p:txBody>
          <a:bodyPr>
            <a:normAutofit fontScale="85000" lnSpcReduction="20000"/>
          </a:bodyPr>
          <a:lstStyle/>
          <a:p>
            <a:pPr lvl="0"/>
            <a:r>
              <a:rPr lang="en-US" sz="2000" dirty="0"/>
              <a:t>Agreement in RAN4 #94e:</a:t>
            </a:r>
          </a:p>
          <a:p>
            <a:pPr lvl="1"/>
            <a:r>
              <a:rPr lang="en-US" sz="2000" dirty="0"/>
              <a:t>MAC CE processing time:</a:t>
            </a:r>
          </a:p>
          <a:p>
            <a:pPr lvl="2"/>
            <a:r>
              <a:rPr lang="en-US" sz="1600" dirty="0"/>
              <a:t>For </a:t>
            </a:r>
            <a:r>
              <a:rPr lang="en-US" sz="1600" dirty="0">
                <a:solidFill>
                  <a:srgbClr val="FF0000"/>
                </a:solidFill>
              </a:rPr>
              <a:t>NR-CA, EN-DC, NE-DC, and NR-DC with non-simultaneous MAC commands, the MAC processing and application time shall be 3ms.</a:t>
            </a:r>
          </a:p>
          <a:p>
            <a:pPr lvl="2"/>
            <a:r>
              <a:rPr lang="en-US" sz="1600" dirty="0">
                <a:solidFill>
                  <a:srgbClr val="FF0000"/>
                </a:solidFill>
              </a:rPr>
              <a:t>FFS: In NR-DC scenario, for simultaneously received MAC commands on dual NR CGs, the MAC processing and application time shall be</a:t>
            </a:r>
            <a:endParaRPr lang="en-US" sz="1600" dirty="0"/>
          </a:p>
          <a:p>
            <a:pPr lvl="3"/>
            <a:r>
              <a:rPr lang="en-US" sz="1200" dirty="0"/>
              <a:t>Option 1: </a:t>
            </a:r>
            <a:r>
              <a:rPr lang="en-US" sz="1200" dirty="0">
                <a:solidFill>
                  <a:srgbClr val="FF0000"/>
                </a:solidFill>
              </a:rPr>
              <a:t>3ms;</a:t>
            </a:r>
          </a:p>
          <a:p>
            <a:pPr lvl="3"/>
            <a:r>
              <a:rPr lang="en-US" sz="1200" dirty="0">
                <a:solidFill>
                  <a:srgbClr val="FF0000"/>
                </a:solidFill>
              </a:rPr>
              <a:t>Option 2: 6ms.</a:t>
            </a:r>
          </a:p>
          <a:p>
            <a:pPr lvl="2"/>
            <a:r>
              <a:rPr lang="en-CA" sz="1600" strike="sngStrike" dirty="0">
                <a:solidFill>
                  <a:srgbClr val="FF0000"/>
                </a:solidFill>
                <a:highlight>
                  <a:srgbClr val="FFFF00"/>
                </a:highlight>
              </a:rPr>
              <a:t>(will be deleted later) moderator question: can we agree on option 1, since in NR-DC case UE may receive different types MAC CEs simultaneously (e.g. </a:t>
            </a:r>
            <a:r>
              <a:rPr lang="en-CA" sz="1600" strike="sngStrike" dirty="0" err="1">
                <a:solidFill>
                  <a:srgbClr val="FF0000"/>
                </a:solidFill>
                <a:highlight>
                  <a:srgbClr val="FFFF00"/>
                </a:highlight>
              </a:rPr>
              <a:t>SCell</a:t>
            </a:r>
            <a:r>
              <a:rPr lang="en-CA" sz="1600" strike="sngStrike" dirty="0">
                <a:solidFill>
                  <a:srgbClr val="FF0000"/>
                </a:solidFill>
                <a:highlight>
                  <a:srgbClr val="FFFF00"/>
                </a:highlight>
              </a:rPr>
              <a:t> activation and TCI change) as well but the MAC CE decoding/application time is not changed in spec?</a:t>
            </a:r>
            <a:endParaRPr lang="en-US" sz="1600" strike="sngStrike" dirty="0">
              <a:solidFill>
                <a:srgbClr val="FF0000"/>
              </a:solidFill>
            </a:endParaRPr>
          </a:p>
          <a:p>
            <a:pPr lvl="1"/>
            <a:r>
              <a:rPr lang="en-US" sz="2000" dirty="0"/>
              <a:t>MAC PDU processing time:</a:t>
            </a:r>
            <a:endParaRPr lang="en-US" sz="1600" dirty="0"/>
          </a:p>
          <a:p>
            <a:pPr lvl="2"/>
            <a:r>
              <a:rPr lang="en-CA" sz="1600" dirty="0"/>
              <a:t>If the single MAC PDU contains MAC commands for </a:t>
            </a:r>
            <a:r>
              <a:rPr lang="en-CA" sz="1600" dirty="0" err="1"/>
              <a:t>SCell</a:t>
            </a:r>
            <a:r>
              <a:rPr lang="en-CA" sz="1600" dirty="0"/>
              <a:t> activation (multiple cells), TCI state activation for PDCCH (for </a:t>
            </a:r>
            <a:r>
              <a:rPr lang="en-CA" sz="1600" dirty="0" err="1"/>
              <a:t>SCell</a:t>
            </a:r>
            <a:r>
              <a:rPr lang="en-CA" sz="1600" dirty="0"/>
              <a:t> group), TCI state activation for PDSCH (for </a:t>
            </a:r>
            <a:r>
              <a:rPr lang="en-CA" sz="1600" dirty="0" err="1"/>
              <a:t>SCell</a:t>
            </a:r>
            <a:r>
              <a:rPr lang="en-CA" sz="1600" dirty="0"/>
              <a:t> group) and SP CSI-RS activation (for </a:t>
            </a:r>
            <a:r>
              <a:rPr lang="en-CA" sz="1600" dirty="0" err="1"/>
              <a:t>SCell</a:t>
            </a:r>
            <a:r>
              <a:rPr lang="en-CA" sz="1600" dirty="0"/>
              <a:t> group) then the MAC processing and application time should be 3ms.</a:t>
            </a:r>
            <a:endParaRPr lang="en-US" sz="1600" dirty="0"/>
          </a:p>
          <a:p>
            <a:pPr marL="457200" lvl="1" indent="0">
              <a:buNone/>
            </a:pPr>
            <a:endParaRPr lang="en-US" sz="3600" dirty="0"/>
          </a:p>
        </p:txBody>
      </p:sp>
    </p:spTree>
    <p:extLst>
      <p:ext uri="{BB962C8B-B14F-4D97-AF65-F5344CB8AC3E}">
        <p14:creationId xmlns:p14="http://schemas.microsoft.com/office/powerpoint/2010/main" val="1837810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Delay extension due to interruption on L1-RSRP measurement resource(sub-topic 1-4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fontScale="92500" lnSpcReduction="10000"/>
          </a:bodyPr>
          <a:lstStyle/>
          <a:p>
            <a:pPr lvl="0"/>
            <a:r>
              <a:rPr lang="en-US" sz="1400" dirty="0"/>
              <a:t>Agreements in RAN4 #94e:</a:t>
            </a:r>
            <a:endParaRPr lang="en-CA" sz="1200" dirty="0"/>
          </a:p>
          <a:p>
            <a:pPr lvl="1"/>
            <a:r>
              <a:rPr lang="en-CA" sz="1200" dirty="0"/>
              <a:t>FFS on the necessity of the delay extension due to interruption on L1-RSRP measurement resource</a:t>
            </a:r>
          </a:p>
          <a:p>
            <a:pPr lvl="2"/>
            <a:r>
              <a:rPr lang="en-CA" sz="1050" dirty="0"/>
              <a:t>Option 1: In NR CA, there is no additional interruption on the L1-RSRP reporting resource of the target to-be-activated </a:t>
            </a:r>
            <a:r>
              <a:rPr lang="en-CA" sz="1050" dirty="0" err="1"/>
              <a:t>SCell</a:t>
            </a:r>
            <a:r>
              <a:rPr lang="en-CA" sz="1050" dirty="0"/>
              <a:t> and no additional delay extension is needed. In NR DC, EN-DC, NE-DC, only 1 extra L1-RSRP RS periodicity is needed when interruption occurs on the L1-RSRP reporting resource of the target to-be-activated </a:t>
            </a:r>
            <a:r>
              <a:rPr lang="en-CA" sz="1050" dirty="0" err="1"/>
              <a:t>SCell</a:t>
            </a:r>
            <a:r>
              <a:rPr lang="en-CA" sz="1050" dirty="0"/>
              <a:t>. </a:t>
            </a:r>
          </a:p>
          <a:p>
            <a:pPr lvl="2"/>
            <a:r>
              <a:rPr lang="en-CA" sz="1050" dirty="0"/>
              <a:t>Option 2: no need to consider whether delay extension is needed or not when a SSB that would have been used for L1-RSRP measurement is interrupted. The interruptions relating to other </a:t>
            </a:r>
            <a:r>
              <a:rPr lang="en-CA" sz="1050" dirty="0" err="1"/>
              <a:t>SCells</a:t>
            </a:r>
            <a:r>
              <a:rPr lang="en-CA" sz="1050" dirty="0"/>
              <a:t> have already occurred when the UE starts the L1-RSRP measurement. </a:t>
            </a:r>
          </a:p>
          <a:p>
            <a:pPr lvl="2"/>
            <a:r>
              <a:rPr lang="en-CA" sz="1050" dirty="0">
                <a:highlight>
                  <a:srgbClr val="FFFF00"/>
                </a:highlight>
              </a:rPr>
              <a:t>Option 3 (new added): </a:t>
            </a:r>
          </a:p>
          <a:p>
            <a:pPr lvl="3"/>
            <a:r>
              <a:rPr lang="en-CA" sz="700" dirty="0">
                <a:highlight>
                  <a:srgbClr val="FFFF00"/>
                </a:highlight>
              </a:rPr>
              <a:t>For per-FR MG capable UE, there is no additional interruption on the L1-RSRP reporting resource of the target to-be-activated </a:t>
            </a:r>
            <a:r>
              <a:rPr lang="en-CA" sz="700" dirty="0" err="1">
                <a:highlight>
                  <a:srgbClr val="FFFF00"/>
                </a:highlight>
              </a:rPr>
              <a:t>SCell</a:t>
            </a:r>
            <a:r>
              <a:rPr lang="en-CA" sz="700" dirty="0">
                <a:highlight>
                  <a:srgbClr val="FFFF00"/>
                </a:highlight>
              </a:rPr>
              <a:t> and no additional delay extension is needed. </a:t>
            </a:r>
          </a:p>
          <a:p>
            <a:pPr lvl="3"/>
            <a:r>
              <a:rPr lang="en-CA" sz="700" dirty="0">
                <a:highlight>
                  <a:srgbClr val="FFFF00"/>
                </a:highlight>
              </a:rPr>
              <a:t>For per-UE MG capable UE in NR CA, FFS.</a:t>
            </a:r>
          </a:p>
          <a:p>
            <a:pPr lvl="3"/>
            <a:r>
              <a:rPr lang="en-CA" sz="700" dirty="0">
                <a:highlight>
                  <a:srgbClr val="FFFF00"/>
                </a:highlight>
              </a:rPr>
              <a:t>For per-UE MG capable UE in NR DC, FFS.</a:t>
            </a:r>
          </a:p>
          <a:p>
            <a:pPr lvl="3"/>
            <a:r>
              <a:rPr lang="en-CA" sz="700" dirty="0">
                <a:highlight>
                  <a:srgbClr val="FFFF00"/>
                </a:highlight>
              </a:rPr>
              <a:t>For per-UE MG capable UE in EN-DC and NE-DC, FFS.</a:t>
            </a:r>
          </a:p>
          <a:p>
            <a:pPr lvl="2"/>
            <a:r>
              <a:rPr lang="en-CA" sz="1100" dirty="0">
                <a:highlight>
                  <a:srgbClr val="FFFF00"/>
                </a:highlight>
              </a:rPr>
              <a:t>(will be deleted later) </a:t>
            </a:r>
            <a:r>
              <a:rPr lang="en-CA" sz="1050" dirty="0">
                <a:highlight>
                  <a:srgbClr val="FFFF00"/>
                </a:highlight>
              </a:rPr>
              <a:t>Moderator question/comment: in new added option 3: </a:t>
            </a:r>
          </a:p>
          <a:p>
            <a:pPr lvl="3"/>
            <a:r>
              <a:rPr lang="en-CA" sz="900" dirty="0">
                <a:highlight>
                  <a:srgbClr val="FFFF00"/>
                </a:highlight>
              </a:rPr>
              <a:t>regarding NR CA and NR DC (with sync MAC CE) case, “FFS” means we need to figure out if RF tuning for FR1 </a:t>
            </a:r>
            <a:r>
              <a:rPr lang="en-CA" sz="900" dirty="0" err="1">
                <a:highlight>
                  <a:srgbClr val="FFFF00"/>
                </a:highlight>
              </a:rPr>
              <a:t>SCell</a:t>
            </a:r>
            <a:r>
              <a:rPr lang="en-CA" sz="900" dirty="0">
                <a:highlight>
                  <a:srgbClr val="FFFF00"/>
                </a:highlight>
              </a:rPr>
              <a:t> activation can happen at different time from RF tuning for FR2 </a:t>
            </a:r>
            <a:r>
              <a:rPr lang="en-CA" sz="900" dirty="0" err="1">
                <a:highlight>
                  <a:srgbClr val="FFFF00"/>
                </a:highlight>
              </a:rPr>
              <a:t>SCell</a:t>
            </a:r>
            <a:r>
              <a:rPr lang="en-CA" sz="900" dirty="0">
                <a:highlight>
                  <a:srgbClr val="FFFF00"/>
                </a:highlight>
              </a:rPr>
              <a:t>. </a:t>
            </a:r>
          </a:p>
          <a:p>
            <a:pPr lvl="3"/>
            <a:r>
              <a:rPr lang="en-CA" sz="900" dirty="0">
                <a:highlight>
                  <a:srgbClr val="FFFF00"/>
                </a:highlight>
              </a:rPr>
              <a:t>regarding NR DC (with async MAC CE) case, “FFS” means we need to figure out if we need to consider this NR-DC case without per-FG MG capability in our requirement design scope (we can discuss this in the slide of requirement simplification)</a:t>
            </a:r>
          </a:p>
          <a:p>
            <a:pPr lvl="3"/>
            <a:r>
              <a:rPr lang="en-CA" sz="900" dirty="0">
                <a:highlight>
                  <a:srgbClr val="FFFF00"/>
                </a:highlight>
              </a:rPr>
              <a:t>regarding EN-DC, NE-DC case, “FFS” means we need to figure out if we need to consider the interruption from LTE </a:t>
            </a:r>
            <a:r>
              <a:rPr lang="en-CA" sz="900" dirty="0" err="1">
                <a:highlight>
                  <a:srgbClr val="FFFF00"/>
                </a:highlight>
              </a:rPr>
              <a:t>Scell</a:t>
            </a:r>
            <a:r>
              <a:rPr lang="en-CA" sz="900" dirty="0">
                <a:highlight>
                  <a:srgbClr val="FFFF00"/>
                </a:highlight>
              </a:rPr>
              <a:t> activation, on top of the question in NR CA</a:t>
            </a:r>
            <a:endParaRPr lang="en-US" sz="700" dirty="0">
              <a:highlight>
                <a:srgbClr val="FFFF00"/>
              </a:highlight>
            </a:endParaRPr>
          </a:p>
          <a:p>
            <a:pPr lvl="1"/>
            <a:r>
              <a:rPr lang="en-CA" sz="1200" dirty="0"/>
              <a:t>If delay extension due to interruption on L1-RSRP measurement resource is needed, FFS on following options:</a:t>
            </a:r>
          </a:p>
          <a:p>
            <a:pPr lvl="2"/>
            <a:r>
              <a:rPr lang="en-US" sz="1050" dirty="0"/>
              <a:t>Option 1: if interruption occurs on L1-RSRP resource for measurement, then total delay should be extended by X extra L1-RSRP RS periodicity. X is number of L1-RSRP resource for measurement being interrupted </a:t>
            </a:r>
          </a:p>
          <a:p>
            <a:pPr lvl="2"/>
            <a:r>
              <a:rPr lang="en-US" sz="1050" dirty="0"/>
              <a:t>Option 2: </a:t>
            </a:r>
            <a:r>
              <a:rPr lang="en-CA" sz="1050" dirty="0"/>
              <a:t>In NR CA, there is no additional interruption on the L1-RSRP reporting resource of the target to-be-activated </a:t>
            </a:r>
            <a:r>
              <a:rPr lang="en-CA" sz="1050" dirty="0" err="1"/>
              <a:t>SCell</a:t>
            </a:r>
            <a:r>
              <a:rPr lang="en-CA" sz="1050" dirty="0"/>
              <a:t> and no additional delay extension is needed. In NR DC, EN-DC, NE-DC, only 1 extra L1-RSRP RS periodicity is needed when interruption occurs on the L1-RSRP reporting resource of the target to-be-activated </a:t>
            </a:r>
            <a:r>
              <a:rPr lang="en-CA" sz="1050" dirty="0" err="1"/>
              <a:t>SCell</a:t>
            </a:r>
            <a:r>
              <a:rPr lang="en-CA" sz="1050" dirty="0"/>
              <a:t>.</a:t>
            </a:r>
            <a:r>
              <a:rPr lang="en-US" sz="1400" dirty="0"/>
              <a:t> </a:t>
            </a:r>
          </a:p>
        </p:txBody>
      </p:sp>
    </p:spTree>
    <p:extLst>
      <p:ext uri="{BB962C8B-B14F-4D97-AF65-F5344CB8AC3E}">
        <p14:creationId xmlns:p14="http://schemas.microsoft.com/office/powerpoint/2010/main" val="6401235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scaling factor for cell detection time of target being-activated </a:t>
            </a:r>
            <a:r>
              <a:rPr lang="en-US" sz="2800" dirty="0" err="1"/>
              <a:t>SCell</a:t>
            </a:r>
            <a:r>
              <a:rPr lang="en-US" sz="2800" dirty="0"/>
              <a:t>(sub-topic 1-5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fontScale="92500" lnSpcReduction="10000"/>
          </a:bodyPr>
          <a:lstStyle/>
          <a:p>
            <a:pPr lvl="0"/>
            <a:r>
              <a:rPr lang="en-US" sz="2400" dirty="0"/>
              <a:t>Agreements in RAN4 #94e:</a:t>
            </a:r>
            <a:endParaRPr lang="en-CA" sz="2100" dirty="0"/>
          </a:p>
          <a:p>
            <a:pPr lvl="1"/>
            <a:r>
              <a:rPr lang="en-CA" sz="2100" dirty="0"/>
              <a:t>When more than 1 unknown </a:t>
            </a:r>
            <a:r>
              <a:rPr lang="en-CA" sz="2100" dirty="0" err="1"/>
              <a:t>SCells</a:t>
            </a:r>
            <a:r>
              <a:rPr lang="en-CA" sz="2100" dirty="0"/>
              <a:t> are activated, the cell detection time for each </a:t>
            </a:r>
            <a:r>
              <a:rPr lang="en-CA" sz="2100" dirty="0" err="1"/>
              <a:t>SCell</a:t>
            </a:r>
            <a:r>
              <a:rPr lang="en-CA" sz="2100" dirty="0"/>
              <a:t> is scaled by N. N shall be the sum of the number of all unknown FR1 </a:t>
            </a:r>
            <a:r>
              <a:rPr lang="en-CA" sz="2100" dirty="0" err="1"/>
              <a:t>SCells</a:t>
            </a:r>
            <a:r>
              <a:rPr lang="en-CA" sz="2100" dirty="0"/>
              <a:t> being activated and the number of FR2 bands with unknown </a:t>
            </a:r>
            <a:r>
              <a:rPr lang="en-CA" sz="2100" dirty="0" err="1"/>
              <a:t>SCells</a:t>
            </a:r>
            <a:r>
              <a:rPr lang="en-CA" sz="2100" dirty="0"/>
              <a:t> being activated.</a:t>
            </a:r>
            <a:endParaRPr lang="en-CA" sz="1700" dirty="0"/>
          </a:p>
          <a:p>
            <a:pPr lvl="2"/>
            <a:r>
              <a:rPr lang="en-CA" sz="1700" dirty="0"/>
              <a:t>the cell identification and RRM measurement </a:t>
            </a:r>
            <a:r>
              <a:rPr lang="en-CA" sz="1700" strike="sngStrike" dirty="0">
                <a:solidFill>
                  <a:srgbClr val="FF0000"/>
                </a:solidFill>
              </a:rPr>
              <a:t>requirements</a:t>
            </a:r>
            <a:r>
              <a:rPr lang="en-CA" sz="1700" dirty="0"/>
              <a:t> for other SCCs </a:t>
            </a:r>
            <a:r>
              <a:rPr lang="en-CA" sz="1700" dirty="0">
                <a:solidFill>
                  <a:srgbClr val="FF0000"/>
                </a:solidFill>
              </a:rPr>
              <a:t>is not assumed </a:t>
            </a:r>
            <a:r>
              <a:rPr lang="en-CA" sz="1700" strike="sngStrike" dirty="0">
                <a:solidFill>
                  <a:srgbClr val="FF0000"/>
                </a:solidFill>
              </a:rPr>
              <a:t>do not apply</a:t>
            </a:r>
            <a:r>
              <a:rPr lang="en-CA" sz="1700" dirty="0"/>
              <a:t> during the </a:t>
            </a:r>
            <a:r>
              <a:rPr lang="en-CA" sz="1700" dirty="0">
                <a:solidFill>
                  <a:srgbClr val="FF0000"/>
                </a:solidFill>
              </a:rPr>
              <a:t>longest</a:t>
            </a:r>
            <a:r>
              <a:rPr lang="en-CA" sz="1700" dirty="0"/>
              <a:t> cell detection time </a:t>
            </a:r>
            <a:r>
              <a:rPr lang="en-CA" sz="1700" dirty="0">
                <a:solidFill>
                  <a:srgbClr val="FF0000"/>
                </a:solidFill>
              </a:rPr>
              <a:t>among unknown </a:t>
            </a:r>
            <a:r>
              <a:rPr lang="en-CA" sz="1700" dirty="0" err="1">
                <a:solidFill>
                  <a:srgbClr val="FF0000"/>
                </a:solidFill>
              </a:rPr>
              <a:t>SCells</a:t>
            </a:r>
            <a:r>
              <a:rPr lang="en-CA" sz="1700" dirty="0">
                <a:solidFill>
                  <a:srgbClr val="FF0000"/>
                </a:solidFill>
              </a:rPr>
              <a:t> being activated</a:t>
            </a:r>
            <a:r>
              <a:rPr lang="en-CA" sz="1700" dirty="0"/>
              <a:t> </a:t>
            </a:r>
            <a:r>
              <a:rPr lang="en-CA" sz="1700" strike="sngStrike" dirty="0"/>
              <a:t>for </a:t>
            </a:r>
            <a:r>
              <a:rPr lang="en-CA" sz="1700" strike="sngStrike" dirty="0">
                <a:solidFill>
                  <a:srgbClr val="FF0000"/>
                </a:solidFill>
              </a:rPr>
              <a:t>target</a:t>
            </a:r>
            <a:r>
              <a:rPr lang="en-CA" sz="1700" strike="sngStrike" dirty="0"/>
              <a:t> </a:t>
            </a:r>
            <a:r>
              <a:rPr lang="en-CA" sz="1700" strike="sngStrike" dirty="0" err="1"/>
              <a:t>SCell</a:t>
            </a:r>
            <a:r>
              <a:rPr lang="en-CA" sz="1700" strike="sngStrike" dirty="0"/>
              <a:t> activation</a:t>
            </a:r>
            <a:r>
              <a:rPr lang="en-CA" sz="1700" dirty="0"/>
              <a:t> </a:t>
            </a:r>
            <a:r>
              <a:rPr lang="en-CA" sz="1700" dirty="0">
                <a:solidFill>
                  <a:srgbClr val="FF0000"/>
                </a:solidFill>
              </a:rPr>
              <a:t>in multiple </a:t>
            </a:r>
            <a:r>
              <a:rPr lang="en-CA" sz="1700" dirty="0" err="1">
                <a:solidFill>
                  <a:srgbClr val="FF0000"/>
                </a:solidFill>
              </a:rPr>
              <a:t>SCell</a:t>
            </a:r>
            <a:r>
              <a:rPr lang="en-CA" sz="1700" dirty="0">
                <a:solidFill>
                  <a:srgbClr val="FF0000"/>
                </a:solidFill>
              </a:rPr>
              <a:t> activation requirement design</a:t>
            </a:r>
          </a:p>
          <a:p>
            <a:pPr lvl="2"/>
            <a:r>
              <a:rPr lang="en-CA" sz="1700" dirty="0">
                <a:highlight>
                  <a:srgbClr val="FFFF00"/>
                </a:highlight>
              </a:rPr>
              <a:t>FFS: definition of “cell detection time” </a:t>
            </a:r>
          </a:p>
          <a:p>
            <a:pPr lvl="3"/>
            <a:r>
              <a:rPr lang="en-CA" sz="1300" dirty="0">
                <a:highlight>
                  <a:srgbClr val="FFFF00"/>
                </a:highlight>
              </a:rPr>
              <a:t>Option 1: means the time of cell synchronization and AGC settling for unknown case, i.e., “T</a:t>
            </a:r>
            <a:r>
              <a:rPr lang="en-US" sz="1300" baseline="-25000" dirty="0" err="1">
                <a:highlight>
                  <a:srgbClr val="FFFF00"/>
                </a:highlight>
              </a:rPr>
              <a:t>FirstSSB_MAX</a:t>
            </a:r>
            <a:r>
              <a:rPr lang="en-US" sz="1300" baseline="-25000" dirty="0">
                <a:highlight>
                  <a:srgbClr val="FFFF00"/>
                </a:highlight>
              </a:rPr>
              <a:t> </a:t>
            </a:r>
            <a:r>
              <a:rPr lang="en-US" sz="1300" dirty="0">
                <a:highlight>
                  <a:srgbClr val="FFFF00"/>
                </a:highlight>
              </a:rPr>
              <a:t>+ T</a:t>
            </a:r>
            <a:r>
              <a:rPr lang="en-US" sz="1300" baseline="-25000" dirty="0">
                <a:highlight>
                  <a:srgbClr val="FFFF00"/>
                </a:highlight>
              </a:rPr>
              <a:t>SMTC_MAX</a:t>
            </a:r>
            <a:r>
              <a:rPr lang="en-US" sz="1300" dirty="0">
                <a:highlight>
                  <a:srgbClr val="FFFF00"/>
                </a:highlight>
              </a:rPr>
              <a:t>+T</a:t>
            </a:r>
            <a:r>
              <a:rPr lang="en-US" sz="1300" baseline="-25000" dirty="0">
                <a:highlight>
                  <a:srgbClr val="FFFF00"/>
                </a:highlight>
              </a:rPr>
              <a:t>RS</a:t>
            </a:r>
            <a:r>
              <a:rPr lang="en-US" sz="1300" dirty="0">
                <a:highlight>
                  <a:srgbClr val="FFFF00"/>
                </a:highlight>
              </a:rPr>
              <a:t>” in FR1 unknown case, “24*</a:t>
            </a:r>
            <a:r>
              <a:rPr lang="en-US" sz="1300" dirty="0" err="1">
                <a:highlight>
                  <a:srgbClr val="FFFF00"/>
                </a:highlight>
              </a:rPr>
              <a:t>T</a:t>
            </a:r>
            <a:r>
              <a:rPr lang="en-US" sz="1300" baseline="-25000" dirty="0" err="1">
                <a:highlight>
                  <a:srgbClr val="FFFF00"/>
                </a:highlight>
              </a:rPr>
              <a:t>rs</a:t>
            </a:r>
            <a:r>
              <a:rPr lang="en-US" sz="1300" dirty="0">
                <a:highlight>
                  <a:srgbClr val="FFFF00"/>
                </a:highlight>
              </a:rPr>
              <a:t>” in FR2 unknown case without existing active serving cell on same band</a:t>
            </a:r>
          </a:p>
          <a:p>
            <a:pPr lvl="3"/>
            <a:r>
              <a:rPr lang="en-CA" sz="1400" dirty="0">
                <a:highlight>
                  <a:srgbClr val="FFFF00"/>
                </a:highlight>
              </a:rPr>
              <a:t>(will be deleted later): </a:t>
            </a:r>
            <a:r>
              <a:rPr lang="en-US" sz="1300" dirty="0">
                <a:highlight>
                  <a:srgbClr val="FFFF00"/>
                </a:highlight>
              </a:rPr>
              <a:t>Moderator comment: this new issued has been identified by Huawei. Since it’s difficult to tell the actual implementation timeline for AGC and cell sync, in the option 1 they are mixed together for scaling due to searcher limitation.</a:t>
            </a:r>
          </a:p>
          <a:p>
            <a:pPr lvl="3"/>
            <a:endParaRPr lang="en-CA" sz="1300" dirty="0">
              <a:highlight>
                <a:srgbClr val="FFFF00"/>
              </a:highlight>
            </a:endParaRPr>
          </a:p>
          <a:p>
            <a:pPr lvl="2"/>
            <a:endParaRPr lang="en-US" sz="1700" dirty="0">
              <a:solidFill>
                <a:srgbClr val="FF0000"/>
              </a:solidFill>
            </a:endParaRPr>
          </a:p>
        </p:txBody>
      </p:sp>
    </p:spTree>
    <p:extLst>
      <p:ext uri="{BB962C8B-B14F-4D97-AF65-F5344CB8AC3E}">
        <p14:creationId xmlns:p14="http://schemas.microsoft.com/office/powerpoint/2010/main" val="125728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Interruption(s) on other serving cells when multiple </a:t>
            </a:r>
            <a:r>
              <a:rPr lang="en-US" sz="2800" dirty="0" err="1"/>
              <a:t>SCells</a:t>
            </a:r>
            <a:r>
              <a:rPr lang="en-US" sz="2800" dirty="0"/>
              <a:t> are being activated(sub-topic 1-6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lnSpcReduction="10000"/>
          </a:bodyPr>
          <a:lstStyle/>
          <a:p>
            <a:pPr lvl="0"/>
            <a:r>
              <a:rPr lang="en-US" sz="2400" dirty="0"/>
              <a:t>Agreements in RAN4 #94e:</a:t>
            </a:r>
          </a:p>
          <a:p>
            <a:pPr lvl="1"/>
            <a:r>
              <a:rPr lang="en-CA" sz="1700" strike="sngStrike" dirty="0">
                <a:solidFill>
                  <a:srgbClr val="FF0000"/>
                </a:solidFill>
              </a:rPr>
              <a:t>FFS: </a:t>
            </a:r>
            <a:r>
              <a:rPr lang="en-CA" sz="1700" dirty="0"/>
              <a:t>if there is one single MAC CE for multiple </a:t>
            </a:r>
            <a:r>
              <a:rPr lang="en-CA" sz="1700" dirty="0" err="1"/>
              <a:t>SCell</a:t>
            </a:r>
            <a:r>
              <a:rPr lang="en-CA" sz="1700" dirty="0"/>
              <a:t> activation in each CG, </a:t>
            </a:r>
            <a:r>
              <a:rPr lang="en-CA" sz="1700" strike="sngStrike" dirty="0">
                <a:solidFill>
                  <a:srgbClr val="FF0000"/>
                </a:solidFill>
              </a:rPr>
              <a:t>is </a:t>
            </a:r>
            <a:r>
              <a:rPr lang="en-CA" sz="1700" dirty="0"/>
              <a:t>the interruption of RF tuning/retuning</a:t>
            </a:r>
            <a:r>
              <a:rPr lang="en-CA" sz="1700" dirty="0">
                <a:solidFill>
                  <a:srgbClr val="FF0000"/>
                </a:solidFill>
              </a:rPr>
              <a:t> is </a:t>
            </a:r>
            <a:r>
              <a:rPr lang="en-CA" sz="1700" dirty="0"/>
              <a:t>aligned on time domain among multiple being-activated </a:t>
            </a:r>
            <a:r>
              <a:rPr lang="en-CA" sz="1700" dirty="0" err="1"/>
              <a:t>SCells</a:t>
            </a:r>
            <a:r>
              <a:rPr lang="en-CA" sz="1700" dirty="0"/>
              <a:t> within each CG</a:t>
            </a:r>
            <a:r>
              <a:rPr lang="en-CA" sz="1700" strike="sngStrike" dirty="0">
                <a:solidFill>
                  <a:srgbClr val="FF0000"/>
                </a:solidFill>
              </a:rPr>
              <a:t>?</a:t>
            </a:r>
          </a:p>
          <a:p>
            <a:pPr lvl="2"/>
            <a:r>
              <a:rPr lang="en-CA" sz="1300" dirty="0">
                <a:highlight>
                  <a:srgbClr val="FFFF00"/>
                </a:highlight>
              </a:rPr>
              <a:t>(will be deleted later) moderator question: E.g., can UE tune RF at different time points for different to-be-activated </a:t>
            </a:r>
            <a:r>
              <a:rPr lang="en-CA" sz="1300" dirty="0" err="1">
                <a:highlight>
                  <a:srgbClr val="FFFF00"/>
                </a:highlight>
              </a:rPr>
              <a:t>Scells</a:t>
            </a:r>
            <a:r>
              <a:rPr lang="en-CA" sz="1300" dirty="0">
                <a:highlight>
                  <a:srgbClr val="FFFF00"/>
                </a:highlight>
              </a:rPr>
              <a:t> due to different SSB periodicity or SMTC periodicity? If no, then the interruption due to RF tuning shall be aligned on time domain.</a:t>
            </a:r>
          </a:p>
          <a:p>
            <a:pPr lvl="1"/>
            <a:r>
              <a:rPr lang="en-CA" sz="1700" dirty="0"/>
              <a:t>FFS: Interruption(s) on other serving cells when multiple </a:t>
            </a:r>
            <a:r>
              <a:rPr lang="en-CA" sz="1700" dirty="0" err="1"/>
              <a:t>SCells</a:t>
            </a:r>
            <a:r>
              <a:rPr lang="en-CA" sz="1700" dirty="0"/>
              <a:t> are being activated</a:t>
            </a:r>
          </a:p>
          <a:p>
            <a:pPr lvl="2"/>
            <a:r>
              <a:rPr lang="en-CA" sz="1300" dirty="0"/>
              <a:t>Option1: In EN-DC, NE-DC, NR SA, the total interruption length of multiple </a:t>
            </a:r>
            <a:r>
              <a:rPr lang="en-CA" sz="1300" dirty="0" err="1"/>
              <a:t>SCell</a:t>
            </a:r>
            <a:r>
              <a:rPr lang="en-CA" sz="1300" dirty="0"/>
              <a:t> activations shall be same as the longest single interruption time among those </a:t>
            </a:r>
            <a:r>
              <a:rPr lang="en-CA" sz="1300" dirty="0" err="1"/>
              <a:t>SCell</a:t>
            </a:r>
            <a:r>
              <a:rPr lang="en-CA" sz="1300" dirty="0"/>
              <a:t> activations. In NR-DC, if two MAC CEs are used for multiple </a:t>
            </a:r>
            <a:r>
              <a:rPr lang="en-CA" sz="1300" dirty="0" err="1"/>
              <a:t>SCell</a:t>
            </a:r>
            <a:r>
              <a:rPr lang="en-CA" sz="1300" dirty="0"/>
              <a:t> activations in different CGs, it can be up to two individual interruptions during the activation delay, and each interruption length shall be same as the longest single interruption time among </a:t>
            </a:r>
            <a:r>
              <a:rPr lang="en-CA" sz="1300" dirty="0" err="1"/>
              <a:t>SCell</a:t>
            </a:r>
            <a:r>
              <a:rPr lang="en-CA" sz="1300" dirty="0"/>
              <a:t> activations in that CG.</a:t>
            </a:r>
          </a:p>
          <a:p>
            <a:pPr lvl="2"/>
            <a:r>
              <a:rPr lang="en-CA" sz="1300" dirty="0"/>
              <a:t>Option 2: In case of activation of multiple cells, there will be multiple interruptions to other active cells. A group of contiguous cells being activated will only cause one interruption on already active cells. Each non-contiguous cell being activated/deactivated can cause an independent interruption to already active cells. The length of interruptions should be the same as defined in Rel-15 </a:t>
            </a:r>
            <a:endParaRPr lang="en-CA" sz="4800" dirty="0"/>
          </a:p>
          <a:p>
            <a:pPr lvl="2"/>
            <a:endParaRPr lang="en-CA" sz="1300" dirty="0"/>
          </a:p>
        </p:txBody>
      </p:sp>
    </p:spTree>
    <p:extLst>
      <p:ext uri="{BB962C8B-B14F-4D97-AF65-F5344CB8AC3E}">
        <p14:creationId xmlns:p14="http://schemas.microsoft.com/office/powerpoint/2010/main" val="4079147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Interruption to AGC settling (sub-topic 1-7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a:bodyPr>
          <a:lstStyle/>
          <a:p>
            <a:pPr lvl="0"/>
            <a:r>
              <a:rPr lang="en-US" sz="2400" dirty="0"/>
              <a:t>Agreements in RAN4 #94e:</a:t>
            </a:r>
          </a:p>
          <a:p>
            <a:pPr lvl="1"/>
            <a:r>
              <a:rPr lang="en-CA" sz="1700" dirty="0"/>
              <a:t>FFS: Interruption to AGC settling</a:t>
            </a:r>
          </a:p>
          <a:p>
            <a:pPr lvl="2"/>
            <a:r>
              <a:rPr lang="en-CA" sz="1300" dirty="0"/>
              <a:t>Option 1:</a:t>
            </a:r>
          </a:p>
          <a:p>
            <a:pPr lvl="3"/>
            <a:r>
              <a:rPr lang="en-CA" sz="1000" dirty="0"/>
              <a:t>For simultaneous activation (MAC CE on same time point), </a:t>
            </a:r>
          </a:p>
          <a:p>
            <a:pPr lvl="4"/>
            <a:r>
              <a:rPr lang="en-CA" sz="1000" dirty="0"/>
              <a:t>if the concerned </a:t>
            </a:r>
            <a:r>
              <a:rPr lang="en-CA" sz="1000" dirty="0" err="1"/>
              <a:t>SCell</a:t>
            </a:r>
            <a:r>
              <a:rPr lang="en-CA" sz="1000" dirty="0"/>
              <a:t> activation requires AGC, its activation delay is not extended;</a:t>
            </a:r>
          </a:p>
          <a:p>
            <a:pPr lvl="4"/>
            <a:r>
              <a:rPr lang="en-CA" sz="1000" dirty="0"/>
              <a:t>if the concerned </a:t>
            </a:r>
            <a:r>
              <a:rPr lang="en-CA" sz="1000" dirty="0" err="1"/>
              <a:t>SCell</a:t>
            </a:r>
            <a:r>
              <a:rPr lang="en-CA" sz="1000" dirty="0"/>
              <a:t> activation does not require AGC, its activation delay is extended by one SMTC period if AGC is required by any other </a:t>
            </a:r>
            <a:r>
              <a:rPr lang="en-CA" sz="1000" dirty="0" err="1"/>
              <a:t>SCell</a:t>
            </a:r>
            <a:r>
              <a:rPr lang="en-CA" sz="1000" dirty="0"/>
              <a:t> in the same band.</a:t>
            </a:r>
          </a:p>
          <a:p>
            <a:pPr marL="1828800" lvl="4" indent="0">
              <a:buNone/>
            </a:pPr>
            <a:r>
              <a:rPr lang="en-CA" sz="1000" dirty="0">
                <a:highlight>
                  <a:srgbClr val="FFFF00"/>
                </a:highlight>
              </a:rPr>
              <a:t>(will be deleted later): moderator question: like on slides #6, does UE allow to perform RF tuning/retuning on different time points for different being-activated </a:t>
            </a:r>
            <a:r>
              <a:rPr lang="en-CA" sz="1000" dirty="0" err="1">
                <a:highlight>
                  <a:srgbClr val="FFFF00"/>
                </a:highlight>
              </a:rPr>
              <a:t>Scells</a:t>
            </a:r>
            <a:r>
              <a:rPr lang="en-CA" sz="1000" dirty="0">
                <a:highlight>
                  <a:srgbClr val="FFFF00"/>
                </a:highlight>
              </a:rPr>
              <a:t> after receive single MAC CE?</a:t>
            </a:r>
          </a:p>
          <a:p>
            <a:pPr marL="1828800" lvl="4" indent="0">
              <a:buNone/>
            </a:pPr>
            <a:r>
              <a:rPr lang="en-CA" sz="1000" dirty="0">
                <a:highlight>
                  <a:srgbClr val="FFFF00"/>
                </a:highlight>
              </a:rPr>
              <a:t>(will be deleted later): moderator question: if single interruption due to RF tuning/retuning is assumed, the interruption due to AGC settling shall consider FR1 unknown (2 AGC occasions), FR1 known with &gt;160ms </a:t>
            </a:r>
            <a:r>
              <a:rPr lang="en-CA" sz="1000" dirty="0" err="1">
                <a:highlight>
                  <a:srgbClr val="FFFF00"/>
                </a:highlight>
              </a:rPr>
              <a:t>sCellMeasCycle</a:t>
            </a:r>
            <a:r>
              <a:rPr lang="en-CA" sz="1000" dirty="0">
                <a:highlight>
                  <a:srgbClr val="FFFF00"/>
                </a:highlight>
              </a:rPr>
              <a:t> (1 AGC occasion), FR1 known with 160ms </a:t>
            </a:r>
            <a:r>
              <a:rPr lang="en-CA" sz="1000" dirty="0" err="1">
                <a:highlight>
                  <a:srgbClr val="FFFF00"/>
                </a:highlight>
              </a:rPr>
              <a:t>sCellMeasCycle</a:t>
            </a:r>
            <a:r>
              <a:rPr lang="en-CA" sz="1000" dirty="0">
                <a:highlight>
                  <a:srgbClr val="FFFF00"/>
                </a:highlight>
              </a:rPr>
              <a:t> (0 AGC occasion), does the Huawei proposal need to consider this kind of mixed case for AGC interruption? </a:t>
            </a:r>
          </a:p>
          <a:p>
            <a:pPr lvl="3"/>
            <a:r>
              <a:rPr lang="en-CA" sz="1000" dirty="0"/>
              <a:t>For non-simultaneous activation (MAC CE on different timing points for different CGs),</a:t>
            </a:r>
          </a:p>
          <a:p>
            <a:pPr lvl="4"/>
            <a:r>
              <a:rPr lang="en-CA" sz="1000" dirty="0"/>
              <a:t>if the concerned </a:t>
            </a:r>
            <a:r>
              <a:rPr lang="en-CA" sz="1000" dirty="0" err="1"/>
              <a:t>SCell</a:t>
            </a:r>
            <a:r>
              <a:rPr lang="en-CA" sz="1000" dirty="0"/>
              <a:t> activation requires AGC, its activation delay is extended by the whole AGC settling time;</a:t>
            </a:r>
          </a:p>
          <a:p>
            <a:pPr lvl="4"/>
            <a:r>
              <a:rPr lang="en-CA" sz="1000" dirty="0"/>
              <a:t>if the concerned </a:t>
            </a:r>
            <a:r>
              <a:rPr lang="en-CA" sz="1000" dirty="0" err="1"/>
              <a:t>SCell</a:t>
            </a:r>
            <a:r>
              <a:rPr lang="en-CA" sz="1000" dirty="0"/>
              <a:t> activation does not require AGC, its activation delay is extended by one or two SMTC periods.</a:t>
            </a:r>
          </a:p>
          <a:p>
            <a:pPr lvl="2"/>
            <a:r>
              <a:rPr lang="en-CA" sz="1300" dirty="0"/>
              <a:t>Other option is not precluded</a:t>
            </a:r>
          </a:p>
          <a:p>
            <a:pPr marL="914400" lvl="2" indent="0">
              <a:buNone/>
            </a:pPr>
            <a:endParaRPr lang="en-CA" sz="1300" dirty="0"/>
          </a:p>
        </p:txBody>
      </p:sp>
    </p:spTree>
    <p:extLst>
      <p:ext uri="{BB962C8B-B14F-4D97-AF65-F5344CB8AC3E}">
        <p14:creationId xmlns:p14="http://schemas.microsoft.com/office/powerpoint/2010/main" val="4269913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sz="2800" dirty="0"/>
              <a:t>Activation requirement for mixed types of to-be-activated </a:t>
            </a:r>
            <a:r>
              <a:rPr lang="en-US" sz="2800" dirty="0" err="1"/>
              <a:t>Scells</a:t>
            </a:r>
            <a:r>
              <a:rPr lang="en-US" sz="2800" dirty="0"/>
              <a:t> (sub-topic 1-8 in R4-2002187)</a:t>
            </a:r>
            <a:endParaRPr lang="zh-CN" altLang="en-US" sz="2800" dirty="0"/>
          </a:p>
        </p:txBody>
      </p:sp>
      <p:sp>
        <p:nvSpPr>
          <p:cNvPr id="3" name="内容占位符 2"/>
          <p:cNvSpPr>
            <a:spLocks noGrp="1"/>
          </p:cNvSpPr>
          <p:nvPr>
            <p:ph idx="1"/>
          </p:nvPr>
        </p:nvSpPr>
        <p:spPr>
          <a:xfrm>
            <a:off x="539552" y="1121097"/>
            <a:ext cx="8229600" cy="3816424"/>
          </a:xfrm>
        </p:spPr>
        <p:txBody>
          <a:bodyPr>
            <a:normAutofit/>
          </a:bodyPr>
          <a:lstStyle/>
          <a:p>
            <a:pPr lvl="0"/>
            <a:r>
              <a:rPr lang="en-US" sz="2400" dirty="0"/>
              <a:t>Agreements in RAN4 #94e:</a:t>
            </a:r>
          </a:p>
          <a:p>
            <a:pPr lvl="1"/>
            <a:r>
              <a:rPr lang="en-CA" sz="1700" dirty="0"/>
              <a:t>FFS: </a:t>
            </a:r>
            <a:r>
              <a:rPr lang="en-US" sz="1800" dirty="0"/>
              <a:t>mixed unknown and known to-be-activated </a:t>
            </a:r>
            <a:r>
              <a:rPr lang="en-US" sz="1800" dirty="0" err="1"/>
              <a:t>Scells</a:t>
            </a:r>
            <a:r>
              <a:rPr lang="en-US" sz="1800" dirty="0"/>
              <a:t> </a:t>
            </a:r>
            <a:r>
              <a:rPr lang="en-CA" sz="1700" dirty="0"/>
              <a:t> </a:t>
            </a:r>
          </a:p>
          <a:p>
            <a:pPr lvl="2"/>
            <a:r>
              <a:rPr lang="en-CA" sz="1300" dirty="0"/>
              <a:t>Option 1:</a:t>
            </a:r>
          </a:p>
          <a:p>
            <a:pPr lvl="3"/>
            <a:r>
              <a:rPr lang="en-CA" sz="900" dirty="0"/>
              <a:t>If there is no active serving cell on the FR2 band and if the target </a:t>
            </a:r>
            <a:r>
              <a:rPr lang="en-CA" sz="900" dirty="0" err="1"/>
              <a:t>SCells</a:t>
            </a:r>
            <a:r>
              <a:rPr lang="en-CA" sz="900" dirty="0"/>
              <a:t> being activated are unknown to UE,</a:t>
            </a:r>
          </a:p>
          <a:p>
            <a:pPr lvl="4"/>
            <a:r>
              <a:rPr lang="en-CA" sz="900" dirty="0"/>
              <a:t>Only one unknown </a:t>
            </a:r>
            <a:r>
              <a:rPr lang="en-CA" sz="900" dirty="0" err="1"/>
              <a:t>SCell</a:t>
            </a:r>
            <a:r>
              <a:rPr lang="en-CA" sz="900" dirty="0"/>
              <a:t> shall execute L1-RSRP measurement and reporting;</a:t>
            </a:r>
          </a:p>
          <a:p>
            <a:pPr lvl="4"/>
            <a:r>
              <a:rPr lang="en-CA" sz="900" dirty="0"/>
              <a:t>Other unknown </a:t>
            </a:r>
            <a:r>
              <a:rPr lang="en-CA" sz="900" dirty="0" err="1"/>
              <a:t>SCells</a:t>
            </a:r>
            <a:r>
              <a:rPr lang="en-CA" sz="900" dirty="0"/>
              <a:t> shall hold on its activation procedure until their TCI states are configured;</a:t>
            </a:r>
          </a:p>
          <a:p>
            <a:pPr lvl="4"/>
            <a:r>
              <a:rPr lang="en-CA" sz="900" dirty="0"/>
              <a:t>The TCI state configuration for these </a:t>
            </a:r>
            <a:r>
              <a:rPr lang="en-CA" sz="900" dirty="0" err="1"/>
              <a:t>SCells</a:t>
            </a:r>
            <a:r>
              <a:rPr lang="en-CA" sz="900" dirty="0"/>
              <a:t> shall be different; </a:t>
            </a:r>
          </a:p>
          <a:p>
            <a:pPr lvl="4"/>
            <a:r>
              <a:rPr lang="en-CA" sz="900" dirty="0"/>
              <a:t>Only single interruption due to single RF switch on is considered.</a:t>
            </a:r>
          </a:p>
          <a:p>
            <a:pPr lvl="3"/>
            <a:r>
              <a:rPr lang="en-CA" sz="900" dirty="0"/>
              <a:t>If there is no active serving cell on the FR2 band and if at least one of the target </a:t>
            </a:r>
            <a:r>
              <a:rPr lang="en-CA" sz="900" dirty="0" err="1"/>
              <a:t>SCells</a:t>
            </a:r>
            <a:r>
              <a:rPr lang="en-CA" sz="900" dirty="0"/>
              <a:t> being activated is known cell and at least one of the target </a:t>
            </a:r>
            <a:r>
              <a:rPr lang="en-CA" sz="900" dirty="0" err="1"/>
              <a:t>SCells</a:t>
            </a:r>
            <a:r>
              <a:rPr lang="en-CA" sz="900" dirty="0"/>
              <a:t> is unknown cell,</a:t>
            </a:r>
          </a:p>
          <a:p>
            <a:pPr lvl="4"/>
            <a:r>
              <a:rPr lang="en-CA" sz="900" dirty="0"/>
              <a:t>All unknown </a:t>
            </a:r>
            <a:r>
              <a:rPr lang="en-CA" sz="900" dirty="0" err="1"/>
              <a:t>SCell</a:t>
            </a:r>
            <a:r>
              <a:rPr lang="en-CA" sz="900" dirty="0"/>
              <a:t> won’t need L1-RSRP measurement and reporting;</a:t>
            </a:r>
          </a:p>
          <a:p>
            <a:pPr lvl="4"/>
            <a:r>
              <a:rPr lang="en-CA" sz="900" dirty="0"/>
              <a:t>All unknown </a:t>
            </a:r>
            <a:r>
              <a:rPr lang="en-CA" sz="900" dirty="0" err="1"/>
              <a:t>SCells</a:t>
            </a:r>
            <a:r>
              <a:rPr lang="en-CA" sz="900" dirty="0"/>
              <a:t> shall hold on its activation procedure until their TCI states are configured;</a:t>
            </a:r>
          </a:p>
          <a:p>
            <a:pPr lvl="4"/>
            <a:r>
              <a:rPr lang="en-CA" sz="900" dirty="0"/>
              <a:t>The TCI state configuration for these </a:t>
            </a:r>
            <a:r>
              <a:rPr lang="en-CA" sz="900" dirty="0" err="1"/>
              <a:t>SCells</a:t>
            </a:r>
            <a:r>
              <a:rPr lang="en-CA" sz="900" dirty="0"/>
              <a:t> shall be different; </a:t>
            </a:r>
          </a:p>
          <a:p>
            <a:pPr lvl="4"/>
            <a:r>
              <a:rPr lang="en-CA" sz="900" dirty="0"/>
              <a:t>Only single interruption due to single RF switch on is considered.</a:t>
            </a:r>
          </a:p>
          <a:p>
            <a:pPr lvl="2"/>
            <a:r>
              <a:rPr lang="en-CA" sz="1300" dirty="0"/>
              <a:t>Other option is not precluded</a:t>
            </a:r>
          </a:p>
          <a:p>
            <a:pPr marL="914400" lvl="2" indent="0">
              <a:buNone/>
            </a:pPr>
            <a:endParaRPr lang="en-CA" sz="1300" dirty="0"/>
          </a:p>
        </p:txBody>
      </p:sp>
    </p:spTree>
    <p:extLst>
      <p:ext uri="{BB962C8B-B14F-4D97-AF65-F5344CB8AC3E}">
        <p14:creationId xmlns:p14="http://schemas.microsoft.com/office/powerpoint/2010/main" val="469885606"/>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10914</TotalTime>
  <Words>2807</Words>
  <Application>Microsoft Macintosh PowerPoint</Application>
  <PresentationFormat>On-screen Show (16:9)</PresentationFormat>
  <Paragraphs>142</Paragraphs>
  <Slides>15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主题</vt:lpstr>
      <vt:lpstr>Way forward on multiple SCell activation and UE-specific CBW switching </vt:lpstr>
      <vt:lpstr>Part 1: Way forward on multiple SCell activation</vt:lpstr>
      <vt:lpstr>Requirement scope of multiple SCell activation (sub-topic 1-1 in R4-2002187)</vt:lpstr>
      <vt:lpstr>MAC PDU and MAC CE processing delay (sub-topic 1-2 &amp; 1-3 in R4-2002187)</vt:lpstr>
      <vt:lpstr>Delay extension due to interruption on L1-RSRP measurement resource(sub-topic 1-4 in R4-2002187)</vt:lpstr>
      <vt:lpstr>scaling factor for cell detection time of target being-activated SCell(sub-topic 1-5 in R4-2002187)</vt:lpstr>
      <vt:lpstr>Interruption(s) on other serving cells when multiple SCells are being activated(sub-topic 1-6 in R4-2002187)</vt:lpstr>
      <vt:lpstr>Interruption to AGC settling (sub-topic 1-7 in R4-2002187)</vt:lpstr>
      <vt:lpstr>Activation requirement for mixed types of to-be-activated Scells (sub-topic 1-8 in R4-2002187)</vt:lpstr>
      <vt:lpstr>Multiple SCell activation requirement for per-FR MG capable UE (sub-topic 1-9 in R4-2002187)</vt:lpstr>
      <vt:lpstr>Delay extension of multiple SCells activation for inter-band FR2 CA (sub-topic 1-10 in R4-2002187)</vt:lpstr>
      <vt:lpstr>Simplification on requirement scope of multiple SCell activation</vt:lpstr>
      <vt:lpstr>Annex 1: analysis for interruption cases from other SCell activation/deactivation (for information)</vt:lpstr>
      <vt:lpstr>Part 2: Way forward on UE-specific CBW switching</vt:lpstr>
      <vt:lpstr>UE-specific CBW change (sub-topic 3-1 in R4-2002187)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cmcc</dc:creator>
  <cp:lastModifiedBy>Jerry Cui</cp:lastModifiedBy>
  <cp:revision>189</cp:revision>
  <dcterms:created xsi:type="dcterms:W3CDTF">2019-10-08T01:43:15Z</dcterms:created>
  <dcterms:modified xsi:type="dcterms:W3CDTF">2020-03-03T19:50:23Z</dcterms:modified>
</cp:coreProperties>
</file>