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89" r:id="rId2"/>
    <p:sldId id="283" r:id="rId3"/>
    <p:sldId id="294" r:id="rId4"/>
    <p:sldId id="296" r:id="rId5"/>
    <p:sldId id="293" r:id="rId6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457200" lvl="1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914400" lvl="2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371600" lvl="3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828800" lvl="4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  <a:lvl6pPr marL="2286000" lvl="5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6pPr>
    <a:lvl7pPr marL="2743200" lvl="6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7pPr>
    <a:lvl8pPr marL="3200400" lvl="7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8pPr>
    <a:lvl9pPr marL="3657600" lvl="8" indent="0" algn="l" defTabSz="914400" eaLnBrk="0" fontAlgn="base" latinLnBrk="0" hangingPunct="0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0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/>
    <p:restoredTop sz="94257"/>
  </p:normalViewPr>
  <p:slideViewPr>
    <p:cSldViewPr showGuides="1"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90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>
            <a:lvl1pPr algn="r"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宋体" panose="02010600030101010101" pitchFamily="2" charset="-122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eaLnBrk="1" hangingPunct="1">
              <a:buFontTx/>
              <a:buNone/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2B8AD6CF-BB59-4D6B-A287-4FA503CD5248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69472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5123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5124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1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0106509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2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582286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3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39287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4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9251683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幻灯片图像占位符 1"/>
          <p:cNvSpPr>
            <a:spLocks noGrp="1" noRot="1" noChangeAspect="1" noTextEdit="1"/>
          </p:cNvSpPr>
          <p:nvPr>
            <p:ph type="sldImg"/>
          </p:nvPr>
        </p:nvSpPr>
        <p:spPr>
          <a:ln>
            <a:solidFill>
              <a:srgbClr val="000000">
                <a:alpha val="100000"/>
              </a:srgbClr>
            </a:solidFill>
            <a:miter lim="800000"/>
          </a:ln>
        </p:spPr>
      </p:sp>
      <p:sp>
        <p:nvSpPr>
          <p:cNvPr id="7171" name="备注占位符 2"/>
          <p:cNvSpPr>
            <a:spLocks noGrp="1"/>
          </p:cNvSpPr>
          <p:nvPr>
            <p:ph type="body"/>
          </p:nvPr>
        </p:nvSpPr>
        <p:spPr>
          <a:noFill/>
          <a:ln>
            <a:noFill/>
          </a:ln>
        </p:spPr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zh-CN" altLang="en-US" dirty="0"/>
          </a:p>
        </p:txBody>
      </p:sp>
      <p:sp>
        <p:nvSpPr>
          <p:cNvPr id="7172" name="灯片编号占位符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/>
          <a:p>
            <a:pPr lvl="0" algn="r" eaLnBrk="1" hangingPunct="1">
              <a:spcBef>
                <a:spcPct val="0"/>
              </a:spcBef>
              <a:buChar char="•"/>
            </a:pPr>
            <a:fld id="{9A0DB2DC-4C9A-4742-B13C-FB6460FD3503}" type="slidenum">
              <a:rPr lang="zh-CN" altLang="en-US" dirty="0"/>
              <a:t>5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85089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C1093F9-5EB2-4358-A69E-271BB80E915C}" type="datetime1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2020/3/4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ctr" eaLnBrk="1" hangingPunct="1">
              <a:buFontTx/>
              <a:buNone/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/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0DBFA9C8-B659-47F2-BAFF-2C2058F75110}" type="slidenum">
              <a:rPr kumimoji="0" lang="zh-CN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panose="02010600030101010101" pitchFamily="2" charset="-122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宋体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标题 1"/>
          <p:cNvSpPr>
            <a:spLocks noGrp="1"/>
          </p:cNvSpPr>
          <p:nvPr>
            <p:ph type="ctrTitle"/>
          </p:nvPr>
        </p:nvSpPr>
        <p:spPr/>
        <p:txBody>
          <a:bodyPr vert="horz" wrap="square" lIns="91440" tIns="45720" rIns="91440" bIns="45720" anchor="ctr"/>
          <a:lstStyle/>
          <a:p>
            <a:pPr eaLnBrk="1" hangingPunct="1"/>
            <a:r>
              <a:rPr lang="en-US" altLang="zh-CN" sz="4000" dirty="0"/>
              <a:t/>
            </a:r>
            <a:br>
              <a:rPr lang="en-US" altLang="zh-CN" sz="4000" dirty="0"/>
            </a:br>
            <a:r>
              <a:rPr lang="en-US" altLang="zh-CN" sz="4000" dirty="0" smtClean="0"/>
              <a:t>WF </a:t>
            </a:r>
            <a:r>
              <a:rPr lang="en-US" altLang="zh-CN" sz="4000" dirty="0"/>
              <a:t>on R16 NR RRM enhancements – </a:t>
            </a:r>
            <a:r>
              <a:rPr lang="en-US" altLang="zh-CN" sz="4000" dirty="0" smtClean="0"/>
              <a:t>SRS carrier switching</a:t>
            </a:r>
            <a:r>
              <a:rPr lang="en-US" altLang="zh-CN" sz="4000" dirty="0"/>
              <a:t/>
            </a:r>
            <a:br>
              <a:rPr lang="en-US" altLang="zh-CN" sz="4000" dirty="0"/>
            </a:br>
            <a:endParaRPr lang="en-US" altLang="zh-CN" sz="4000" dirty="0"/>
          </a:p>
        </p:txBody>
      </p:sp>
      <p:sp>
        <p:nvSpPr>
          <p:cNvPr id="4099" name="副标题 2"/>
          <p:cNvSpPr>
            <a:spLocks noGrp="1"/>
          </p:cNvSpPr>
          <p:nvPr>
            <p:ph type="subTitle" idx="1"/>
          </p:nvPr>
        </p:nvSpPr>
        <p:spPr>
          <a:xfrm>
            <a:off x="1371600" y="4365625"/>
            <a:ext cx="6400800" cy="1273175"/>
          </a:xfrm>
        </p:spPr>
        <p:txBody>
          <a:bodyPr vert="horz" wrap="square" lIns="91440" tIns="45720" rIns="91440" bIns="45720" anchor="t"/>
          <a:lstStyle/>
          <a:p>
            <a:pPr eaLnBrk="1" hangingPunct="1"/>
            <a:r>
              <a:rPr lang="en-US" altLang="zh-CN" kern="1200" dirty="0" smtClean="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rPr>
              <a:t>ZTE</a:t>
            </a:r>
            <a:endParaRPr lang="zh-CN" altLang="en-US" kern="1200" dirty="0">
              <a:solidFill>
                <a:schemeClr val="tx1"/>
              </a:solidFill>
              <a:latin typeface="+mn-lt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100" name="标题 1"/>
          <p:cNvSpPr txBox="1"/>
          <p:nvPr/>
        </p:nvSpPr>
        <p:spPr>
          <a:xfrm>
            <a:off x="467544" y="872333"/>
            <a:ext cx="5903912" cy="1081088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3GPP </a:t>
            </a:r>
            <a:r>
              <a:rPr lang="en-GB" altLang="zh-CN" sz="2400" b="1" dirty="0"/>
              <a:t>TSG-RAN WG4 Meeting #94-e</a:t>
            </a:r>
            <a:endParaRPr lang="en-US" altLang="zh-CN" sz="2200" dirty="0"/>
          </a:p>
          <a:p>
            <a:pPr mar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Electronic </a:t>
            </a:r>
            <a:r>
              <a:rPr lang="en-GB" altLang="zh-CN" sz="2400" b="1" dirty="0"/>
              <a:t>Meeting, Feb</a:t>
            </a:r>
            <a:r>
              <a:rPr lang="en-GB" altLang="zh-CN" sz="2400" b="1" dirty="0" smtClean="0"/>
              <a:t>. 24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– Mar</a:t>
            </a:r>
            <a:r>
              <a:rPr lang="en-GB" altLang="zh-CN" sz="2400" b="1" dirty="0" smtClean="0"/>
              <a:t>. 6</a:t>
            </a:r>
            <a:r>
              <a:rPr lang="en-GB" altLang="zh-CN" sz="2400" b="1" baseline="30000" dirty="0" smtClean="0"/>
              <a:t>th</a:t>
            </a:r>
            <a:r>
              <a:rPr lang="en-GB" altLang="zh-CN" sz="2400" b="1" dirty="0" smtClean="0"/>
              <a:t> </a:t>
            </a:r>
            <a:r>
              <a:rPr lang="en-GB" altLang="zh-CN" sz="2400" b="1" dirty="0"/>
              <a:t>2020</a:t>
            </a:r>
            <a:endParaRPr lang="zh-CN" altLang="zh-CN" sz="2400" dirty="0"/>
          </a:p>
          <a:p>
            <a:pPr marL="0" indent="0" eaLnBrk="1" hangingPunct="1">
              <a:spcBef>
                <a:spcPct val="0"/>
              </a:spcBef>
              <a:buNone/>
            </a:pPr>
            <a:endParaRPr lang="zh-CN" altLang="zh-CN" sz="2400" dirty="0"/>
          </a:p>
          <a:p>
            <a:pPr marL="0" lvl="0" indent="0" eaLnBrk="1" hangingPunct="1">
              <a:spcBef>
                <a:spcPct val="0"/>
              </a:spcBef>
              <a:buNone/>
            </a:pPr>
            <a:endParaRPr lang="zh-CN" altLang="en-US" sz="2200" dirty="0"/>
          </a:p>
        </p:txBody>
      </p:sp>
      <p:sp>
        <p:nvSpPr>
          <p:cNvPr id="4101" name="TextBox 4"/>
          <p:cNvSpPr txBox="1"/>
          <p:nvPr/>
        </p:nvSpPr>
        <p:spPr>
          <a:xfrm>
            <a:off x="7092280" y="641500"/>
            <a:ext cx="1727200" cy="461665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宋体" panose="02010600030101010101" pitchFamily="2" charset="-122"/>
                <a:cs typeface="+mn-cs"/>
              </a:defRPr>
            </a:lvl5pPr>
          </a:lstStyle>
          <a:p>
            <a:pPr marL="0" lvl="0" indent="0" eaLnBrk="1" hangingPunct="1">
              <a:spcBef>
                <a:spcPct val="0"/>
              </a:spcBef>
              <a:buNone/>
            </a:pPr>
            <a:r>
              <a:rPr lang="en-GB" altLang="zh-CN" sz="2400" b="1" dirty="0" smtClean="0"/>
              <a:t>R4-2002246</a:t>
            </a:r>
            <a:endParaRPr lang="zh-CN" altLang="en-US" sz="2200" dirty="0"/>
          </a:p>
        </p:txBody>
      </p:sp>
      <p:sp>
        <p:nvSpPr>
          <p:cNvPr id="4102" name="灯片编号占位符 5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1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Agreements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r>
              <a:rPr lang="en-US" altLang="zh-CN" sz="2000" dirty="0" smtClean="0"/>
              <a:t>The </a:t>
            </a:r>
            <a:r>
              <a:rPr lang="en-US" altLang="zh-CN" sz="2000" dirty="0"/>
              <a:t>applicability of SRS carrier switching time follows the agreements in LS R4-1811534</a:t>
            </a:r>
          </a:p>
          <a:p>
            <a:pPr lvl="1"/>
            <a:r>
              <a:rPr lang="en-US" altLang="zh-CN" sz="1800" dirty="0" smtClean="0"/>
              <a:t>Intra-band </a:t>
            </a:r>
            <a:r>
              <a:rPr lang="en-US" altLang="zh-CN" sz="1800" dirty="0"/>
              <a:t>CA: 0us, 30us, 100us, 140us and 200us</a:t>
            </a:r>
          </a:p>
          <a:p>
            <a:pPr lvl="1"/>
            <a:r>
              <a:rPr lang="en-US" altLang="zh-CN" sz="1800" dirty="0" smtClean="0"/>
              <a:t>Inter-band </a:t>
            </a:r>
            <a:r>
              <a:rPr lang="en-US" altLang="zh-CN" sz="1800" dirty="0"/>
              <a:t>CA: 0us, 30us, 100us, 200us, 300us, 500us and 900us</a:t>
            </a:r>
          </a:p>
          <a:p>
            <a:r>
              <a:rPr lang="en-US" altLang="zh-CN" sz="2000" dirty="0" smtClean="0"/>
              <a:t>The </a:t>
            </a:r>
            <a:r>
              <a:rPr lang="en-US" altLang="zh-CN" sz="2000" dirty="0"/>
              <a:t>applicability of SRS carrier switching time in LS R4-1811534 applies to both FR1 and FR2</a:t>
            </a:r>
          </a:p>
          <a:p>
            <a:pPr lvl="1"/>
            <a:r>
              <a:rPr lang="en-US" altLang="zh-CN" sz="1800" dirty="0" smtClean="0"/>
              <a:t>Interruption </a:t>
            </a:r>
            <a:r>
              <a:rPr lang="en-US" altLang="zh-CN" sz="1800" dirty="0"/>
              <a:t>requirements are specified for FR2 intra-band CA in Rel-16.</a:t>
            </a:r>
          </a:p>
          <a:p>
            <a:pPr lvl="1"/>
            <a:r>
              <a:rPr lang="en-US" altLang="zh-CN" sz="1800" dirty="0" smtClean="0">
                <a:solidFill>
                  <a:srgbClr val="FF0000"/>
                </a:solidFill>
              </a:rPr>
              <a:t>FFS </a:t>
            </a:r>
            <a:r>
              <a:rPr lang="en-US" altLang="zh-CN" sz="1800" dirty="0">
                <a:solidFill>
                  <a:srgbClr val="FF0000"/>
                </a:solidFill>
              </a:rPr>
              <a:t>interruption requirements for FR2 inter-band CA in Rel-16</a:t>
            </a:r>
          </a:p>
          <a:p>
            <a:r>
              <a:rPr lang="en-US" altLang="zh-CN" sz="2000" dirty="0" smtClean="0"/>
              <a:t>Define </a:t>
            </a:r>
            <a:r>
              <a:rPr lang="en-US" altLang="zh-CN" sz="2000" dirty="0"/>
              <a:t>requirements for 200us, 500us and 900us SRS carrier switching time (agreements in the last meeting)</a:t>
            </a:r>
          </a:p>
          <a:p>
            <a:pPr lvl="1"/>
            <a:r>
              <a:rPr lang="en-US" altLang="zh-CN" sz="1800" dirty="0" smtClean="0">
                <a:solidFill>
                  <a:srgbClr val="FF0000"/>
                </a:solidFill>
              </a:rPr>
              <a:t>FFS </a:t>
            </a:r>
            <a:r>
              <a:rPr lang="en-US" altLang="zh-CN" sz="1800" dirty="0">
                <a:solidFill>
                  <a:srgbClr val="FF0000"/>
                </a:solidFill>
              </a:rPr>
              <a:t>if following applicability should be captured in RAN4 spec</a:t>
            </a:r>
          </a:p>
          <a:p>
            <a:pPr lvl="2"/>
            <a:r>
              <a:rPr lang="en-US" altLang="zh-CN" sz="1400" dirty="0" smtClean="0"/>
              <a:t>200us </a:t>
            </a:r>
            <a:r>
              <a:rPr lang="en-US" altLang="zh-CN" sz="1400" dirty="0"/>
              <a:t>SRS carrier switching time applies to intra-band CA in both FR1 and FR2.</a:t>
            </a:r>
          </a:p>
          <a:p>
            <a:pPr lvl="2"/>
            <a:r>
              <a:rPr lang="en-US" altLang="zh-CN" sz="1400" dirty="0" smtClean="0"/>
              <a:t>200us</a:t>
            </a:r>
            <a:r>
              <a:rPr lang="en-US" altLang="zh-CN" sz="1400" dirty="0"/>
              <a:t>, 500us and 900us SRS carrier switching time apply to inter-band CA in FR1 and between FR1 and FR2.</a:t>
            </a:r>
          </a:p>
          <a:p>
            <a:r>
              <a:rPr lang="en-US" altLang="zh-CN" sz="2000" dirty="0" smtClean="0"/>
              <a:t>No </a:t>
            </a:r>
            <a:r>
              <a:rPr lang="en-US" altLang="zh-CN" sz="2000" dirty="0"/>
              <a:t>LS to RAN2 on the applicability of SRS carrier switching time is needed</a:t>
            </a:r>
          </a:p>
          <a:p>
            <a:pPr lvl="0"/>
            <a:endParaRPr lang="zh-CN" altLang="zh-CN" sz="2000" dirty="0"/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2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Agreements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000" dirty="0"/>
              <a:t>Define unified requirements only based on </a:t>
            </a:r>
            <a:r>
              <a:rPr lang="en-US" altLang="zh-CN" sz="2000" dirty="0" err="1"/>
              <a:t>async</a:t>
            </a:r>
            <a:r>
              <a:rPr lang="en-US" altLang="zh-CN" sz="2000" dirty="0"/>
              <a:t> case (Agreements in the last meeting</a:t>
            </a:r>
            <a:r>
              <a:rPr lang="en-US" altLang="zh-CN" sz="2000" dirty="0" smtClean="0"/>
              <a:t>)</a:t>
            </a:r>
          </a:p>
          <a:p>
            <a:pPr lvl="0"/>
            <a:r>
              <a:rPr lang="en-US" altLang="zh-CN" sz="2000" dirty="0">
                <a:solidFill>
                  <a:srgbClr val="7030A0"/>
                </a:solidFill>
              </a:rPr>
              <a:t>FFS whether to define the requirements for sync case in CA</a:t>
            </a:r>
            <a:endParaRPr lang="zh-CN" altLang="zh-CN" sz="2000" dirty="0">
              <a:solidFill>
                <a:srgbClr val="7030A0"/>
              </a:solidFill>
            </a:endParaRPr>
          </a:p>
          <a:p>
            <a:pPr lvl="0"/>
            <a:r>
              <a:rPr lang="en-US" altLang="zh-CN" sz="2000" dirty="0" smtClean="0"/>
              <a:t>Interruption </a:t>
            </a:r>
            <a:r>
              <a:rPr lang="en-US" altLang="zh-CN" sz="2000" dirty="0"/>
              <a:t>length on NR victim cell during NR SRS carrier switching</a:t>
            </a:r>
          </a:p>
          <a:p>
            <a:pPr lvl="1"/>
            <a:r>
              <a:rPr lang="en-US" altLang="zh-CN" sz="1600" dirty="0"/>
              <a:t>SRS switching time + 6 symbols + 1 slot (victim cell) for </a:t>
            </a:r>
            <a:r>
              <a:rPr lang="en-US" altLang="zh-CN" sz="1600" dirty="0" err="1"/>
              <a:t>async</a:t>
            </a:r>
            <a:r>
              <a:rPr lang="en-US" altLang="zh-CN" sz="1600" dirty="0"/>
              <a:t> case</a:t>
            </a:r>
          </a:p>
          <a:p>
            <a:pPr lvl="0"/>
            <a:r>
              <a:rPr lang="en-US" altLang="zh-CN" sz="2000" dirty="0" smtClean="0"/>
              <a:t>Interruptions </a:t>
            </a:r>
            <a:r>
              <a:rPr lang="en-US" altLang="zh-CN" sz="2000" dirty="0"/>
              <a:t>on LTE serving cells during NR SRS carrier switching in EN-DC and NE-DC operation</a:t>
            </a:r>
          </a:p>
          <a:p>
            <a:pPr lvl="1"/>
            <a:r>
              <a:rPr lang="en-US" altLang="zh-CN" sz="1600" dirty="0"/>
              <a:t>2 subframes, 2 subframes and 3 subframes for 200us, 500us and 900us NR SRS carrier switching time respectively for </a:t>
            </a:r>
            <a:r>
              <a:rPr lang="en-US" altLang="zh-CN" sz="1600" dirty="0" err="1"/>
              <a:t>async</a:t>
            </a:r>
            <a:r>
              <a:rPr lang="en-US" altLang="zh-CN" sz="1600" dirty="0"/>
              <a:t> case</a:t>
            </a:r>
          </a:p>
          <a:p>
            <a:pPr lvl="0"/>
            <a:r>
              <a:rPr lang="en-US" altLang="zh-CN" sz="2000" dirty="0" smtClean="0"/>
              <a:t>Interruptions </a:t>
            </a:r>
            <a:r>
              <a:rPr lang="en-US" altLang="zh-CN" sz="2000" dirty="0"/>
              <a:t>on NR serving cells during LTE SRS carrier switching in EN-DC and NE-DC operation</a:t>
            </a:r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3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8332438"/>
              </p:ext>
            </p:extLst>
          </p:nvPr>
        </p:nvGraphicFramePr>
        <p:xfrm>
          <a:off x="2843808" y="4365104"/>
          <a:ext cx="2448272" cy="1346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64779"/>
                <a:gridCol w="1383493"/>
              </a:tblGrid>
              <a:tr h="493371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Victim Cell SCS(KHz)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Interruption Length (slot) 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60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200693"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120</a:t>
                      </a:r>
                      <a:endParaRPr lang="zh-CN" sz="14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ase" hangingPunct="0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9</a:t>
                      </a:r>
                      <a:endParaRPr lang="zh-CN" sz="14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4581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Agreements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>
              <a:defRPr/>
            </a:pPr>
            <a:r>
              <a:rPr lang="en-US" altLang="zh-CN" sz="1800" dirty="0"/>
              <a:t>No impact to NR measurement requirements relevant to measurements based on SSB/CSI-RS due to NR SRS carrier switching</a:t>
            </a:r>
          </a:p>
          <a:p>
            <a:pPr lvl="1">
              <a:defRPr/>
            </a:pPr>
            <a:r>
              <a:rPr lang="en-US" altLang="zh-CN" sz="1400" dirty="0"/>
              <a:t>NR measurements are always </a:t>
            </a:r>
            <a:r>
              <a:rPr lang="en-US" altLang="zh-CN" sz="1400" dirty="0" smtClean="0"/>
              <a:t>prioritized</a:t>
            </a:r>
          </a:p>
          <a:p>
            <a:pPr lvl="1">
              <a:defRPr/>
            </a:pPr>
            <a:r>
              <a:rPr lang="en-US" altLang="zh-CN" sz="1400" dirty="0">
                <a:solidFill>
                  <a:srgbClr val="7030A0"/>
                </a:solidFill>
              </a:rPr>
              <a:t>the interruption requirement due to SRS carrier switching does not </a:t>
            </a:r>
            <a:r>
              <a:rPr lang="en-US" altLang="zh-CN" sz="1400" dirty="0" smtClean="0">
                <a:solidFill>
                  <a:srgbClr val="7030A0"/>
                </a:solidFill>
              </a:rPr>
              <a:t>apply</a:t>
            </a:r>
            <a:endParaRPr lang="en-US" altLang="zh-CN" sz="1400" dirty="0"/>
          </a:p>
          <a:p>
            <a:pPr lvl="1">
              <a:defRPr/>
            </a:pPr>
            <a:r>
              <a:rPr lang="en-US" altLang="zh-CN" sz="1400" dirty="0">
                <a:highlight>
                  <a:srgbClr val="FFFF00"/>
                </a:highlight>
              </a:rPr>
              <a:t>Impact of NR SRS carrier switching on requirements based on other NR uplink or downlink signals in RRM specifications is FFS</a:t>
            </a:r>
          </a:p>
          <a:p>
            <a:pPr>
              <a:defRPr/>
            </a:pPr>
            <a:r>
              <a:rPr lang="en-US" altLang="zh-CN" sz="1800" dirty="0"/>
              <a:t>In EN-DC and NE-DC operation, NR measurement requirements relevant to measurements on SSB/PBCH/CSI-RS </a:t>
            </a:r>
            <a:r>
              <a:rPr lang="en-US" altLang="zh-CN" sz="1800" strike="sngStrike" dirty="0"/>
              <a:t>are </a:t>
            </a:r>
            <a:r>
              <a:rPr lang="en-US" altLang="zh-CN" sz="1800" strike="sngStrike" dirty="0" err="1"/>
              <a:t>NOT</a:t>
            </a:r>
            <a:r>
              <a:rPr lang="en-US" altLang="zh-CN" sz="1800" dirty="0" err="1">
                <a:solidFill>
                  <a:srgbClr val="0070C0"/>
                </a:solidFill>
              </a:rPr>
              <a:t>may</a:t>
            </a:r>
            <a:r>
              <a:rPr lang="en-US" altLang="zh-CN" sz="1800" dirty="0">
                <a:solidFill>
                  <a:srgbClr val="0070C0"/>
                </a:solidFill>
              </a:rPr>
              <a:t> be </a:t>
            </a:r>
            <a:r>
              <a:rPr lang="en-US" altLang="zh-CN" sz="1800" dirty="0"/>
              <a:t>impacted due to LTE SRS carrier switching</a:t>
            </a:r>
          </a:p>
          <a:p>
            <a:pPr lvl="1">
              <a:defRPr/>
            </a:pPr>
            <a:r>
              <a:rPr lang="en-US" altLang="zh-CN" sz="1400" dirty="0">
                <a:solidFill>
                  <a:srgbClr val="0070C0"/>
                </a:solidFill>
              </a:rPr>
              <a:t>Option 1: </a:t>
            </a:r>
            <a:r>
              <a:rPr lang="en-US" altLang="zh-CN" sz="1400" dirty="0"/>
              <a:t>NR measurements are always prioritized</a:t>
            </a:r>
          </a:p>
          <a:p>
            <a:pPr lvl="1">
              <a:defRPr/>
            </a:pPr>
            <a:r>
              <a:rPr lang="en-US" altLang="zh-CN" sz="1400" dirty="0">
                <a:solidFill>
                  <a:srgbClr val="0070C0"/>
                </a:solidFill>
              </a:rPr>
              <a:t>Option 2: NR measurements are allowed to be interrupted by LTE SRS carrier switching.</a:t>
            </a:r>
          </a:p>
          <a:p>
            <a:pPr lvl="1">
              <a:defRPr/>
            </a:pPr>
            <a:r>
              <a:rPr lang="en-US" altLang="zh-CN" sz="1400" dirty="0">
                <a:highlight>
                  <a:srgbClr val="FFFF00"/>
                </a:highlight>
              </a:rPr>
              <a:t>Impact of LTE SRS carrier switching on EN-DC or NE-DC requirements based on other NR uplink or downlink signals in RRM specifications is FFS</a:t>
            </a:r>
          </a:p>
          <a:p>
            <a:pPr>
              <a:defRPr/>
            </a:pPr>
            <a:r>
              <a:rPr lang="en-US" altLang="zh-CN" sz="1800" dirty="0"/>
              <a:t>In EN-DC and NE-DC operation, requirements relevant to E-UTRA measurements may be impacted due to NR SRS carrier switching.</a:t>
            </a:r>
          </a:p>
          <a:p>
            <a:pPr lvl="1">
              <a:defRPr/>
            </a:pPr>
            <a:r>
              <a:rPr lang="en-US" altLang="zh-CN" sz="1400" dirty="0"/>
              <a:t>Option 1: E-UTRA measurements are always prioritized</a:t>
            </a:r>
          </a:p>
          <a:p>
            <a:pPr lvl="1">
              <a:defRPr/>
            </a:pPr>
            <a:r>
              <a:rPr lang="en-US" altLang="zh-CN" sz="1400" strike="sngStrike" dirty="0">
                <a:solidFill>
                  <a:srgbClr val="0070C0"/>
                </a:solidFill>
              </a:rPr>
              <a:t>Option 2: E-UTRA measurements may be delayed by NR SRS carrier switching.</a:t>
            </a:r>
          </a:p>
          <a:p>
            <a:pPr lvl="1">
              <a:defRPr/>
            </a:pPr>
            <a:r>
              <a:rPr lang="en-US" altLang="zh-CN" sz="1400" dirty="0">
                <a:solidFill>
                  <a:srgbClr val="0070C0"/>
                </a:solidFill>
              </a:rPr>
              <a:t>Option 2: E-UTRA measurements are allowed to be interrupted by NR SRS carrier switching.</a:t>
            </a:r>
          </a:p>
          <a:p>
            <a:pPr lvl="1">
              <a:defRPr/>
            </a:pPr>
            <a:r>
              <a:rPr lang="en-US" altLang="zh-CN" sz="1400" dirty="0">
                <a:highlight>
                  <a:srgbClr val="FFFF00"/>
                </a:highlight>
              </a:rPr>
              <a:t>Impact of NR SRS carrier switching on other EN-DC or EN-DC requirements based on E-UTRA uplink or downlink signals in RRM specifications is FFS </a:t>
            </a:r>
          </a:p>
          <a:p>
            <a:pPr lvl="1">
              <a:defRPr/>
            </a:pPr>
            <a:endParaRPr lang="en-US" altLang="zh-CN" sz="1200" dirty="0"/>
          </a:p>
          <a:p>
            <a:pPr lvl="1">
              <a:defRPr/>
            </a:pPr>
            <a:endParaRPr lang="en-US" altLang="zh-CN" sz="105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4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488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 vert="horz" wrap="square" lIns="91440" tIns="45720" rIns="91440" bIns="45720" anchor="ctr"/>
          <a:lstStyle/>
          <a:p>
            <a:pPr eaLnBrk="1" hangingPunct="1"/>
            <a:r>
              <a:rPr lang="en-US" sz="4000" dirty="0" smtClean="0"/>
              <a:t>WF</a:t>
            </a:r>
            <a:endParaRPr lang="en-US" sz="4000" dirty="0"/>
          </a:p>
        </p:txBody>
      </p:sp>
      <p:sp>
        <p:nvSpPr>
          <p:cNvPr id="6147" name="内容占位符 2"/>
          <p:cNvSpPr>
            <a:spLocks noGrp="1" noChangeArrowheads="1"/>
          </p:cNvSpPr>
          <p:nvPr>
            <p:ph idx="1"/>
          </p:nvPr>
        </p:nvSpPr>
        <p:spPr>
          <a:xfrm>
            <a:off x="250825" y="1125538"/>
            <a:ext cx="8713788" cy="5327650"/>
          </a:xfrm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en-US" altLang="zh-CN" sz="2000" dirty="0" smtClean="0"/>
              <a:t>Interruptions </a:t>
            </a:r>
            <a:r>
              <a:rPr lang="en-US" altLang="zh-CN" sz="2000" dirty="0"/>
              <a:t>due to SRS carrier switching in different frequency range</a:t>
            </a:r>
          </a:p>
          <a:p>
            <a:pPr lvl="1"/>
            <a:r>
              <a:rPr lang="en-US" altLang="zh-CN" sz="1800" dirty="0" smtClean="0"/>
              <a:t>Option </a:t>
            </a:r>
            <a:r>
              <a:rPr lang="en-US" altLang="zh-CN" sz="1800" dirty="0"/>
              <a:t>1 </a:t>
            </a:r>
            <a:r>
              <a:rPr lang="en-US" altLang="zh-CN" sz="1800" dirty="0" smtClean="0"/>
              <a:t>: Interruptions </a:t>
            </a:r>
            <a:r>
              <a:rPr lang="en-US" altLang="zh-CN" sz="1800" dirty="0"/>
              <a:t>are always allowed</a:t>
            </a:r>
          </a:p>
          <a:p>
            <a:pPr lvl="1"/>
            <a:r>
              <a:rPr lang="en-US" altLang="zh-CN" sz="1800" dirty="0"/>
              <a:t>Option </a:t>
            </a:r>
            <a:r>
              <a:rPr lang="en-US" altLang="zh-CN" sz="1800" dirty="0" smtClean="0"/>
              <a:t>2 : Interruptions </a:t>
            </a:r>
            <a:r>
              <a:rPr lang="en-US" altLang="zh-CN" sz="1800" dirty="0"/>
              <a:t>are allowed based on UE capability</a:t>
            </a:r>
          </a:p>
          <a:p>
            <a:pPr lvl="2"/>
            <a:r>
              <a:rPr lang="en-US" altLang="zh-CN" sz="1600" dirty="0"/>
              <a:t>Allowed if UE supports per-UE measurement gap only </a:t>
            </a:r>
          </a:p>
          <a:p>
            <a:pPr lvl="2"/>
            <a:r>
              <a:rPr lang="en-US" altLang="zh-CN" sz="1600" dirty="0"/>
              <a:t>Not allowed if UE supports per-FR measurement gap</a:t>
            </a:r>
          </a:p>
          <a:p>
            <a:pPr lvl="1"/>
            <a:r>
              <a:rPr lang="en-US" altLang="zh-CN" sz="1800" dirty="0"/>
              <a:t>Option 3 </a:t>
            </a:r>
            <a:r>
              <a:rPr lang="en-US" altLang="zh-CN" sz="1800" dirty="0" smtClean="0"/>
              <a:t>: Interruptions </a:t>
            </a:r>
            <a:r>
              <a:rPr lang="en-US" altLang="zh-CN" sz="1800" dirty="0"/>
              <a:t>are not allowed for FR1+FR2 EN-DC</a:t>
            </a:r>
            <a:endParaRPr lang="zh-CN" altLang="zh-CN" sz="1800" dirty="0"/>
          </a:p>
          <a:p>
            <a:pPr>
              <a:defRPr/>
            </a:pPr>
            <a:endParaRPr lang="en-US" altLang="zh-CN" sz="1600" noProof="0" dirty="0">
              <a:ln>
                <a:noFill/>
              </a:ln>
              <a:effectLst/>
              <a:uLnTx/>
              <a:uFillTx/>
            </a:endParaRPr>
          </a:p>
        </p:txBody>
      </p:sp>
      <p:sp>
        <p:nvSpPr>
          <p:cNvPr id="6148" name="灯片编号占位符 3"/>
          <p:cNvSpPr txBox="1">
            <a:spLocks noGrp="1"/>
          </p:cNvSpPr>
          <p:nvPr>
            <p:ph type="sldNum" sz="quarter" idx="12"/>
          </p:nvPr>
        </p:nvSpPr>
        <p:spPr>
          <a:noFill/>
          <a:ln>
            <a:noFill/>
          </a:ln>
        </p:spPr>
        <p:txBody>
          <a:bodyPr anchor="ctr"/>
          <a:lstStyle/>
          <a:p>
            <a:pPr marL="0" indent="0" algn="r" eaLnBrk="1" hangingPunct="1">
              <a:spcBef>
                <a:spcPct val="0"/>
              </a:spcBef>
              <a:buNone/>
            </a:pPr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  <a:t>5</a:t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240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575</Words>
  <Application>Microsoft Office PowerPoint</Application>
  <PresentationFormat>全屏显示(4:3)</PresentationFormat>
  <Paragraphs>66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0" baseType="lpstr">
      <vt:lpstr>宋体</vt:lpstr>
      <vt:lpstr>Arial</vt:lpstr>
      <vt:lpstr>Calibri</vt:lpstr>
      <vt:lpstr>Times New Roman</vt:lpstr>
      <vt:lpstr>Office 主题​​</vt:lpstr>
      <vt:lpstr> WF on R16 NR RRM enhancements – SRS carrier switching </vt:lpstr>
      <vt:lpstr>Agreements</vt:lpstr>
      <vt:lpstr>Agreements</vt:lpstr>
      <vt:lpstr>Agreements</vt:lpstr>
      <vt:lpstr>WF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interference scenario and reference receiver for BS IC</dc:title>
  <dc:creator>ZTE</dc:creator>
  <cp:lastModifiedBy>杨谦10115881</cp:lastModifiedBy>
  <cp:revision>235</cp:revision>
  <dcterms:created xsi:type="dcterms:W3CDTF">2016-10-20T10:53:00Z</dcterms:created>
  <dcterms:modified xsi:type="dcterms:W3CDTF">2020-03-04T03:58:40Z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(2)QlN6y5gphDZqHFR7Z8+Fl4IKvlNM/O3adK2RNo5/iIEEs11AURrZ0Cf8DmCeRYR2fQsLR5oC_x000d_
YT1g2sqWT+65bemF5Ey+gzW7f9XEsNARuDP45zK9F8a0LRtkLrQb1sFCPQWlevaRikGFsW+r_x000d_
fDiLZlxt9iKfN5vS+LDTYT+LdH+KfXCfZsTPpjE4Q16BLQ+FSZ4caLqJWZdGV90OoyHvDVqF_x000d_
trjGmCsTau8u1trdI9</vt:lpwstr>
  </property>
  <property fmtid="{D5CDD505-2E9C-101B-9397-08002B2CF9AE}" pid="3" name="_2015_ms_pID_725343_00">
    <vt:lpwstr>_</vt:lpwstr>
  </property>
  <property fmtid="{D5CDD505-2E9C-101B-9397-08002B2CF9AE}" pid="4" name="_2015_ms_pID_7253431">
    <vt:lpwstr>SndmmH/78bIohLEIhszotZiCpoOIU4sWOdctEymN4jjN8zU9kOyQmE_x000d_
DNlv/NP6iBv+/yuFkoZF8IF8gpVS5vq2cg/24UYOsCXLwaAlRPIQbQSfv4hY+Xjp42GFDuU/_x000d_
WoO6gWaoVFXMQJsRE3JhGTOA/V+36+MJlyzoxauYEEiSnw==</vt:lpwstr>
  </property>
  <property fmtid="{D5CDD505-2E9C-101B-9397-08002B2CF9AE}" pid="5" name="_2015_ms_pID_7253431_00">
    <vt:lpwstr>_</vt:lpwstr>
  </property>
  <property fmtid="{D5CDD505-2E9C-101B-9397-08002B2CF9AE}" pid="6" name="KSOProductBuildVer">
    <vt:lpwstr>2052-11.8.2.8361</vt:lpwstr>
  </property>
</Properties>
</file>