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89" r:id="rId2"/>
    <p:sldId id="311" r:id="rId3"/>
    <p:sldId id="313" r:id="rId4"/>
    <p:sldId id="318" r:id="rId5"/>
    <p:sldId id="314" r:id="rId6"/>
    <p:sldId id="312" r:id="rId7"/>
    <p:sldId id="316" r:id="rId8"/>
    <p:sldId id="317" r:id="rId9"/>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p15="http://schemas.microsoft.com/office/powerpoint/2012/main">
        <p15:guide id="1" orient="horz" pos="2160">
          <p15:clr>
            <a:srgbClr val="A4A3A4"/>
          </p15:clr>
        </p15:guide>
        <p15:guide id="2" pos="29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p:restoredTop sz="94257"/>
  </p:normalViewPr>
  <p:slideViewPr>
    <p:cSldViewPr showGuides="1">
      <p:cViewPr varScale="1">
        <p:scale>
          <a:sx n="116" d="100"/>
          <a:sy n="116" d="100"/>
        </p:scale>
        <p:origin x="1500" y="108"/>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buFontTx/>
              <a:buNone/>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宋体" panose="02010600030101010101" pitchFamily="2" charset="-122"/>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buFontTx/>
              <a:buNone/>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B8AD6CF-BB59-4D6B-A287-4FA503CD5248}"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extLst>
      <p:ext uri="{BB962C8B-B14F-4D97-AF65-F5344CB8AC3E}">
        <p14:creationId xmlns:p14="http://schemas.microsoft.com/office/powerpoint/2010/main" val="72269472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a:solidFill>
              <a:srgbClr val="000000">
                <a:alpha val="100000"/>
              </a:srgbClr>
            </a:solidFill>
            <a:miter lim="800000"/>
          </a:ln>
        </p:spPr>
      </p:sp>
      <p:sp>
        <p:nvSpPr>
          <p:cNvPr id="5123"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5124"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1</a:t>
            </a:fld>
            <a:endParaRPr lang="zh-CN" altLang="en-US" dirty="0"/>
          </a:p>
        </p:txBody>
      </p:sp>
    </p:spTree>
    <p:extLst>
      <p:ext uri="{BB962C8B-B14F-4D97-AF65-F5344CB8AC3E}">
        <p14:creationId xmlns:p14="http://schemas.microsoft.com/office/powerpoint/2010/main" val="2010650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2</a:t>
            </a:fld>
            <a:endParaRPr lang="zh-CN" altLang="en-US" dirty="0"/>
          </a:p>
        </p:txBody>
      </p:sp>
    </p:spTree>
    <p:extLst>
      <p:ext uri="{BB962C8B-B14F-4D97-AF65-F5344CB8AC3E}">
        <p14:creationId xmlns:p14="http://schemas.microsoft.com/office/powerpoint/2010/main" val="153307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3</a:t>
            </a:fld>
            <a:endParaRPr lang="zh-CN" altLang="en-US" dirty="0"/>
          </a:p>
        </p:txBody>
      </p:sp>
    </p:spTree>
    <p:extLst>
      <p:ext uri="{BB962C8B-B14F-4D97-AF65-F5344CB8AC3E}">
        <p14:creationId xmlns:p14="http://schemas.microsoft.com/office/powerpoint/2010/main" val="226290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4</a:t>
            </a:fld>
            <a:endParaRPr lang="zh-CN" altLang="en-US" dirty="0"/>
          </a:p>
        </p:txBody>
      </p:sp>
    </p:spTree>
    <p:extLst>
      <p:ext uri="{BB962C8B-B14F-4D97-AF65-F5344CB8AC3E}">
        <p14:creationId xmlns:p14="http://schemas.microsoft.com/office/powerpoint/2010/main" val="489251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5</a:t>
            </a:fld>
            <a:endParaRPr lang="zh-CN" altLang="en-US" dirty="0"/>
          </a:p>
        </p:txBody>
      </p:sp>
    </p:spTree>
    <p:extLst>
      <p:ext uri="{BB962C8B-B14F-4D97-AF65-F5344CB8AC3E}">
        <p14:creationId xmlns:p14="http://schemas.microsoft.com/office/powerpoint/2010/main" val="2139251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6</a:t>
            </a:fld>
            <a:endParaRPr lang="zh-CN" altLang="en-US" dirty="0"/>
          </a:p>
        </p:txBody>
      </p:sp>
    </p:spTree>
    <p:extLst>
      <p:ext uri="{BB962C8B-B14F-4D97-AF65-F5344CB8AC3E}">
        <p14:creationId xmlns:p14="http://schemas.microsoft.com/office/powerpoint/2010/main" val="3045868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7</a:t>
            </a:fld>
            <a:endParaRPr lang="zh-CN" altLang="en-US" dirty="0"/>
          </a:p>
        </p:txBody>
      </p:sp>
    </p:spTree>
    <p:extLst>
      <p:ext uri="{BB962C8B-B14F-4D97-AF65-F5344CB8AC3E}">
        <p14:creationId xmlns:p14="http://schemas.microsoft.com/office/powerpoint/2010/main" val="2164582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spcBef>
                <a:spcPct val="0"/>
              </a:spcBef>
              <a:buChar char="•"/>
            </a:pPr>
            <a:fld id="{9A0DB2DC-4C9A-4742-B13C-FB6460FD3503}" type="slidenum">
              <a:rPr lang="zh-CN" altLang="en-US" dirty="0"/>
              <a:t>8</a:t>
            </a:fld>
            <a:endParaRPr lang="zh-CN" altLang="en-US" dirty="0"/>
          </a:p>
        </p:txBody>
      </p:sp>
    </p:spTree>
    <p:extLst>
      <p:ext uri="{BB962C8B-B14F-4D97-AF65-F5344CB8AC3E}">
        <p14:creationId xmlns:p14="http://schemas.microsoft.com/office/powerpoint/2010/main" val="46693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6"/>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1"/>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lstStyle>
            <a:lvl1pPr eaLnBrk="1" hangingPunct="1">
              <a:buFontTx/>
              <a:buNone/>
              <a:defRPr sz="1200">
                <a:solidFill>
                  <a:srgbClr val="898989"/>
                </a:solidFill>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0C1093F9-5EB2-4358-A69E-271BB80E915C}" type="datetime1">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2020/3/5</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eaLnBrk="1" hangingPunct="1">
              <a:buFontTx/>
              <a:buNone/>
              <a:defRPr sz="1200">
                <a:solidFill>
                  <a:srgbClr val="898989"/>
                </a:solidFill>
                <a:latin typeface="Calibri" panose="020F050202020403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DBFA9C8-B659-47F2-BAFF-2C2058F75110}" type="slidenum">
              <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宋体" panose="02010600030101010101" pitchFamily="2"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p:txBody>
          <a:bodyPr vert="horz" wrap="square" lIns="91440" tIns="45720" rIns="91440" bIns="45720" anchor="ctr"/>
          <a:lstStyle/>
          <a:p>
            <a:pPr eaLnBrk="1" hangingPunct="1"/>
            <a:r>
              <a:rPr lang="en-US" altLang="zh-CN" sz="4000" dirty="0"/>
              <a:t/>
            </a:r>
            <a:br>
              <a:rPr lang="en-US" altLang="zh-CN" sz="4000" dirty="0"/>
            </a:br>
            <a:r>
              <a:rPr lang="en-US" altLang="zh-CN" sz="4000" dirty="0"/>
              <a:t>WF on R16 NR RRM enhancements – CGI reading</a:t>
            </a:r>
            <a:br>
              <a:rPr lang="en-US" altLang="zh-CN" sz="4000" dirty="0"/>
            </a:br>
            <a:endParaRPr lang="en-US" altLang="zh-CN" sz="4000" dirty="0"/>
          </a:p>
        </p:txBody>
      </p:sp>
      <p:sp>
        <p:nvSpPr>
          <p:cNvPr id="4099" name="副标题 2"/>
          <p:cNvSpPr>
            <a:spLocks noGrp="1"/>
          </p:cNvSpPr>
          <p:nvPr>
            <p:ph type="subTitle" idx="1"/>
          </p:nvPr>
        </p:nvSpPr>
        <p:spPr>
          <a:xfrm>
            <a:off x="1371600" y="4365625"/>
            <a:ext cx="6400800" cy="1273175"/>
          </a:xfrm>
        </p:spPr>
        <p:txBody>
          <a:bodyPr vert="horz" wrap="square" lIns="91440" tIns="45720" rIns="91440" bIns="45720" anchor="t"/>
          <a:lstStyle/>
          <a:p>
            <a:pPr eaLnBrk="1" hangingPunct="1"/>
            <a:r>
              <a:rPr lang="en-US" altLang="zh-CN" kern="1200" dirty="0">
                <a:solidFill>
                  <a:schemeClr val="tx1"/>
                </a:solidFill>
                <a:latin typeface="+mn-lt"/>
                <a:ea typeface="宋体" panose="02010600030101010101" pitchFamily="2" charset="-122"/>
                <a:cs typeface="+mn-cs"/>
              </a:rPr>
              <a:t>ZTE</a:t>
            </a:r>
            <a:endParaRPr lang="zh-CN" altLang="en-US" kern="1200" dirty="0">
              <a:solidFill>
                <a:schemeClr val="tx1"/>
              </a:solidFill>
              <a:latin typeface="+mn-lt"/>
              <a:ea typeface="宋体" panose="02010600030101010101" pitchFamily="2" charset="-122"/>
              <a:cs typeface="+mn-cs"/>
            </a:endParaRPr>
          </a:p>
        </p:txBody>
      </p:sp>
      <p:sp>
        <p:nvSpPr>
          <p:cNvPr id="4100" name="标题 1"/>
          <p:cNvSpPr txBox="1"/>
          <p:nvPr/>
        </p:nvSpPr>
        <p:spPr>
          <a:xfrm>
            <a:off x="467544" y="872333"/>
            <a:ext cx="5903912" cy="1081088"/>
          </a:xfrm>
          <a:prstGeom prst="rect">
            <a:avLst/>
          </a:prstGeom>
          <a:no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3GPP TSG-RAN WG4 Meeting #94-e</a:t>
            </a:r>
            <a:endParaRPr lang="en-US" altLang="zh-CN" sz="2200" dirty="0"/>
          </a:p>
          <a:p>
            <a:pPr marL="0" indent="0" eaLnBrk="1" hangingPunct="1">
              <a:spcBef>
                <a:spcPct val="0"/>
              </a:spcBef>
              <a:buNone/>
            </a:pPr>
            <a:r>
              <a:rPr lang="en-GB" altLang="zh-CN" sz="2400" b="1" dirty="0"/>
              <a:t>Electronic Meeting, Feb. 24</a:t>
            </a:r>
            <a:r>
              <a:rPr lang="en-GB" altLang="zh-CN" sz="2400" b="1" baseline="30000" dirty="0"/>
              <a:t>th</a:t>
            </a:r>
            <a:r>
              <a:rPr lang="en-GB" altLang="zh-CN" sz="2400" b="1" dirty="0"/>
              <a:t> – Mar. 6</a:t>
            </a:r>
            <a:r>
              <a:rPr lang="en-GB" altLang="zh-CN" sz="2400" b="1" baseline="30000" dirty="0"/>
              <a:t>th</a:t>
            </a:r>
            <a:r>
              <a:rPr lang="en-GB" altLang="zh-CN" sz="2400" b="1" dirty="0"/>
              <a:t> 2020</a:t>
            </a:r>
            <a:endParaRPr lang="zh-CN" altLang="zh-CN" sz="2400" dirty="0"/>
          </a:p>
          <a:p>
            <a:pPr marL="0" indent="0" eaLnBrk="1" hangingPunct="1">
              <a:spcBef>
                <a:spcPct val="0"/>
              </a:spcBef>
              <a:buNone/>
            </a:pPr>
            <a:endParaRPr lang="zh-CN" altLang="zh-CN" sz="2400" dirty="0"/>
          </a:p>
          <a:p>
            <a:pPr marL="0" lvl="0" indent="0" eaLnBrk="1" hangingPunct="1">
              <a:spcBef>
                <a:spcPct val="0"/>
              </a:spcBef>
              <a:buNone/>
            </a:pPr>
            <a:endParaRPr lang="zh-CN" altLang="en-US" sz="2200" dirty="0"/>
          </a:p>
        </p:txBody>
      </p:sp>
      <p:sp>
        <p:nvSpPr>
          <p:cNvPr id="4101" name="TextBox 4"/>
          <p:cNvSpPr txBox="1"/>
          <p:nvPr/>
        </p:nvSpPr>
        <p:spPr>
          <a:xfrm>
            <a:off x="7092280" y="641500"/>
            <a:ext cx="1727200" cy="46166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宋体" panose="02010600030101010101" pitchFamily="2"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宋体" panose="02010600030101010101" pitchFamily="2"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宋体" panose="02010600030101010101" pitchFamily="2"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宋体" panose="02010600030101010101" pitchFamily="2" charset="-122"/>
                <a:cs typeface="+mn-cs"/>
              </a:defRPr>
            </a:lvl5pPr>
          </a:lstStyle>
          <a:p>
            <a:pPr marL="0" lvl="0" indent="0" eaLnBrk="1" hangingPunct="1">
              <a:spcBef>
                <a:spcPct val="0"/>
              </a:spcBef>
              <a:buNone/>
            </a:pPr>
            <a:r>
              <a:rPr lang="en-GB" altLang="zh-CN" sz="2400" b="1" dirty="0"/>
              <a:t>R4-2002247</a:t>
            </a:r>
            <a:endParaRPr lang="zh-CN" altLang="en-US" sz="2200" dirty="0"/>
          </a:p>
        </p:txBody>
      </p:sp>
      <p:sp>
        <p:nvSpPr>
          <p:cNvPr id="4102" name="灯片编号占位符 5"/>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1</a:t>
            </a:fld>
            <a:endParaRPr lang="zh-CN" altLang="en-US" sz="1200" dirty="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Agreements in the meeting</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MIB decoding delay for FR1</a:t>
            </a:r>
          </a:p>
          <a:p>
            <a:pPr lvl="1">
              <a:defRPr/>
            </a:pPr>
            <a:r>
              <a:rPr lang="en-US" altLang="zh-CN" sz="1800" dirty="0">
                <a:sym typeface="+mn-ea"/>
              </a:rPr>
              <a:t>[5] * T</a:t>
            </a:r>
            <a:r>
              <a:rPr lang="en-US" altLang="zh-CN" sz="1200" dirty="0">
                <a:sym typeface="+mn-ea"/>
              </a:rPr>
              <a:t>SMTC</a:t>
            </a:r>
            <a:r>
              <a:rPr lang="en-US" altLang="zh-CN" sz="1800" dirty="0">
                <a:sym typeface="+mn-ea"/>
              </a:rPr>
              <a:t>, where T</a:t>
            </a:r>
            <a:r>
              <a:rPr lang="en-US" altLang="zh-CN" sz="1200" dirty="0">
                <a:sym typeface="+mn-ea"/>
              </a:rPr>
              <a:t>SMTC</a:t>
            </a:r>
            <a:r>
              <a:rPr lang="en-US" altLang="zh-CN" sz="1800" dirty="0">
                <a:sym typeface="+mn-ea"/>
              </a:rPr>
              <a:t> is SMTC periodicity of target cell</a:t>
            </a:r>
          </a:p>
          <a:p>
            <a:pPr lvl="0"/>
            <a:r>
              <a:rPr lang="en-US" altLang="zh-CN" sz="2000" dirty="0" smtClean="0"/>
              <a:t>No </a:t>
            </a:r>
            <a:r>
              <a:rPr lang="en-US" altLang="zh-CN" sz="2000" dirty="0"/>
              <a:t>AGC/AFC is assumed during SIB1 decoding.</a:t>
            </a:r>
          </a:p>
          <a:p>
            <a:pPr lvl="0"/>
            <a:r>
              <a:rPr lang="en-US" altLang="zh-CN" sz="2000" dirty="0"/>
              <a:t>Separated delay requirements and interruption requirements in different sections for CGI reading of NR cell</a:t>
            </a:r>
            <a:endParaRPr lang="zh-CN" altLang="zh-CN" sz="2000" dirty="0"/>
          </a:p>
          <a:p>
            <a:pPr lvl="0"/>
            <a:r>
              <a:rPr lang="en-US" altLang="zh-CN" sz="2000" dirty="0"/>
              <a:t>Separated delay requirements and interruption requirements in different sections for CGI reading of LTE cell</a:t>
            </a:r>
            <a:endParaRPr lang="zh-CN" altLang="zh-CN" sz="2000" dirty="0"/>
          </a:p>
          <a:p>
            <a:pPr lvl="1"/>
            <a:r>
              <a:rPr lang="en-US" altLang="zh-CN" sz="1600" dirty="0"/>
              <a:t>This is general principle. It can be further discussed case by case during CR phase</a:t>
            </a:r>
            <a:r>
              <a:rPr lang="en-US" altLang="zh-CN" sz="1400" dirty="0"/>
              <a:t>. </a:t>
            </a:r>
          </a:p>
          <a:p>
            <a:endParaRPr lang="zh-CN"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2</a:t>
            </a:fld>
            <a:endParaRPr lang="zh-CN" altLang="en-US" sz="1200" dirty="0">
              <a:solidFill>
                <a:srgbClr val="898989"/>
              </a:solidFill>
            </a:endParaRPr>
          </a:p>
        </p:txBody>
      </p:sp>
    </p:spTree>
    <p:extLst>
      <p:ext uri="{BB962C8B-B14F-4D97-AF65-F5344CB8AC3E}">
        <p14:creationId xmlns:p14="http://schemas.microsoft.com/office/powerpoint/2010/main" val="113231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sym typeface="+mn-ea"/>
              </a:rPr>
              <a:t>How does UE meet the existing RRM requirements during CGI reading</a:t>
            </a:r>
          </a:p>
          <a:p>
            <a:pPr lvl="1">
              <a:defRPr/>
            </a:pPr>
            <a:r>
              <a:rPr lang="en-US" altLang="zh-CN" sz="1600" dirty="0">
                <a:sym typeface="+mn-ea"/>
              </a:rPr>
              <a:t>Option 1</a:t>
            </a:r>
          </a:p>
          <a:p>
            <a:pPr lvl="2">
              <a:defRPr/>
            </a:pPr>
            <a:r>
              <a:rPr lang="en-US" altLang="zh-CN" sz="1200" dirty="0">
                <a:sym typeface="+mn-ea"/>
              </a:rPr>
              <a:t>TMIB should be scaled by the same factors as for L3 RRM measurement of the target carrier, and UE is required to meet the existing RRM and L1 measurement requirements during TMIB.</a:t>
            </a:r>
          </a:p>
          <a:p>
            <a:pPr lvl="2">
              <a:defRPr/>
            </a:pPr>
            <a:r>
              <a:rPr lang="en-US" altLang="zh-CN" sz="1200" dirty="0">
                <a:sym typeface="+mn-ea"/>
              </a:rPr>
              <a:t>For SIB1 decoding, TSIB1 should not be scaled, but UE is not required to meet the existing RRM or L1 measurement requirements during TSIB1.</a:t>
            </a:r>
          </a:p>
          <a:p>
            <a:pPr lvl="1">
              <a:defRPr/>
            </a:pPr>
            <a:r>
              <a:rPr lang="en-US" altLang="zh-CN" sz="1600" dirty="0">
                <a:sym typeface="+mn-ea"/>
              </a:rPr>
              <a:t>Option 2</a:t>
            </a:r>
          </a:p>
          <a:p>
            <a:pPr lvl="2">
              <a:defRPr/>
            </a:pPr>
            <a:r>
              <a:rPr lang="en-US" altLang="zh-CN" sz="1200" dirty="0">
                <a:sym typeface="+mn-ea"/>
              </a:rPr>
              <a:t>The UE is not required to meet L3 measurement requirements during CGI reading. L1 measurement requirements </a:t>
            </a:r>
            <a:r>
              <a:rPr lang="en-US" altLang="zh-CN" sz="1200" dirty="0" smtClean="0">
                <a:sym typeface="+mn-ea"/>
              </a:rPr>
              <a:t>FFS</a:t>
            </a:r>
          </a:p>
          <a:p>
            <a:pPr lvl="1">
              <a:defRPr/>
            </a:pPr>
            <a:r>
              <a:rPr lang="en-US" altLang="zh-CN" sz="1600" dirty="0">
                <a:sym typeface="+mn-ea"/>
              </a:rPr>
              <a:t>Option </a:t>
            </a:r>
            <a:r>
              <a:rPr lang="en-US" altLang="zh-CN" sz="1600" dirty="0" smtClean="0">
                <a:sym typeface="+mn-ea"/>
              </a:rPr>
              <a:t>3</a:t>
            </a:r>
            <a:endParaRPr lang="en-US" altLang="zh-CN" sz="1600" dirty="0">
              <a:sym typeface="+mn-ea"/>
            </a:endParaRPr>
          </a:p>
          <a:p>
            <a:pPr lvl="2">
              <a:defRPr/>
            </a:pPr>
            <a:r>
              <a:rPr lang="en-US" altLang="zh-CN" sz="1200" dirty="0">
                <a:sym typeface="+mn-ea"/>
              </a:rPr>
              <a:t>The UE is not required to meet </a:t>
            </a:r>
            <a:r>
              <a:rPr lang="en-US" altLang="zh-CN" sz="1200" dirty="0" smtClean="0">
                <a:sym typeface="+mn-ea"/>
              </a:rPr>
              <a:t>L3 and L1 </a:t>
            </a:r>
            <a:r>
              <a:rPr lang="en-US" altLang="zh-CN" sz="1200" dirty="0">
                <a:sym typeface="+mn-ea"/>
              </a:rPr>
              <a:t>measurement requirements during CGI </a:t>
            </a:r>
            <a:r>
              <a:rPr lang="en-US" altLang="zh-CN" sz="1200" dirty="0" smtClean="0">
                <a:sym typeface="+mn-ea"/>
              </a:rPr>
              <a:t>reading</a:t>
            </a:r>
          </a:p>
          <a:p>
            <a:pPr lvl="1">
              <a:defRPr/>
            </a:pPr>
            <a:r>
              <a:rPr lang="en-US" altLang="zh-CN" sz="1600" dirty="0">
                <a:sym typeface="+mn-ea"/>
              </a:rPr>
              <a:t>Other options are not </a:t>
            </a:r>
            <a:r>
              <a:rPr lang="en-US" altLang="zh-CN" sz="1600" dirty="0" smtClean="0">
                <a:sym typeface="+mn-ea"/>
              </a:rPr>
              <a:t>precluded</a:t>
            </a:r>
            <a:endParaRPr lang="en-US" altLang="zh-CN" sz="1200" dirty="0">
              <a:sym typeface="+mn-ea"/>
            </a:endParaRPr>
          </a:p>
          <a:p>
            <a:pPr>
              <a:defRPr/>
            </a:pPr>
            <a:r>
              <a:rPr lang="en-US" altLang="zh-CN" sz="2000" dirty="0" smtClean="0">
                <a:sym typeface="+mn-ea"/>
              </a:rPr>
              <a:t>How </a:t>
            </a:r>
            <a:r>
              <a:rPr lang="en-US" altLang="zh-CN" sz="2000" dirty="0">
                <a:sym typeface="+mn-ea"/>
              </a:rPr>
              <a:t>the SSB is selected for MIB decoding </a:t>
            </a:r>
          </a:p>
          <a:p>
            <a:pPr lvl="1">
              <a:defRPr/>
            </a:pPr>
            <a:r>
              <a:rPr lang="en-US" altLang="zh-CN" sz="1600" dirty="0">
                <a:sym typeface="+mn-ea"/>
              </a:rPr>
              <a:t>Option 1: the SSB with the same index as in the L3-RSRP reporting</a:t>
            </a:r>
          </a:p>
          <a:p>
            <a:pPr lvl="1">
              <a:defRPr/>
            </a:pPr>
            <a:r>
              <a:rPr lang="en-US" altLang="zh-CN" sz="1600" dirty="0">
                <a:sym typeface="+mn-ea"/>
              </a:rPr>
              <a:t>Option 2: Search the best one of all the SSBs within SMTC window</a:t>
            </a:r>
          </a:p>
          <a:p>
            <a:pPr marL="0" indent="0">
              <a:buNone/>
              <a:defRPr/>
            </a:pPr>
            <a:r>
              <a:rPr lang="en-US" altLang="zh-CN" sz="1800" i="1" dirty="0"/>
              <a:t>Note: the above two issues are relevant. Many other issues are depending on the decision on this two issues.</a:t>
            </a:r>
          </a:p>
          <a:p>
            <a:pPr lvl="0">
              <a:defRPr/>
            </a:pPr>
            <a:r>
              <a:rPr lang="en-US" altLang="zh-CN" sz="2000" dirty="0"/>
              <a:t>MIB decoding delay for FR2</a:t>
            </a:r>
          </a:p>
          <a:p>
            <a:pPr lvl="1">
              <a:defRPr/>
            </a:pPr>
            <a:r>
              <a:rPr lang="en-US" altLang="zh-CN" sz="1600" dirty="0"/>
              <a:t>Option 1 : [5] * TSMTC, where TSMTC is SMTC periodicity of target cell.</a:t>
            </a:r>
          </a:p>
          <a:p>
            <a:pPr lvl="1">
              <a:defRPr/>
            </a:pPr>
            <a:r>
              <a:rPr lang="en-US" altLang="zh-CN" sz="1600" dirty="0"/>
              <a:t>Option 2 : [5] * N * TSMTC, where N = 8 and TSMTC is SMTC periodicity of target cell.</a:t>
            </a:r>
          </a:p>
          <a:p>
            <a:pPr lvl="1">
              <a:defRPr/>
            </a:pPr>
            <a:r>
              <a:rPr lang="en-US" altLang="zh-CN" sz="1600" dirty="0"/>
              <a:t>Note: Depending on outcome of how the SSB is selected for MIB decoding.</a:t>
            </a:r>
          </a:p>
          <a:p>
            <a:pPr lvl="0"/>
            <a:endParaRPr lang="zh-CN"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3</a:t>
            </a:fld>
            <a:endParaRPr lang="zh-CN" altLang="en-US" sz="1200" dirty="0">
              <a:solidFill>
                <a:srgbClr val="898989"/>
              </a:solidFill>
            </a:endParaRPr>
          </a:p>
        </p:txBody>
      </p:sp>
    </p:spTree>
    <p:extLst>
      <p:ext uri="{BB962C8B-B14F-4D97-AF65-F5344CB8AC3E}">
        <p14:creationId xmlns:p14="http://schemas.microsoft.com/office/powerpoint/2010/main" val="55736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1800" dirty="0">
                <a:sym typeface="+mn-ea"/>
              </a:rPr>
              <a:t>How is the SIB1 decoding delay to be derived</a:t>
            </a:r>
          </a:p>
          <a:p>
            <a:pPr lvl="1">
              <a:defRPr/>
            </a:pPr>
            <a:r>
              <a:rPr lang="en-US" altLang="zh-CN" sz="1600" dirty="0">
                <a:sym typeface="+mn-ea"/>
              </a:rPr>
              <a:t>Option 1: One shot with -3dB SNR</a:t>
            </a:r>
          </a:p>
          <a:p>
            <a:pPr lvl="1">
              <a:defRPr/>
            </a:pPr>
            <a:r>
              <a:rPr lang="en-US" altLang="zh-CN" sz="1600" dirty="0">
                <a:sym typeface="+mn-ea"/>
              </a:rPr>
              <a:t>Option 2: Soft combining of 2 samples at -6dB SNR</a:t>
            </a:r>
          </a:p>
          <a:p>
            <a:pPr lvl="2">
              <a:defRPr/>
            </a:pPr>
            <a:r>
              <a:rPr lang="en-US" altLang="zh-CN" sz="1200" dirty="0">
                <a:sym typeface="+mn-ea"/>
              </a:rPr>
              <a:t>No CGI reading requirements for 160ms SIB1 scheduling periodicity</a:t>
            </a:r>
          </a:p>
          <a:p>
            <a:pPr lvl="1">
              <a:defRPr/>
            </a:pPr>
            <a:r>
              <a:rPr lang="en-US" altLang="zh-CN" sz="1600" dirty="0">
                <a:sym typeface="+mn-ea"/>
              </a:rPr>
              <a:t>Option 3: Soft combining of 4 samples at -6dB SNR</a:t>
            </a:r>
          </a:p>
          <a:p>
            <a:pPr lvl="2">
              <a:defRPr/>
            </a:pPr>
            <a:r>
              <a:rPr lang="en-US" altLang="zh-CN" sz="1200" dirty="0">
                <a:sym typeface="+mn-ea"/>
              </a:rPr>
              <a:t>No CGI reading requirements for 80ms or 160ms SIB1 scheduling periodicity</a:t>
            </a:r>
          </a:p>
          <a:p>
            <a:pPr lvl="1">
              <a:defRPr/>
            </a:pPr>
            <a:r>
              <a:rPr lang="en-US" altLang="zh-CN" sz="1600" dirty="0" smtClean="0">
                <a:sym typeface="+mn-ea"/>
              </a:rPr>
              <a:t>Option </a:t>
            </a:r>
            <a:r>
              <a:rPr lang="en-US" altLang="zh-CN" sz="1600" dirty="0">
                <a:sym typeface="+mn-ea"/>
              </a:rPr>
              <a:t>4: </a:t>
            </a:r>
            <a:r>
              <a:rPr lang="en-US" altLang="zh-CN" sz="1600" dirty="0" smtClean="0">
                <a:sym typeface="+mn-ea"/>
              </a:rPr>
              <a:t>Soft </a:t>
            </a:r>
            <a:r>
              <a:rPr lang="en-US" altLang="zh-CN" sz="1600" dirty="0">
                <a:sym typeface="+mn-ea"/>
              </a:rPr>
              <a:t>combining of 4 samples at -6dB SNR without side condition on scheduling periodicity and assuming soft combining across scheduling period boundaries</a:t>
            </a:r>
          </a:p>
          <a:p>
            <a:pPr lvl="2">
              <a:defRPr/>
            </a:pPr>
            <a:r>
              <a:rPr lang="en-US" altLang="zh-CN" sz="1050" dirty="0">
                <a:sym typeface="+mn-ea"/>
              </a:rPr>
              <a:t>Side condition that payload is the same throughout the SIB1 decoding time</a:t>
            </a:r>
            <a:endParaRPr lang="en-US" altLang="zh-CN" sz="1050" dirty="0">
              <a:sym typeface="+mn-ea"/>
            </a:endParaRPr>
          </a:p>
          <a:p>
            <a:pPr>
              <a:defRPr/>
            </a:pPr>
            <a:r>
              <a:rPr lang="en-US" altLang="zh-CN" sz="1800" dirty="0">
                <a:sym typeface="+mn-ea"/>
              </a:rPr>
              <a:t>How soft combining can be performed for different SIB1 scheduling periodicity)</a:t>
            </a:r>
          </a:p>
          <a:p>
            <a:pPr lvl="1">
              <a:defRPr/>
            </a:pPr>
            <a:r>
              <a:rPr lang="en-US" altLang="zh-CN" sz="1600" dirty="0">
                <a:sym typeface="+mn-ea"/>
              </a:rPr>
              <a:t>Option 1:</a:t>
            </a:r>
          </a:p>
          <a:p>
            <a:pPr lvl="2">
              <a:defRPr/>
            </a:pPr>
            <a:r>
              <a:rPr lang="en-US" altLang="zh-CN" sz="1200" dirty="0">
                <a:sym typeface="+mn-ea"/>
              </a:rPr>
              <a:t>By default the UE assumes that PDSCH transmissions from different transmission periods can be soft combined for SIB1 decoding, if there are insufficient opportunities from a single transmission period.</a:t>
            </a:r>
          </a:p>
          <a:p>
            <a:pPr lvl="2">
              <a:defRPr/>
            </a:pPr>
            <a:r>
              <a:rPr lang="en-US" altLang="zh-CN" sz="1200" dirty="0">
                <a:sym typeface="+mn-ea"/>
              </a:rPr>
              <a:t>Assistance information </a:t>
            </a:r>
            <a:r>
              <a:rPr lang="en-US" altLang="zh-CN" sz="1200" dirty="0" smtClean="0">
                <a:sym typeface="+mn-ea"/>
              </a:rPr>
              <a:t>be </a:t>
            </a:r>
            <a:r>
              <a:rPr lang="en-US" altLang="zh-CN" sz="1200" dirty="0">
                <a:sym typeface="+mn-ea"/>
              </a:rPr>
              <a:t>beneficial</a:t>
            </a:r>
          </a:p>
          <a:p>
            <a:pPr lvl="3">
              <a:defRPr/>
            </a:pPr>
            <a:r>
              <a:rPr lang="en-US" altLang="zh-CN" sz="1000" dirty="0">
                <a:sym typeface="+mn-ea"/>
              </a:rPr>
              <a:t>A bitmap (e.g. of up to 8 bits) where ‘0’ indicates that the UE may assume that PDSCH is not transmitted in the corresponding PDSCH transmission opportunity, and ‘1’ indicates that the UE should determine via the SI-RNTI on PDCCH whether the PDSCH is transmitted.</a:t>
            </a:r>
          </a:p>
          <a:p>
            <a:pPr lvl="3">
              <a:defRPr/>
            </a:pPr>
            <a:r>
              <a:rPr lang="en-US" altLang="zh-CN" sz="1000" dirty="0">
                <a:sym typeface="+mn-ea"/>
              </a:rPr>
              <a:t>An indication that the UE may assume that it is safe to combine PDSCH across transmission period boundaries (e.g. no SIB1 payload updates are ongoing across the network) </a:t>
            </a:r>
          </a:p>
          <a:p>
            <a:pPr lvl="1">
              <a:defRPr/>
            </a:pPr>
            <a:r>
              <a:rPr lang="en-US" altLang="zh-CN" sz="1600" dirty="0" smtClean="0">
                <a:sym typeface="+mn-ea"/>
              </a:rPr>
              <a:t>Option 2:</a:t>
            </a:r>
            <a:endParaRPr lang="en-US" altLang="zh-CN" sz="1600" dirty="0">
              <a:sym typeface="+mn-ea"/>
            </a:endParaRPr>
          </a:p>
          <a:p>
            <a:pPr lvl="2">
              <a:defRPr/>
            </a:pPr>
            <a:r>
              <a:rPr lang="en-US" altLang="zh-CN" sz="1200" dirty="0" smtClean="0">
                <a:sym typeface="+mn-ea"/>
              </a:rPr>
              <a:t>UE detect PDCCH to know if PDSCH for SIB1 is scheduled. If multiple SIB1 are transmitted within </a:t>
            </a:r>
            <a:r>
              <a:rPr lang="en-US" altLang="zh-CN" sz="1200" dirty="0">
                <a:sym typeface="+mn-ea"/>
              </a:rPr>
              <a:t>160ms SIB1 </a:t>
            </a:r>
            <a:r>
              <a:rPr lang="en-US" altLang="zh-CN" sz="1200" dirty="0" smtClean="0">
                <a:sym typeface="+mn-ea"/>
              </a:rPr>
              <a:t>TTI, UE can do soft combining with all the scheduled SIB1 repetitions.</a:t>
            </a:r>
            <a:endParaRPr lang="en-US" altLang="zh-CN" sz="1200" dirty="0">
              <a:sym typeface="+mn-ea"/>
            </a:endParaRPr>
          </a:p>
          <a:p>
            <a:pPr lvl="1">
              <a:defRPr/>
            </a:pPr>
            <a:r>
              <a:rPr lang="en-US" altLang="zh-CN" sz="1600" dirty="0">
                <a:sym typeface="+mn-ea"/>
              </a:rPr>
              <a:t>Other options are not precluded</a:t>
            </a:r>
          </a:p>
          <a:p>
            <a:pPr marL="342900" lvl="1" indent="-342900">
              <a:buFont typeface="Arial" panose="020B0604020202020204" pitchFamily="34" charset="0"/>
              <a:buChar char="•"/>
              <a:defRPr/>
            </a:pPr>
            <a:endParaRPr lang="zh-CN" altLang="zh-CN" sz="14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4</a:t>
            </a:fld>
            <a:endParaRPr lang="zh-CN" altLang="en-US" sz="1200" dirty="0">
              <a:solidFill>
                <a:srgbClr val="898989"/>
              </a:solidFill>
            </a:endParaRPr>
          </a:p>
        </p:txBody>
      </p:sp>
    </p:spTree>
    <p:extLst>
      <p:ext uri="{BB962C8B-B14F-4D97-AF65-F5344CB8AC3E}">
        <p14:creationId xmlns:p14="http://schemas.microsoft.com/office/powerpoint/2010/main" val="413329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delay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marL="342900" lvl="1" indent="-342900">
              <a:buFont typeface="Arial" panose="020B0604020202020204" pitchFamily="34" charset="0"/>
              <a:buChar char="•"/>
              <a:defRPr/>
            </a:pPr>
            <a:r>
              <a:rPr lang="en-US" altLang="zh-CN" sz="1800" dirty="0" smtClean="0"/>
              <a:t>SIB1 </a:t>
            </a:r>
            <a:r>
              <a:rPr lang="en-US" altLang="zh-CN" sz="1800" dirty="0"/>
              <a:t>decoding delay for FR1 and FR2</a:t>
            </a:r>
          </a:p>
          <a:p>
            <a:pPr marL="742950" lvl="2" indent="-342900">
              <a:defRPr/>
            </a:pPr>
            <a:r>
              <a:rPr lang="en-US" altLang="zh-CN" sz="1400" dirty="0"/>
              <a:t>Depending on how SIB1 decoding delay is derived and simulation results</a:t>
            </a:r>
          </a:p>
          <a:p>
            <a:pPr marL="342900" lvl="1" indent="-342900">
              <a:buFont typeface="Arial" panose="020B0604020202020204" pitchFamily="34" charset="0"/>
              <a:buChar char="•"/>
              <a:defRPr/>
            </a:pPr>
            <a:r>
              <a:rPr lang="en-US" altLang="zh-CN" sz="1800" dirty="0"/>
              <a:t>SINR Side condition for inter-frequency NR CGI reading</a:t>
            </a:r>
          </a:p>
          <a:p>
            <a:pPr marL="742950" lvl="2" indent="-342900">
              <a:defRPr/>
            </a:pPr>
            <a:r>
              <a:rPr lang="en-US" altLang="zh-CN" sz="1400" dirty="0"/>
              <a:t>Depending on how SIB1 decoding delay is </a:t>
            </a:r>
            <a:r>
              <a:rPr lang="en-US" altLang="zh-CN" sz="1400" dirty="0" smtClean="0"/>
              <a:t>derived</a:t>
            </a:r>
          </a:p>
          <a:p>
            <a:pPr>
              <a:defRPr/>
            </a:pPr>
            <a:r>
              <a:rPr lang="en-US" altLang="zh-CN" sz="1800" dirty="0" smtClean="0">
                <a:sym typeface="+mn-ea"/>
              </a:rPr>
              <a:t>AGC/AFC </a:t>
            </a:r>
            <a:r>
              <a:rPr lang="en-US" altLang="zh-CN" sz="1800" dirty="0">
                <a:sym typeface="+mn-ea"/>
              </a:rPr>
              <a:t>for MIB decoding</a:t>
            </a:r>
          </a:p>
          <a:p>
            <a:pPr lvl="1">
              <a:defRPr/>
            </a:pPr>
            <a:r>
              <a:rPr lang="en-US" altLang="zh-CN" sz="1600" dirty="0">
                <a:sym typeface="+mn-ea"/>
              </a:rPr>
              <a:t>Option 1: </a:t>
            </a:r>
            <a:r>
              <a:rPr lang="en-US" altLang="zh-CN" sz="1600" dirty="0" smtClean="0"/>
              <a:t>1 </a:t>
            </a:r>
            <a:r>
              <a:rPr lang="en-US" altLang="zh-CN" sz="1600" dirty="0"/>
              <a:t>sample for AGC/AFC during MIB decoding</a:t>
            </a:r>
            <a:endParaRPr lang="zh-CN" altLang="zh-CN" sz="1600" dirty="0"/>
          </a:p>
          <a:p>
            <a:pPr lvl="1">
              <a:defRPr/>
            </a:pPr>
            <a:r>
              <a:rPr lang="en-US" altLang="zh-CN" sz="1600" dirty="0" smtClean="0">
                <a:sym typeface="+mn-ea"/>
              </a:rPr>
              <a:t>Option </a:t>
            </a:r>
            <a:r>
              <a:rPr lang="en-US" altLang="zh-CN" sz="1600" dirty="0">
                <a:sym typeface="+mn-ea"/>
              </a:rPr>
              <a:t>2: </a:t>
            </a:r>
            <a:r>
              <a:rPr lang="en-US" altLang="zh-CN" sz="1600" dirty="0" smtClean="0">
                <a:sym typeface="+mn-ea"/>
              </a:rPr>
              <a:t>No AGC/AFC </a:t>
            </a:r>
            <a:r>
              <a:rPr lang="en-US" altLang="zh-CN" sz="1600" dirty="0">
                <a:sym typeface="+mn-ea"/>
              </a:rPr>
              <a:t>is assumed during MIB decoding</a:t>
            </a:r>
          </a:p>
          <a:p>
            <a:pPr marL="742950" lvl="2" indent="-342900">
              <a:defRPr/>
            </a:pPr>
            <a:endParaRPr lang="zh-CN" altLang="zh-CN" sz="14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5</a:t>
            </a:fld>
            <a:endParaRPr lang="zh-CN" altLang="en-US" sz="1200" dirty="0">
              <a:solidFill>
                <a:srgbClr val="898989"/>
              </a:solidFill>
            </a:endParaRPr>
          </a:p>
        </p:txBody>
      </p:sp>
    </p:spTree>
    <p:extLst>
      <p:ext uri="{BB962C8B-B14F-4D97-AF65-F5344CB8AC3E}">
        <p14:creationId xmlns:p14="http://schemas.microsoft.com/office/powerpoint/2010/main" val="258941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sz="4000" dirty="0"/>
              <a:t>WF on interruption requirements</a:t>
            </a:r>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1600" dirty="0"/>
              <a:t>The interruption core requirements for CGI reading of NR cell is specified by interruption numbers and interruption length</a:t>
            </a:r>
            <a:endParaRPr lang="en-US" altLang="zh-CN" sz="1600" dirty="0">
              <a:sym typeface="+mn-ea"/>
            </a:endParaRPr>
          </a:p>
          <a:p>
            <a:pPr lvl="1">
              <a:defRPr/>
            </a:pPr>
            <a:r>
              <a:rPr lang="en-US" altLang="zh-CN" sz="1200" dirty="0"/>
              <a:t>Option 1: ratio of interrupted slots during the MIB decoding and SIB1 decoding time period.</a:t>
            </a:r>
          </a:p>
          <a:p>
            <a:pPr lvl="1">
              <a:defRPr/>
            </a:pPr>
            <a:r>
              <a:rPr lang="en-US" altLang="zh-CN" sz="1200" dirty="0">
                <a:sym typeface="+mn-ea"/>
              </a:rPr>
              <a:t>Option 2: Up to X interruptions of duration up to K1 for MIB decoding and additionally up to Y interruptions of up to K2 for SIB </a:t>
            </a:r>
            <a:r>
              <a:rPr lang="en-US" altLang="zh-CN" sz="1200" dirty="0" smtClean="0">
                <a:sym typeface="+mn-ea"/>
              </a:rPr>
              <a:t>decoding</a:t>
            </a:r>
          </a:p>
          <a:p>
            <a:pPr lvl="1">
              <a:defRPr/>
            </a:pPr>
            <a:r>
              <a:rPr lang="en-US" altLang="zh-CN" sz="1200" dirty="0">
                <a:sym typeface="+mn-ea"/>
              </a:rPr>
              <a:t>Other options are not precluded</a:t>
            </a:r>
            <a:endParaRPr lang="en-US" altLang="zh-CN" sz="1050" dirty="0">
              <a:sym typeface="+mn-ea"/>
            </a:endParaRPr>
          </a:p>
          <a:p>
            <a:pPr lvl="0"/>
            <a:r>
              <a:rPr lang="en-US" altLang="zh-CN" sz="1600" dirty="0" smtClean="0"/>
              <a:t>Interruptions </a:t>
            </a:r>
            <a:r>
              <a:rPr lang="en-US" altLang="zh-CN" sz="1600" dirty="0"/>
              <a:t>for each autonomous gap during MIB decoding</a:t>
            </a:r>
          </a:p>
          <a:p>
            <a:pPr lvl="1"/>
            <a:r>
              <a:rPr lang="en-US" altLang="zh-CN" sz="1200" dirty="0"/>
              <a:t>Option 1: SMTC duration + 2*RF tuning time + 1 slot (victim cell SCS)</a:t>
            </a:r>
          </a:p>
          <a:p>
            <a:pPr lvl="1"/>
            <a:r>
              <a:rPr lang="en-US" altLang="zh-CN" sz="1200" dirty="0"/>
              <a:t>Option 2: 4 symbols (target cell SCS) + 2*RF tuning time + 1 slot (victim cell SCS)</a:t>
            </a:r>
          </a:p>
          <a:p>
            <a:pPr lvl="1"/>
            <a:r>
              <a:rPr lang="en-US" altLang="zh-CN" sz="1200" dirty="0"/>
              <a:t>Note: Depending on how SSB is selected for MIB decoding</a:t>
            </a:r>
          </a:p>
          <a:p>
            <a:r>
              <a:rPr lang="en-US" altLang="zh-CN" sz="1600" dirty="0">
                <a:sym typeface="+mn-ea"/>
              </a:rPr>
              <a:t>Interruptions for each autonomous gap during SIB1 decoding</a:t>
            </a:r>
          </a:p>
          <a:p>
            <a:pPr lvl="1"/>
            <a:r>
              <a:rPr lang="en-US" altLang="zh-CN" sz="1200" dirty="0"/>
              <a:t>Depending on how SIB1 decoding delay is derived and how soft combining is performed if it is necessary</a:t>
            </a:r>
          </a:p>
          <a:p>
            <a:pPr lvl="0"/>
            <a:r>
              <a:rPr lang="en-US" altLang="zh-CN" sz="1600" dirty="0"/>
              <a:t>How frequently each interruption happens during SIB1 decoding</a:t>
            </a:r>
          </a:p>
          <a:p>
            <a:pPr lvl="1"/>
            <a:r>
              <a:rPr lang="en-US" altLang="zh-CN" sz="1200" dirty="0"/>
              <a:t>Option 1 : </a:t>
            </a:r>
          </a:p>
          <a:p>
            <a:pPr lvl="2"/>
            <a:r>
              <a:rPr lang="en-US" altLang="zh-CN" sz="1050" dirty="0"/>
              <a:t>20ms for multiplexing pattern 1</a:t>
            </a:r>
          </a:p>
          <a:p>
            <a:pPr lvl="2"/>
            <a:r>
              <a:rPr lang="en-US" altLang="zh-CN" sz="1050" dirty="0"/>
              <a:t>SMTC period for multiplexing pattern 2/3</a:t>
            </a:r>
          </a:p>
          <a:p>
            <a:pPr lvl="1"/>
            <a:r>
              <a:rPr lang="en-US" altLang="zh-CN" sz="1200" dirty="0"/>
              <a:t>Option 2 : </a:t>
            </a:r>
          </a:p>
          <a:p>
            <a:pPr lvl="2"/>
            <a:r>
              <a:rPr lang="en-US" altLang="zh-CN" sz="1050" dirty="0"/>
              <a:t>20ms based on minimum MSI scheduling periodicity</a:t>
            </a:r>
          </a:p>
          <a:p>
            <a:pPr lvl="1"/>
            <a:r>
              <a:rPr lang="en-US" altLang="zh-CN" sz="1200" dirty="0"/>
              <a:t>Option 3 : </a:t>
            </a:r>
          </a:p>
          <a:p>
            <a:pPr lvl="2"/>
            <a:r>
              <a:rPr lang="en-US" altLang="zh-CN" sz="1050" dirty="0"/>
              <a:t>20ms for multiplexing pattern 1</a:t>
            </a:r>
          </a:p>
          <a:p>
            <a:pPr lvl="2"/>
            <a:r>
              <a:rPr lang="en-US" altLang="zh-CN" sz="1050" dirty="0"/>
              <a:t>SSB period for multiplexing pattern 2/3</a:t>
            </a:r>
          </a:p>
          <a:p>
            <a:pPr lvl="1"/>
            <a:r>
              <a:rPr lang="en-US" altLang="zh-CN" sz="1400" dirty="0"/>
              <a:t>Option 4 :</a:t>
            </a:r>
          </a:p>
          <a:p>
            <a:pPr lvl="2"/>
            <a:r>
              <a:rPr lang="en-US" altLang="zh-CN" sz="1050" dirty="0"/>
              <a:t>When assistance information indicates the </a:t>
            </a:r>
            <a:r>
              <a:rPr lang="en-US" altLang="zh-CN" sz="1050" dirty="0">
                <a:sym typeface="+mn-ea"/>
              </a:rPr>
              <a:t>UE should determine via the SI-RNTI on PDCCH whether the PDSCH is transmitted.</a:t>
            </a:r>
            <a:endParaRPr lang="en-US" altLang="zh-CN" sz="1050" dirty="0"/>
          </a:p>
          <a:p>
            <a:pPr lvl="2"/>
            <a:endParaRPr lang="en-US" altLang="zh-CN" sz="1050" dirty="0">
              <a:solidFill>
                <a:srgbClr val="00B0F0"/>
              </a:solidFill>
            </a:endParaRPr>
          </a:p>
          <a:p>
            <a:pPr lvl="0"/>
            <a:endParaRPr lang="en-US" altLang="zh-CN" sz="16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6</a:t>
            </a:fld>
            <a:endParaRPr lang="zh-CN" altLang="en-US" sz="1200" dirty="0">
              <a:solidFill>
                <a:srgbClr val="898989"/>
              </a:solidFill>
            </a:endParaRPr>
          </a:p>
        </p:txBody>
      </p:sp>
    </p:spTree>
    <p:extLst>
      <p:ext uri="{BB962C8B-B14F-4D97-AF65-F5344CB8AC3E}">
        <p14:creationId xmlns:p14="http://schemas.microsoft.com/office/powerpoint/2010/main" val="4753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pPr>
              <a:defRPr/>
            </a:pPr>
            <a:r>
              <a:rPr lang="en-US" altLang="zh-CN" sz="2000" dirty="0"/>
              <a:t>Known cell condition for FR1</a:t>
            </a:r>
          </a:p>
          <a:p>
            <a:pPr lvl="1">
              <a:defRPr/>
            </a:pPr>
            <a:r>
              <a:rPr lang="en-US" altLang="zh-CN" sz="1600" dirty="0"/>
              <a:t>It has been meeting the relevant cell identification requirement during the last 5 seconds.</a:t>
            </a:r>
          </a:p>
          <a:p>
            <a:pPr lvl="2">
              <a:defRPr/>
            </a:pPr>
            <a:r>
              <a:rPr lang="en-US" altLang="zh-CN" sz="1200" dirty="0"/>
              <a:t>UE sends at least a valid L3-RSRP reporting.</a:t>
            </a:r>
          </a:p>
          <a:p>
            <a:pPr lvl="2">
              <a:defRPr/>
            </a:pPr>
            <a:r>
              <a:rPr lang="en-US" altLang="zh-CN" sz="1200" dirty="0"/>
              <a:t>FFS: The SSB with the same index as the one with best RSRP measurement remains detectable.</a:t>
            </a:r>
          </a:p>
          <a:p>
            <a:pPr lvl="3">
              <a:defRPr/>
            </a:pPr>
            <a:r>
              <a:rPr lang="en-US" altLang="zh-CN" sz="1000" dirty="0"/>
              <a:t>Depending on if the interruption is defined in symbol level or SMTC level.</a:t>
            </a:r>
          </a:p>
          <a:p>
            <a:pPr lvl="1">
              <a:defRPr/>
            </a:pPr>
            <a:r>
              <a:rPr lang="en-US" altLang="zh-CN" sz="1600" dirty="0"/>
              <a:t>During CGI reading, the SSB [with the same index (in the L3-RSRP reporting)] remains detectable</a:t>
            </a:r>
          </a:p>
          <a:p>
            <a:pPr lvl="1"/>
            <a:r>
              <a:rPr lang="en-US" altLang="zh-CN" sz="1600" dirty="0"/>
              <a:t>Note: This is the agreements in the last meeting. The wording needs to be revised based on decision on how SSB for MIB decoding is selected</a:t>
            </a:r>
          </a:p>
          <a:p>
            <a:endParaRPr lang="en-US" altLang="zh-CN" sz="2000" dirty="0"/>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7</a:t>
            </a:fld>
            <a:endParaRPr lang="zh-CN" altLang="en-US" sz="1200" dirty="0">
              <a:solidFill>
                <a:srgbClr val="898989"/>
              </a:solidFill>
            </a:endParaRPr>
          </a:p>
        </p:txBody>
      </p:sp>
    </p:spTree>
    <p:extLst>
      <p:ext uri="{BB962C8B-B14F-4D97-AF65-F5344CB8AC3E}">
        <p14:creationId xmlns:p14="http://schemas.microsoft.com/office/powerpoint/2010/main" val="409066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a:xfrm>
            <a:off x="457200" y="274638"/>
            <a:ext cx="8229600" cy="850900"/>
          </a:xfrm>
        </p:spPr>
        <p:txBody>
          <a:bodyPr vert="horz" wrap="square" lIns="91440" tIns="45720" rIns="91440" bIns="45720" anchor="ctr"/>
          <a:lstStyle/>
          <a:p>
            <a:pPr eaLnBrk="1" hangingPunct="1"/>
            <a:r>
              <a:rPr lang="en-US" altLang="zh-CN" sz="4000" dirty="0"/>
              <a:t>WF on known cell conditions</a:t>
            </a:r>
            <a:endParaRPr lang="en-US" sz="4000" dirty="0"/>
          </a:p>
        </p:txBody>
      </p:sp>
      <p:sp>
        <p:nvSpPr>
          <p:cNvPr id="6147" name="内容占位符 2"/>
          <p:cNvSpPr>
            <a:spLocks noGrp="1" noChangeArrowheads="1"/>
          </p:cNvSpPr>
          <p:nvPr>
            <p:ph idx="1"/>
          </p:nvPr>
        </p:nvSpPr>
        <p:spPr>
          <a:xfrm>
            <a:off x="250825" y="1125538"/>
            <a:ext cx="8713788" cy="5327650"/>
          </a:xfrm>
        </p:spPr>
        <p:txBody>
          <a:bodyPr vert="horz" wrap="square" lIns="91440" tIns="45720" rIns="91440" bIns="45720" numCol="1" anchor="t" anchorCtr="0" compatLnSpc="1"/>
          <a:lstStyle/>
          <a:p>
            <a:r>
              <a:rPr lang="en-US" altLang="zh-CN" sz="1800" dirty="0"/>
              <a:t>Known cell condition for FR2</a:t>
            </a:r>
          </a:p>
          <a:p>
            <a:pPr lvl="1"/>
            <a:r>
              <a:rPr lang="en-US" altLang="zh-CN" sz="1600" dirty="0"/>
              <a:t>Option 1: further revision based on known cell condition for FR1 to address FR2 needs.</a:t>
            </a:r>
          </a:p>
          <a:p>
            <a:pPr lvl="2"/>
            <a:r>
              <a:rPr lang="en-US" altLang="zh-CN" sz="1400" dirty="0"/>
              <a:t>During the last 5 seconds before the reception of the  report CGI command:</a:t>
            </a:r>
          </a:p>
          <a:p>
            <a:pPr lvl="3"/>
            <a:r>
              <a:rPr lang="en-US" altLang="zh-CN" sz="1200" dirty="0"/>
              <a:t>UE sends at least a valid L3-RSRP reporting.</a:t>
            </a:r>
          </a:p>
          <a:p>
            <a:pPr lvl="3"/>
            <a:r>
              <a:rPr lang="en-US" altLang="zh-CN" sz="1200" dirty="0"/>
              <a:t>The SSB with the same index as the one with best RSRP measurement remains detectable.</a:t>
            </a:r>
          </a:p>
          <a:p>
            <a:pPr lvl="2"/>
            <a:r>
              <a:rPr lang="en-US" altLang="zh-CN" sz="1400" dirty="0"/>
              <a:t>During CGI reading, the SSB with the same index as in the L3-RSRP reporting remains detectable</a:t>
            </a:r>
          </a:p>
          <a:p>
            <a:pPr lvl="1"/>
            <a:r>
              <a:rPr lang="en-US" altLang="zh-CN" sz="1600" dirty="0"/>
              <a:t>Option 2:  reuse TCI known cell condition</a:t>
            </a:r>
          </a:p>
          <a:p>
            <a:pPr lvl="1"/>
            <a:r>
              <a:rPr lang="en-US" altLang="zh-CN" sz="1600" dirty="0"/>
              <a:t>Option 3: reuse FR2 handover known cell condition</a:t>
            </a:r>
          </a:p>
          <a:p>
            <a:pPr lvl="1"/>
            <a:r>
              <a:rPr lang="en-US" altLang="zh-CN" sz="1600" dirty="0"/>
              <a:t>Option 4:</a:t>
            </a:r>
          </a:p>
          <a:p>
            <a:pPr lvl="2"/>
            <a:r>
              <a:rPr lang="en-US" altLang="zh-CN" sz="1200" dirty="0"/>
              <a:t>During the period equal to </a:t>
            </a:r>
            <a:r>
              <a:rPr lang="en-US" altLang="zh-CN" sz="1200" dirty="0"/>
              <a:t>[X </a:t>
            </a:r>
            <a:r>
              <a:rPr lang="en-US" altLang="zh-CN" sz="1200" dirty="0" err="1"/>
              <a:t>ms</a:t>
            </a:r>
            <a:r>
              <a:rPr lang="en-US" altLang="zh-CN" sz="1200" dirty="0"/>
              <a:t>] </a:t>
            </a:r>
            <a:r>
              <a:rPr lang="en-US" altLang="zh-CN" sz="1200" dirty="0"/>
              <a:t>before the reception of CGI reading command the UE has sent a valid measurement report for the target cell, and</a:t>
            </a:r>
          </a:p>
          <a:p>
            <a:pPr lvl="2"/>
            <a:r>
              <a:rPr lang="en-US" altLang="zh-CN" sz="1200" dirty="0"/>
              <a:t>During the period of T</a:t>
            </a:r>
            <a:r>
              <a:rPr lang="en-US" altLang="zh-CN" sz="900" dirty="0"/>
              <a:t>MIB</a:t>
            </a:r>
            <a:r>
              <a:rPr lang="en-US" altLang="zh-CN" sz="1200" dirty="0"/>
              <a:t>, at least one SSB of the target cell remains detectable according to the cell identification conditions, and</a:t>
            </a:r>
          </a:p>
          <a:p>
            <a:pPr lvl="2"/>
            <a:r>
              <a:rPr lang="en-US" altLang="zh-CN" sz="1200" dirty="0"/>
              <a:t>During the period of T</a:t>
            </a:r>
            <a:r>
              <a:rPr lang="en-US" altLang="zh-CN" sz="900" dirty="0"/>
              <a:t>SIB1</a:t>
            </a:r>
            <a:r>
              <a:rPr lang="en-US" altLang="zh-CN" sz="1200" dirty="0"/>
              <a:t>, the best SSB for MIB decoding of the target cell remains detectable with the same spatial reception parameter according to the cell identification conditions</a:t>
            </a:r>
          </a:p>
          <a:p>
            <a:pPr lvl="1"/>
            <a:r>
              <a:rPr lang="en-US" altLang="zh-CN" sz="1600" dirty="0"/>
              <a:t>Option 5 </a:t>
            </a:r>
          </a:p>
          <a:p>
            <a:pPr lvl="2"/>
            <a:r>
              <a:rPr lang="en-US" altLang="zh-CN" sz="1200" dirty="0" smtClean="0"/>
              <a:t>During </a:t>
            </a:r>
            <a:r>
              <a:rPr lang="en-US" altLang="zh-CN" sz="1200" dirty="0"/>
              <a:t>the period equals to [X </a:t>
            </a:r>
            <a:r>
              <a:rPr lang="en-US" altLang="zh-CN" sz="1200" dirty="0" err="1"/>
              <a:t>ms</a:t>
            </a:r>
            <a:r>
              <a:rPr lang="en-US" altLang="zh-CN" sz="1200" dirty="0"/>
              <a:t>] from the last transmission of the SSB used for L3-RSRP report to UE receives the target CGI reading command,</a:t>
            </a:r>
          </a:p>
          <a:p>
            <a:pPr lvl="3"/>
            <a:r>
              <a:rPr lang="en-US" altLang="zh-CN" sz="1000" dirty="0"/>
              <a:t>the UE has sent a valid L3-RSRP measurement report with SSB index </a:t>
            </a:r>
          </a:p>
          <a:p>
            <a:pPr lvl="2"/>
            <a:r>
              <a:rPr lang="en-US" altLang="zh-CN" sz="1200" dirty="0"/>
              <a:t>During the period from UE sends a valid L3-RSRP reporting to UE repots a valid CGI,</a:t>
            </a:r>
          </a:p>
          <a:p>
            <a:pPr lvl="3"/>
            <a:r>
              <a:rPr lang="en-US" altLang="zh-CN" sz="1000" dirty="0"/>
              <a:t>the SSBs used for L3-RSRP report remain detectable according to the cell identification conditions specified in clauses 9.2 and 9.3</a:t>
            </a:r>
          </a:p>
          <a:p>
            <a:pPr lvl="3"/>
            <a:r>
              <a:rPr lang="en-US" altLang="zh-CN" sz="1000" dirty="0"/>
              <a:t>the MIB information contained in the SSB used for L3-RSRP report remains decodable with the SNR ≥ [-3]dB</a:t>
            </a:r>
          </a:p>
          <a:p>
            <a:pPr lvl="3"/>
            <a:r>
              <a:rPr lang="en-US" altLang="zh-CN" sz="1000" dirty="0"/>
              <a:t>the RMSI CORSETs associated with the SSB used for L3-RSRP report remain detectable with the SNR ≥ [-3]dB</a:t>
            </a:r>
          </a:p>
          <a:p>
            <a:pPr lvl="0"/>
            <a:endParaRPr lang="en-US" altLang="zh-CN" sz="2000" dirty="0"/>
          </a:p>
        </p:txBody>
      </p:sp>
      <p:sp>
        <p:nvSpPr>
          <p:cNvPr id="6148" name="灯片编号占位符 3"/>
          <p:cNvSpPr txBox="1">
            <a:spLocks noGrp="1"/>
          </p:cNvSpPr>
          <p:nvPr>
            <p:ph type="sldNum" sz="quarter" idx="12"/>
          </p:nvPr>
        </p:nvSpPr>
        <p:spPr>
          <a:noFill/>
          <a:ln>
            <a:noFill/>
          </a:ln>
        </p:spPr>
        <p:txBody>
          <a:bodyPr anchor="ctr"/>
          <a:lstStyle/>
          <a:p>
            <a:pPr marL="0" indent="0" algn="r" eaLnBrk="1" hangingPunct="1">
              <a:spcBef>
                <a:spcPct val="0"/>
              </a:spcBef>
              <a:buNone/>
            </a:pPr>
            <a:fld id="{9A0DB2DC-4C9A-4742-B13C-FB6460FD3503}" type="slidenum">
              <a:rPr lang="zh-CN" altLang="en-US" sz="1200" dirty="0">
                <a:solidFill>
                  <a:srgbClr val="898989"/>
                </a:solidFill>
              </a:rPr>
              <a:t>8</a:t>
            </a:fld>
            <a:endParaRPr lang="zh-CN" altLang="en-US" sz="1200" dirty="0">
              <a:solidFill>
                <a:srgbClr val="898989"/>
              </a:solidFill>
            </a:endParaRPr>
          </a:p>
        </p:txBody>
      </p:sp>
    </p:spTree>
    <p:extLst>
      <p:ext uri="{BB962C8B-B14F-4D97-AF65-F5344CB8AC3E}">
        <p14:creationId xmlns:p14="http://schemas.microsoft.com/office/powerpoint/2010/main" val="149691460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1338</Words>
  <Application>Microsoft Office PowerPoint</Application>
  <PresentationFormat>全屏显示(4:3)</PresentationFormat>
  <Paragraphs>122</Paragraphs>
  <Slides>8</Slides>
  <Notes>8</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8</vt:i4>
      </vt:variant>
    </vt:vector>
  </HeadingPairs>
  <TitlesOfParts>
    <vt:vector size="12" baseType="lpstr">
      <vt:lpstr>宋体</vt:lpstr>
      <vt:lpstr>Arial</vt:lpstr>
      <vt:lpstr>Calibri</vt:lpstr>
      <vt:lpstr>Office 主题​​</vt:lpstr>
      <vt:lpstr> WF on R16 NR RRM enhancements – CGI reading </vt:lpstr>
      <vt:lpstr>Agreements in the meeting</vt:lpstr>
      <vt:lpstr>WF on delay requirements</vt:lpstr>
      <vt:lpstr>WF on delay requirements</vt:lpstr>
      <vt:lpstr>WF on delay requirements</vt:lpstr>
      <vt:lpstr>WF on interruption requirements</vt:lpstr>
      <vt:lpstr>WF on known cell conditions</vt:lpstr>
      <vt:lpstr>WF on known cell conditions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interference scenario and reference receiver for BS IC</dc:title>
  <dc:creator>ZTE</dc:creator>
  <cp:lastModifiedBy>杨谦10115881</cp:lastModifiedBy>
  <cp:revision>268</cp:revision>
  <dcterms:created xsi:type="dcterms:W3CDTF">2016-10-20T10:53:00Z</dcterms:created>
  <dcterms:modified xsi:type="dcterms:W3CDTF">2020-03-05T09:04:58Z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(2)QlN6y5gphDZqHFR7Z8+Fl4IKvlNM/O3adK2RNo5/iIEEs11AURrZ0Cf8DmCeRYR2fQsLR5oC_x000d_
YT1g2sqWT+65bemF5Ey+gzW7f9XEsNARuDP45zK9F8a0LRtkLrQb1sFCPQWlevaRikGFsW+r_x000d_
fDiLZlxt9iKfN5vS+LDTYT+LdH+KfXCfZsTPpjE4Q16BLQ+FSZ4caLqJWZdGV90OoyHvDVqF_x000d_
trjGmCsTau8u1trdI9</vt:lpwstr>
  </property>
  <property fmtid="{D5CDD505-2E9C-101B-9397-08002B2CF9AE}" pid="3" name="_2015_ms_pID_725343_00">
    <vt:lpwstr>_</vt:lpwstr>
  </property>
  <property fmtid="{D5CDD505-2E9C-101B-9397-08002B2CF9AE}" pid="4" name="_2015_ms_pID_7253431">
    <vt:lpwstr>SndmmH/78bIohLEIhszotZiCpoOIU4sWOdctEymN4jjN8zU9kOyQmE_x000d_
DNlv/NP6iBv+/yuFkoZF8IF8gpVS5vq2cg/24UYOsCXLwaAlRPIQbQSfv4hY+Xjp42GFDuU/_x000d_
WoO6gWaoVFXMQJsRE3JhGTOA/V+36+MJlyzoxauYEEiSnw==</vt:lpwstr>
  </property>
  <property fmtid="{D5CDD505-2E9C-101B-9397-08002B2CF9AE}" pid="5" name="_2015_ms_pID_7253431_00">
    <vt:lpwstr>_</vt:lpwstr>
  </property>
  <property fmtid="{D5CDD505-2E9C-101B-9397-08002B2CF9AE}" pid="6" name="KSOProductBuildVer">
    <vt:lpwstr>2052-11.8.2.8361</vt:lpwstr>
  </property>
</Properties>
</file>