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4"/>
  </p:sldMasterIdLst>
  <p:notesMasterIdLst>
    <p:notesMasterId r:id="rId16"/>
  </p:notesMasterIdLst>
  <p:sldIdLst>
    <p:sldId id="290" r:id="rId5"/>
    <p:sldId id="321" r:id="rId6"/>
    <p:sldId id="323" r:id="rId7"/>
    <p:sldId id="335" r:id="rId8"/>
    <p:sldId id="331" r:id="rId9"/>
    <p:sldId id="325" r:id="rId10"/>
    <p:sldId id="327" r:id="rId11"/>
    <p:sldId id="328" r:id="rId12"/>
    <p:sldId id="333" r:id="rId13"/>
    <p:sldId id="326" r:id="rId14"/>
    <p:sldId id="330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29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99" autoAdjust="0"/>
  </p:normalViewPr>
  <p:slideViewPr>
    <p:cSldViewPr>
      <p:cViewPr varScale="1">
        <p:scale>
          <a:sx n="73" d="100"/>
          <a:sy n="73" d="100"/>
        </p:scale>
        <p:origin x="420" y="72"/>
      </p:cViewPr>
      <p:guideLst>
        <p:guide orient="horz" pos="2133"/>
        <p:guide pos="29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than Thangarasa" userId="408d9f9c-4a2c-4dc8-a0f4-253ef568dfdf" providerId="ADAL" clId="{2A0401CE-F921-4A5C-8209-EED0CEA85007}"/>
    <pc:docChg chg="undo custSel modSld">
      <pc:chgData name="Santhan Thangarasa" userId="408d9f9c-4a2c-4dc8-a0f4-253ef568dfdf" providerId="ADAL" clId="{2A0401CE-F921-4A5C-8209-EED0CEA85007}" dt="2019-08-28T13:45:52.795" v="936" actId="20577"/>
      <pc:docMkLst>
        <pc:docMk/>
      </pc:docMkLst>
      <pc:sldChg chg="modSp">
        <pc:chgData name="Santhan Thangarasa" userId="408d9f9c-4a2c-4dc8-a0f4-253ef568dfdf" providerId="ADAL" clId="{2A0401CE-F921-4A5C-8209-EED0CEA85007}" dt="2019-08-28T13:45:52.795" v="936" actId="20577"/>
        <pc:sldMkLst>
          <pc:docMk/>
          <pc:sldMk cId="2503191316" sldId="298"/>
        </pc:sldMkLst>
        <pc:spChg chg="mod">
          <ac:chgData name="Santhan Thangarasa" userId="408d9f9c-4a2c-4dc8-a0f4-253ef568dfdf" providerId="ADAL" clId="{2A0401CE-F921-4A5C-8209-EED0CEA85007}" dt="2019-08-28T13:45:52.795" v="936" actId="20577"/>
          <ac:spMkLst>
            <pc:docMk/>
            <pc:sldMk cId="2503191316" sldId="298"/>
            <ac:spMk id="5" creationId="{00000000-0000-0000-0000-000000000000}"/>
          </ac:spMkLst>
        </pc:spChg>
      </pc:sldChg>
      <pc:sldChg chg="modSp">
        <pc:chgData name="Santhan Thangarasa" userId="408d9f9c-4a2c-4dc8-a0f4-253ef568dfdf" providerId="ADAL" clId="{2A0401CE-F921-4A5C-8209-EED0CEA85007}" dt="2019-08-28T13:02:07.706" v="467" actId="20577"/>
        <pc:sldMkLst>
          <pc:docMk/>
          <pc:sldMk cId="1780391154" sldId="299"/>
        </pc:sldMkLst>
        <pc:spChg chg="mod">
          <ac:chgData name="Santhan Thangarasa" userId="408d9f9c-4a2c-4dc8-a0f4-253ef568dfdf" providerId="ADAL" clId="{2A0401CE-F921-4A5C-8209-EED0CEA85007}" dt="2019-08-28T13:02:07.706" v="467" actId="20577"/>
          <ac:spMkLst>
            <pc:docMk/>
            <pc:sldMk cId="1780391154" sldId="299"/>
            <ac:spMk id="5" creationId="{00000000-0000-0000-0000-000000000000}"/>
          </ac:spMkLst>
        </pc:spChg>
      </pc:sldChg>
      <pc:sldChg chg="modSp">
        <pc:chgData name="Santhan Thangarasa" userId="408d9f9c-4a2c-4dc8-a0f4-253ef568dfdf" providerId="ADAL" clId="{2A0401CE-F921-4A5C-8209-EED0CEA85007}" dt="2019-08-28T13:38:16.079" v="826" actId="20577"/>
        <pc:sldMkLst>
          <pc:docMk/>
          <pc:sldMk cId="2909691619" sldId="300"/>
        </pc:sldMkLst>
        <pc:spChg chg="mod">
          <ac:chgData name="Santhan Thangarasa" userId="408d9f9c-4a2c-4dc8-a0f4-253ef568dfdf" providerId="ADAL" clId="{2A0401CE-F921-4A5C-8209-EED0CEA85007}" dt="2019-08-28T13:38:16.079" v="826" actId="20577"/>
          <ac:spMkLst>
            <pc:docMk/>
            <pc:sldMk cId="2909691619" sldId="30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t>2020/3/5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t>2020/3/5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t>2020/3/5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t>2020/3/5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t>2020/3/5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t>2020/3/5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WF on </a:t>
            </a:r>
            <a:r>
              <a:rPr lang="en-US" altLang="ja-JP" sz="40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spatial </a:t>
            </a:r>
            <a:r>
              <a:rPr lang="en-US" altLang="ja-JP" sz="4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relation switch</a:t>
            </a:r>
            <a:endParaRPr lang="ja-JP" altLang="en-US" sz="40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 Inc.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179390" y="188915"/>
            <a:ext cx="8175625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#94-e Meeting				 </a:t>
            </a:r>
          </a:p>
          <a:p>
            <a:pPr>
              <a:buNone/>
            </a:pP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24 Feb. – 6 Mar., 2020 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R4-2002245</a:t>
            </a:r>
            <a:endParaRPr lang="en-US" altLang="ja-JP" sz="1800" dirty="0">
              <a:solidFill>
                <a:srgbClr val="FF000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Delay requirement for </a:t>
            </a:r>
            <a:r>
              <a:rPr lang="en-GB" sz="2800" dirty="0" smtClean="0"/>
              <a:t>MAC </a:t>
            </a:r>
            <a:r>
              <a:rPr lang="en-GB" sz="2800" dirty="0"/>
              <a:t>CE based spatial relation info switching associated with SRS for PUCCH</a:t>
            </a:r>
            <a:endParaRPr lang="en-GB" sz="2800" dirty="0" smtClean="0"/>
          </a:p>
          <a:p>
            <a:pPr lvl="0"/>
            <a:r>
              <a:rPr lang="en-GB" sz="2400" dirty="0" smtClean="0"/>
              <a:t>Option 1: </a:t>
            </a:r>
            <a:r>
              <a:rPr lang="en-GB" sz="2400" dirty="0"/>
              <a:t>T</a:t>
            </a:r>
            <a:r>
              <a:rPr lang="en-GB" sz="2400" baseline="-25000" dirty="0"/>
              <a:t>HARQ</a:t>
            </a:r>
            <a:r>
              <a:rPr lang="en-GB" sz="2400" dirty="0"/>
              <a:t> +3ms</a:t>
            </a:r>
            <a:endParaRPr lang="en-US" sz="2400" dirty="0"/>
          </a:p>
          <a:p>
            <a:pPr lvl="0"/>
            <a:r>
              <a:rPr lang="en-GB" sz="2400" dirty="0"/>
              <a:t>Option </a:t>
            </a:r>
            <a:r>
              <a:rPr lang="en-GB" sz="2400" dirty="0" smtClean="0"/>
              <a:t>2: </a:t>
            </a:r>
            <a:r>
              <a:rPr lang="en-GB" sz="2400" dirty="0"/>
              <a:t>Deprioritize </a:t>
            </a:r>
            <a:endParaRPr lang="en-US" sz="2400" dirty="0"/>
          </a:p>
          <a:p>
            <a:pPr lvl="0"/>
            <a:r>
              <a:rPr lang="en-GB" sz="2400" dirty="0"/>
              <a:t>Option </a:t>
            </a:r>
            <a:r>
              <a:rPr lang="en-GB" sz="2400" dirty="0" smtClean="0"/>
              <a:t>3: </a:t>
            </a:r>
            <a:r>
              <a:rPr lang="en-GB" sz="2400" dirty="0"/>
              <a:t>Refer to RAN1 </a:t>
            </a:r>
            <a:r>
              <a:rPr lang="en-GB" sz="2400" dirty="0" smtClean="0"/>
              <a:t>requirement</a:t>
            </a:r>
          </a:p>
          <a:p>
            <a:pPr marL="0" lvl="0" indent="0">
              <a:buNone/>
            </a:pPr>
            <a:endParaRPr lang="en-GB" sz="2400" i="1" dirty="0" smtClean="0"/>
          </a:p>
          <a:p>
            <a:pPr marL="0" lvl="0" indent="0">
              <a:buNone/>
            </a:pPr>
            <a:endParaRPr lang="en-GB" sz="2400" i="1" dirty="0"/>
          </a:p>
          <a:p>
            <a:pPr marL="0" lvl="0" indent="0">
              <a:buNone/>
            </a:pPr>
            <a:endParaRPr lang="en-GB" sz="2400" i="1" dirty="0" smtClean="0"/>
          </a:p>
          <a:p>
            <a:pPr marL="0" lvl="0" indent="0">
              <a:buNone/>
            </a:pPr>
            <a:r>
              <a:rPr lang="en-GB" sz="2400" i="1" dirty="0" smtClean="0"/>
              <a:t>Note the conclusion in Page 4 will have impact to this page</a:t>
            </a:r>
            <a:endParaRPr lang="en-US" sz="2400" i="1" dirty="0"/>
          </a:p>
          <a:p>
            <a:pPr lvl="1"/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879786"/>
              </p:ext>
            </p:extLst>
          </p:nvPr>
        </p:nvGraphicFramePr>
        <p:xfrm>
          <a:off x="3779912" y="3861048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/>
                <a:gridCol w="1434353"/>
                <a:gridCol w="2793213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PUCCH-MAC-UL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FFS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4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When </a:t>
            </a:r>
            <a:r>
              <a:rPr lang="en-GB" sz="2800" dirty="0"/>
              <a:t>the UL signal has spatial relation to an unknown </a:t>
            </a:r>
            <a:r>
              <a:rPr lang="en-GB" sz="2800" dirty="0" smtClean="0"/>
              <a:t>TCI-state,</a:t>
            </a:r>
          </a:p>
          <a:p>
            <a:pPr lvl="1"/>
            <a:r>
              <a:rPr lang="en-GB" sz="2400" dirty="0"/>
              <a:t>Option </a:t>
            </a:r>
            <a:r>
              <a:rPr lang="en-GB" sz="2400" dirty="0" smtClean="0"/>
              <a:t>1: </a:t>
            </a:r>
            <a:r>
              <a:rPr lang="en-GB" sz="2400" dirty="0"/>
              <a:t>UE transmits with previous TX beam/ arbitrary beam </a:t>
            </a:r>
            <a:endParaRPr lang="en-US" sz="2400" dirty="0"/>
          </a:p>
          <a:p>
            <a:pPr lvl="1"/>
            <a:r>
              <a:rPr lang="en-GB" sz="2400" dirty="0"/>
              <a:t>Option </a:t>
            </a:r>
            <a:r>
              <a:rPr lang="en-GB" sz="2400" dirty="0" smtClean="0"/>
              <a:t>1a: </a:t>
            </a:r>
            <a:r>
              <a:rPr lang="en-GB" sz="2400" dirty="0"/>
              <a:t>UE transmits using previous TX beam</a:t>
            </a:r>
            <a:endParaRPr lang="en-US" sz="2400" dirty="0"/>
          </a:p>
          <a:p>
            <a:pPr lvl="1"/>
            <a:r>
              <a:rPr lang="en-GB" sz="2400" dirty="0"/>
              <a:t>Option </a:t>
            </a:r>
            <a:r>
              <a:rPr lang="en-GB" sz="2400" dirty="0" smtClean="0"/>
              <a:t>2: </a:t>
            </a:r>
            <a:r>
              <a:rPr lang="en-GB" sz="2400" dirty="0"/>
              <a:t>Up to UE implementation</a:t>
            </a:r>
            <a:endParaRPr lang="en-US" sz="2400" dirty="0"/>
          </a:p>
          <a:p>
            <a:pPr lvl="1"/>
            <a:r>
              <a:rPr lang="en-GB" sz="2400" dirty="0"/>
              <a:t>Option </a:t>
            </a:r>
            <a:r>
              <a:rPr lang="en-GB" sz="2400" dirty="0" smtClean="0"/>
              <a:t>3: </a:t>
            </a:r>
            <a:r>
              <a:rPr lang="en-GB" sz="2400" dirty="0"/>
              <a:t>UE behaviour shall not be specified for the period until TCI state becomes known.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63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99" y="908720"/>
            <a:ext cx="8229600" cy="4497365"/>
          </a:xfrm>
        </p:spPr>
        <p:txBody>
          <a:bodyPr/>
          <a:lstStyle/>
          <a:p>
            <a:pPr marL="514350" indent="-457200"/>
            <a:r>
              <a:rPr lang="en-US" sz="2400" dirty="0" smtClean="0"/>
              <a:t>In RAN Plenary #86, </a:t>
            </a:r>
            <a:r>
              <a:rPr lang="en-GB" sz="2400" dirty="0"/>
              <a:t>the WI of NR RRM enhancement requirements for R16 was </a:t>
            </a:r>
            <a:r>
              <a:rPr lang="en-GB" sz="2400" dirty="0" smtClean="0"/>
              <a:t>revised. T</a:t>
            </a:r>
            <a:r>
              <a:rPr lang="en-US" sz="2400" dirty="0" smtClean="0"/>
              <a:t>he following issue is agreed to be discussed.</a:t>
            </a:r>
          </a:p>
          <a:p>
            <a:pPr marL="914400" lvl="1" indent="-457200"/>
            <a:r>
              <a:rPr lang="en-US" altLang="ko-KR" sz="2400" dirty="0" smtClean="0"/>
              <a:t>Active spatial </a:t>
            </a:r>
            <a:r>
              <a:rPr lang="en-US" altLang="ko-KR" sz="2400" dirty="0"/>
              <a:t>relation </a:t>
            </a:r>
            <a:r>
              <a:rPr lang="en-US" altLang="ko-KR" sz="2400" dirty="0" smtClean="0"/>
              <a:t>switch for uplink</a:t>
            </a:r>
          </a:p>
          <a:p>
            <a:r>
              <a:rPr lang="en-US" altLang="ko-KR" sz="2400" dirty="0" smtClean="0"/>
              <a:t>Scenario overview</a:t>
            </a:r>
            <a:endParaRPr lang="en-US" altLang="ko-KR" sz="24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656" y="-25036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Background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060973"/>
              </p:ext>
            </p:extLst>
          </p:nvPr>
        </p:nvGraphicFramePr>
        <p:xfrm>
          <a:off x="1162176" y="2987040"/>
          <a:ext cx="6840560" cy="387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1368152"/>
                <a:gridCol w="864096"/>
                <a:gridCol w="1008112"/>
                <a:gridCol w="1368152"/>
                <a:gridCol w="1800000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PHY c</a:t>
                      </a:r>
                      <a:r>
                        <a:rPr lang="en-US" sz="1400" baseline="0" dirty="0" smtClean="0"/>
                        <a:t>hannel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Triggering method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associated source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1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PUCCH-RRC-DL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/>
                        <a:t>PUCCH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FFS</a:t>
                      </a:r>
                      <a:endParaRPr lang="en-US" sz="1400" strike="noStrike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2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PUCCH-RRC-UL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PUCCH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strike="noStrike" baseline="0" dirty="0" smtClean="0"/>
                        <a:t>UL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FFS</a:t>
                      </a:r>
                      <a:endParaRPr lang="en-US" sz="1400" strike="noStrike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3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PUCCH-MAC-DL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PUCCH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  <a:endParaRPr lang="en-US" sz="1400" strike="noStrike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4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PUCCH-MAC-UL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PUCCH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/>
                        <a:t>UL</a:t>
                      </a:r>
                      <a:r>
                        <a:rPr lang="en-US" sz="1400" strike="noStrike" baseline="0" dirty="0" smtClean="0"/>
                        <a:t>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FFS</a:t>
                      </a:r>
                      <a:endParaRPr lang="en-US" sz="1400" strike="noStrike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PUSCH-DCI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PUSCH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DCI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-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-RRC-DL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P-SRS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-RRC-UL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P-SRS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baseline="0" dirty="0" smtClean="0"/>
                        <a:t>UL SRS</a:t>
                      </a:r>
                      <a:endParaRPr lang="en-US" sz="1400" strike="noStrike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FFS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-MAC-DL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SP-SRS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 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FFS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-MAC-UL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SP-SRS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baseline="0" dirty="0" smtClean="0"/>
                        <a:t>UL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FFS</a:t>
                      </a:r>
                      <a:endParaRPr lang="en-US" sz="1400" strike="noStrike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-DCI-DL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A-SRS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DCI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-DCI-UL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A-SRS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DCI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/>
                        <a:t>UL</a:t>
                      </a:r>
                      <a:r>
                        <a:rPr lang="en-US" sz="1400" strike="noStrike" baseline="0" dirty="0" smtClean="0"/>
                        <a:t>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FFS</a:t>
                      </a:r>
                      <a:endParaRPr lang="en-US" sz="1400" strike="noStrike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97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38026"/>
            <a:ext cx="8229600" cy="4525963"/>
          </a:xfrm>
        </p:spPr>
        <p:txBody>
          <a:bodyPr/>
          <a:lstStyle/>
          <a:p>
            <a:r>
              <a:rPr lang="en-US" sz="2000" dirty="0" smtClean="0"/>
              <a:t>Define </a:t>
            </a:r>
            <a:r>
              <a:rPr lang="en-GB" sz="2000" dirty="0"/>
              <a:t>MAC CE based spatial relation info switching </a:t>
            </a:r>
            <a:r>
              <a:rPr lang="en-GB" sz="2000" dirty="0" smtClean="0"/>
              <a:t>delay for </a:t>
            </a:r>
            <a:r>
              <a:rPr lang="en-US" sz="2000" dirty="0" smtClean="0"/>
              <a:t>PUCCH</a:t>
            </a:r>
          </a:p>
          <a:p>
            <a:r>
              <a:rPr lang="en-US" sz="2000" dirty="0"/>
              <a:t>Define </a:t>
            </a:r>
            <a:r>
              <a:rPr lang="en-GB" sz="2000" dirty="0"/>
              <a:t>RRC based spatial relation info switching delay for </a:t>
            </a:r>
            <a:r>
              <a:rPr lang="en-US" sz="2000" dirty="0" smtClean="0"/>
              <a:t>P-SRS</a:t>
            </a:r>
          </a:p>
          <a:p>
            <a:r>
              <a:rPr lang="en-US" sz="2000" dirty="0"/>
              <a:t>Define </a:t>
            </a:r>
            <a:r>
              <a:rPr lang="en-GB" sz="2000" dirty="0" smtClean="0"/>
              <a:t>DCI </a:t>
            </a:r>
            <a:r>
              <a:rPr lang="en-GB" sz="2000" dirty="0"/>
              <a:t>based spatial relation info switching delay for </a:t>
            </a:r>
            <a:r>
              <a:rPr lang="en-US" sz="2000" dirty="0" smtClean="0"/>
              <a:t>A-SRS </a:t>
            </a:r>
            <a:endParaRPr lang="en-US" sz="2000" dirty="0"/>
          </a:p>
          <a:p>
            <a:pPr lvl="1"/>
            <a:r>
              <a:rPr lang="en-GB" sz="1800" dirty="0" smtClean="0"/>
              <a:t>When </a:t>
            </a:r>
            <a:r>
              <a:rPr lang="en-GB" sz="1800" dirty="0"/>
              <a:t>spatial relation info </a:t>
            </a:r>
            <a:r>
              <a:rPr lang="en-GB" sz="1800" dirty="0" smtClean="0"/>
              <a:t>associated </a:t>
            </a:r>
            <a:r>
              <a:rPr lang="en-GB" sz="1800" dirty="0"/>
              <a:t>with </a:t>
            </a:r>
            <a:r>
              <a:rPr lang="en-GB" sz="1800" dirty="0" smtClean="0"/>
              <a:t>DL-RS</a:t>
            </a:r>
            <a:endParaRPr lang="en-US" sz="1800" dirty="0" smtClean="0"/>
          </a:p>
          <a:p>
            <a:pPr lvl="2"/>
            <a:r>
              <a:rPr lang="en-US" sz="1600" dirty="0" smtClean="0"/>
              <a:t>For </a:t>
            </a:r>
            <a:r>
              <a:rPr lang="en-US" sz="1600" dirty="0"/>
              <a:t>unknown TCI </a:t>
            </a:r>
            <a:r>
              <a:rPr lang="en-US" sz="1600" dirty="0" smtClean="0"/>
              <a:t>state, there </a:t>
            </a:r>
            <a:r>
              <a:rPr lang="en-US" sz="1600" dirty="0"/>
              <a:t>is no requirement </a:t>
            </a:r>
            <a:endParaRPr lang="en-US" sz="1600" dirty="0" smtClean="0"/>
          </a:p>
          <a:p>
            <a:pPr lvl="2"/>
            <a:r>
              <a:rPr lang="en-GB" sz="1600" dirty="0" smtClean="0"/>
              <a:t>For known TCI state, refer to RAN1 spec.</a:t>
            </a:r>
            <a:endParaRPr lang="en-GB" sz="1600" dirty="0"/>
          </a:p>
          <a:p>
            <a:r>
              <a:rPr lang="en-US" sz="2000" dirty="0"/>
              <a:t>No requirements are defined</a:t>
            </a:r>
            <a:r>
              <a:rPr lang="en-GB" sz="2000" dirty="0"/>
              <a:t> for spatial relation info switching delay for </a:t>
            </a:r>
            <a:r>
              <a:rPr lang="en-US" sz="2000" dirty="0"/>
              <a:t>PUSCH</a:t>
            </a:r>
          </a:p>
          <a:p>
            <a:r>
              <a:rPr lang="en-US" sz="2000" dirty="0"/>
              <a:t>No requirements are defined for spatial relation info switching for PUCCH when </a:t>
            </a:r>
            <a:r>
              <a:rPr lang="en-US" sz="2000" i="1" dirty="0"/>
              <a:t>PUCCH-</a:t>
            </a:r>
            <a:r>
              <a:rPr lang="en-US" sz="2000" i="1" dirty="0" err="1"/>
              <a:t>SpatialRelationInfo</a:t>
            </a:r>
            <a:r>
              <a:rPr lang="en-US" sz="2000" dirty="0"/>
              <a:t> is not configured</a:t>
            </a:r>
          </a:p>
          <a:p>
            <a:endParaRPr lang="en-US" altLang="ko-KR" sz="20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534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95738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Whether </a:t>
            </a:r>
            <a:r>
              <a:rPr lang="en-GB" sz="2400" dirty="0"/>
              <a:t>to define delay requirement for </a:t>
            </a:r>
            <a:r>
              <a:rPr lang="en-GB" sz="2400" dirty="0" smtClean="0"/>
              <a:t>spatial </a:t>
            </a:r>
            <a:r>
              <a:rPr lang="en-GB" sz="2400" dirty="0"/>
              <a:t>relation info switching associated with </a:t>
            </a:r>
            <a:r>
              <a:rPr lang="en-GB" sz="2400" dirty="0" smtClean="0"/>
              <a:t>UL SRS</a:t>
            </a:r>
          </a:p>
          <a:p>
            <a:r>
              <a:rPr lang="en-GB" altLang="ko-KR" sz="2000" dirty="0" smtClean="0"/>
              <a:t>Option 1: </a:t>
            </a:r>
            <a:r>
              <a:rPr lang="en-GB" sz="2000" dirty="0" smtClean="0"/>
              <a:t>Yes</a:t>
            </a:r>
          </a:p>
          <a:p>
            <a:r>
              <a:rPr lang="en-GB" altLang="ko-KR" sz="2000" dirty="0" smtClean="0"/>
              <a:t>Option </a:t>
            </a:r>
            <a:r>
              <a:rPr lang="en-GB" altLang="ko-KR" sz="2000" dirty="0"/>
              <a:t>2: </a:t>
            </a:r>
            <a:r>
              <a:rPr lang="en-GB" sz="2000" dirty="0" smtClean="0"/>
              <a:t>No</a:t>
            </a:r>
          </a:p>
          <a:p>
            <a:endParaRPr lang="en-GB" sz="20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608957"/>
              </p:ext>
            </p:extLst>
          </p:nvPr>
        </p:nvGraphicFramePr>
        <p:xfrm>
          <a:off x="3059832" y="2708920"/>
          <a:ext cx="4752200" cy="19331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1368152"/>
                <a:gridCol w="2952000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PUCCH-RRC-UL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FFS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PUCCH-MAC-UL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FFS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/>
                        <a:t>7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 smtClean="0"/>
                        <a:t>pSRS</a:t>
                      </a:r>
                      <a:r>
                        <a:rPr lang="en-US" sz="1400" kern="1200" dirty="0" smtClean="0"/>
                        <a:t>-RRC-UL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FFS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/>
                        <a:t>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 smtClean="0"/>
                        <a:t>spSRS</a:t>
                      </a:r>
                      <a:r>
                        <a:rPr lang="en-US" sz="1400" kern="1200" dirty="0" smtClean="0"/>
                        <a:t>-MAC-UL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FFS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/>
                        <a:t>11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 smtClean="0"/>
                        <a:t>aSRS</a:t>
                      </a:r>
                      <a:r>
                        <a:rPr lang="en-US" sz="1400" kern="1200" dirty="0" smtClean="0"/>
                        <a:t>-DCI-UL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FFS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20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95738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Whether </a:t>
            </a:r>
            <a:r>
              <a:rPr lang="en-GB" sz="2400" dirty="0"/>
              <a:t>to define delay requirement for RRC based spatial relation info switching </a:t>
            </a:r>
            <a:r>
              <a:rPr lang="en-GB" sz="2400" dirty="0"/>
              <a:t>with DL-RS for </a:t>
            </a:r>
            <a:r>
              <a:rPr lang="en-GB" sz="2400" dirty="0"/>
              <a:t>PUCCH?</a:t>
            </a:r>
          </a:p>
          <a:p>
            <a:r>
              <a:rPr lang="en-GB" altLang="ko-KR" sz="2000" dirty="0"/>
              <a:t>Option 1: </a:t>
            </a:r>
            <a:r>
              <a:rPr lang="en-GB" sz="2000" dirty="0"/>
              <a:t>Yes</a:t>
            </a:r>
          </a:p>
          <a:p>
            <a:r>
              <a:rPr lang="en-GB" altLang="ko-KR" sz="2000" dirty="0"/>
              <a:t>Option 2: </a:t>
            </a:r>
            <a:r>
              <a:rPr lang="en-GB" sz="2000" dirty="0" smtClean="0"/>
              <a:t>No</a:t>
            </a:r>
          </a:p>
          <a:p>
            <a:endParaRPr lang="en-GB" sz="20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716456"/>
              </p:ext>
            </p:extLst>
          </p:nvPr>
        </p:nvGraphicFramePr>
        <p:xfrm>
          <a:off x="2843808" y="2420888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/>
                <a:gridCol w="1434353"/>
                <a:gridCol w="2793213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PUCCH-RRC-DL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FFS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02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Delay </a:t>
            </a:r>
            <a:r>
              <a:rPr lang="en-GB" sz="2800" dirty="0"/>
              <a:t>requirement for </a:t>
            </a:r>
            <a:r>
              <a:rPr lang="en-GB" sz="2800" dirty="0" smtClean="0"/>
              <a:t>MAC </a:t>
            </a:r>
            <a:r>
              <a:rPr lang="en-GB" sz="2800" dirty="0"/>
              <a:t>CE based spatial relation info switching associated with </a:t>
            </a:r>
            <a:r>
              <a:rPr lang="en-GB" sz="2800" dirty="0" smtClean="0"/>
              <a:t>DL-RS for PUCCH</a:t>
            </a:r>
            <a:endParaRPr lang="en-GB" sz="2800" dirty="0" smtClean="0">
              <a:solidFill>
                <a:srgbClr val="FF0000"/>
              </a:solidFill>
            </a:endParaRPr>
          </a:p>
          <a:p>
            <a:r>
              <a:rPr lang="en-GB" sz="2800" dirty="0"/>
              <a:t>For known TCI state </a:t>
            </a:r>
            <a:endParaRPr lang="en-US" sz="2800" dirty="0"/>
          </a:p>
          <a:p>
            <a:pPr lvl="1"/>
            <a:r>
              <a:rPr lang="en-GB" altLang="ko-KR" sz="2000" dirty="0" smtClean="0"/>
              <a:t>Option 1: </a:t>
            </a:r>
            <a:r>
              <a:rPr lang="en-GB" sz="2000" dirty="0"/>
              <a:t>T</a:t>
            </a:r>
            <a:r>
              <a:rPr lang="en-GB" sz="2000" baseline="-25000" dirty="0"/>
              <a:t>HARQ</a:t>
            </a:r>
            <a:r>
              <a:rPr lang="en-GB" sz="2000" dirty="0"/>
              <a:t> +</a:t>
            </a:r>
            <a:r>
              <a:rPr lang="en-GB" sz="2000" dirty="0" smtClean="0"/>
              <a:t>3ms</a:t>
            </a:r>
          </a:p>
          <a:p>
            <a:pPr lvl="1"/>
            <a:r>
              <a:rPr lang="en-GB" altLang="ko-KR" sz="2000" dirty="0" smtClean="0"/>
              <a:t>Option 2: </a:t>
            </a:r>
            <a:r>
              <a:rPr lang="en-GB" sz="2000" dirty="0"/>
              <a:t>T</a:t>
            </a:r>
            <a:r>
              <a:rPr lang="en-GB" sz="2000" baseline="-25000" dirty="0"/>
              <a:t>HARQ</a:t>
            </a:r>
            <a:r>
              <a:rPr lang="en-GB" sz="2000" dirty="0"/>
              <a:t> +3ms + time for time tracking if </a:t>
            </a:r>
            <a:r>
              <a:rPr lang="en-GB" sz="2000" dirty="0" smtClean="0"/>
              <a:t>applicable</a:t>
            </a:r>
          </a:p>
          <a:p>
            <a:pPr lvl="1"/>
            <a:r>
              <a:rPr lang="en-GB" sz="2000" dirty="0" smtClean="0"/>
              <a:t>Option </a:t>
            </a:r>
            <a:r>
              <a:rPr lang="en-GB" sz="2000" dirty="0" smtClean="0"/>
              <a:t>3: </a:t>
            </a:r>
            <a:r>
              <a:rPr lang="en-GB" sz="2000" dirty="0"/>
              <a:t>UE to switch beams at T</a:t>
            </a:r>
            <a:r>
              <a:rPr lang="en-GB" sz="2000" baseline="-25000" dirty="0"/>
              <a:t>HARQ</a:t>
            </a:r>
            <a:r>
              <a:rPr lang="en-GB" sz="2000" dirty="0"/>
              <a:t> + 3ms (RAN1 specification). Performance guaranteed (in terms of timing </a:t>
            </a:r>
            <a:r>
              <a:rPr lang="en-GB" sz="2000" dirty="0" err="1"/>
              <a:t>etc</a:t>
            </a:r>
            <a:r>
              <a:rPr lang="en-GB" sz="2000" dirty="0"/>
              <a:t>) after reception 1 </a:t>
            </a:r>
            <a:r>
              <a:rPr lang="en-GB" sz="2000" dirty="0" smtClean="0"/>
              <a:t>SSB</a:t>
            </a:r>
            <a:r>
              <a:rPr lang="en-GB" sz="2000" dirty="0"/>
              <a:t>(similar to TCI state switching) </a:t>
            </a:r>
            <a:endParaRPr lang="en-GB" sz="2000" dirty="0" smtClean="0"/>
          </a:p>
          <a:p>
            <a:r>
              <a:rPr lang="en-GB" altLang="ko-KR" sz="2400" dirty="0" smtClean="0"/>
              <a:t>For unknown TCI state</a:t>
            </a:r>
          </a:p>
          <a:p>
            <a:pPr lvl="1" fontAlgn="auto" hangingPunct="1"/>
            <a:r>
              <a:rPr lang="en-GB" sz="2000" dirty="0"/>
              <a:t>Option </a:t>
            </a:r>
            <a:r>
              <a:rPr lang="en-GB" sz="2000" dirty="0" smtClean="0"/>
              <a:t>1: T</a:t>
            </a:r>
            <a:r>
              <a:rPr lang="en-GB" sz="2000" baseline="-25000" dirty="0" smtClean="0"/>
              <a:t>HARQ</a:t>
            </a:r>
            <a:r>
              <a:rPr lang="en-GB" sz="2000" dirty="0" smtClean="0"/>
              <a:t> </a:t>
            </a:r>
            <a:r>
              <a:rPr lang="en-GB" sz="2000" dirty="0"/>
              <a:t>+ 3ms + T</a:t>
            </a:r>
            <a:r>
              <a:rPr lang="en-GB" sz="2000" baseline="-25000" dirty="0"/>
              <a:t>L1-RSRP</a:t>
            </a:r>
            <a:endParaRPr lang="en-US" sz="2000" dirty="0"/>
          </a:p>
          <a:p>
            <a:pPr lvl="1" fontAlgn="auto" hangingPunct="1"/>
            <a:r>
              <a:rPr lang="en-GB" sz="2000" dirty="0"/>
              <a:t>Option </a:t>
            </a:r>
            <a:r>
              <a:rPr lang="en-GB" sz="2000" dirty="0" smtClean="0"/>
              <a:t>2: </a:t>
            </a:r>
            <a:r>
              <a:rPr lang="en-GB" sz="2000" dirty="0"/>
              <a:t>T</a:t>
            </a:r>
            <a:r>
              <a:rPr lang="en-GB" sz="2000" baseline="-25000" dirty="0"/>
              <a:t>HARQ</a:t>
            </a:r>
            <a:r>
              <a:rPr lang="en-GB" sz="2000" dirty="0"/>
              <a:t> + 3ms + T</a:t>
            </a:r>
            <a:r>
              <a:rPr lang="en-GB" sz="2000" baseline="-25000" dirty="0"/>
              <a:t>L1-RSRP </a:t>
            </a:r>
            <a:r>
              <a:rPr lang="en-GB" sz="2000" dirty="0"/>
              <a:t>+ time for time tracking if applicable</a:t>
            </a:r>
            <a:endParaRPr lang="en-US" sz="2000" dirty="0"/>
          </a:p>
          <a:p>
            <a:pPr lvl="1" fontAlgn="auto" hangingPunct="1"/>
            <a:r>
              <a:rPr lang="en-GB" sz="2000" dirty="0"/>
              <a:t>Option </a:t>
            </a:r>
            <a:r>
              <a:rPr lang="en-GB" sz="2000" dirty="0" smtClean="0"/>
              <a:t>3: </a:t>
            </a:r>
            <a:r>
              <a:rPr lang="en-GB" sz="2000" dirty="0"/>
              <a:t>No requirement</a:t>
            </a:r>
            <a:endParaRPr lang="en-US" sz="2000" dirty="0"/>
          </a:p>
          <a:p>
            <a:pPr lvl="1"/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758635"/>
              </p:ext>
            </p:extLst>
          </p:nvPr>
        </p:nvGraphicFramePr>
        <p:xfrm>
          <a:off x="4067944" y="548680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/>
                <a:gridCol w="1434353"/>
                <a:gridCol w="2793213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PUCCH-MAC-DL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18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Delay requirement for RRC based </a:t>
            </a:r>
            <a:r>
              <a:rPr lang="en-GB" sz="2800" dirty="0"/>
              <a:t>spatial relation info switching associated with DL-RS for </a:t>
            </a:r>
            <a:r>
              <a:rPr lang="en-GB" sz="2800" dirty="0" smtClean="0"/>
              <a:t>P-SRS</a:t>
            </a:r>
          </a:p>
          <a:p>
            <a:r>
              <a:rPr lang="en-GB" sz="2800" dirty="0"/>
              <a:t>For known TCI state </a:t>
            </a:r>
            <a:endParaRPr lang="en-US" sz="2800" dirty="0"/>
          </a:p>
          <a:p>
            <a:pPr lvl="1" fontAlgn="auto" hangingPunct="1"/>
            <a:r>
              <a:rPr lang="en-GB" sz="2000" dirty="0"/>
              <a:t>Option </a:t>
            </a:r>
            <a:r>
              <a:rPr lang="en-GB" sz="2000" dirty="0" smtClean="0"/>
              <a:t>1: </a:t>
            </a:r>
            <a:r>
              <a:rPr lang="en-GB" sz="2000" dirty="0"/>
              <a:t>Define delay based on RRC based TCI state switching requirements</a:t>
            </a:r>
            <a:endParaRPr lang="en-US" sz="2000" dirty="0"/>
          </a:p>
          <a:p>
            <a:pPr lvl="1" fontAlgn="auto" hangingPunct="1"/>
            <a:r>
              <a:rPr lang="en-GB" sz="2000" dirty="0" smtClean="0"/>
              <a:t>Option 2: </a:t>
            </a:r>
            <a:r>
              <a:rPr lang="en-GB" sz="2000" dirty="0" err="1"/>
              <a:t>T</a:t>
            </a:r>
            <a:r>
              <a:rPr lang="en-GB" sz="2000" baseline="-25000" dirty="0" err="1"/>
              <a:t>RRCprocessing</a:t>
            </a:r>
            <a:r>
              <a:rPr lang="en-GB" sz="2000" dirty="0"/>
              <a:t> (timing is not required)</a:t>
            </a:r>
            <a:endParaRPr lang="en-US" sz="2000" dirty="0"/>
          </a:p>
          <a:p>
            <a:pPr lvl="1" fontAlgn="auto" hangingPunct="1"/>
            <a:r>
              <a:rPr lang="en-GB" sz="2000" dirty="0"/>
              <a:t>Option </a:t>
            </a:r>
            <a:r>
              <a:rPr lang="en-GB" sz="2000" dirty="0" smtClean="0"/>
              <a:t>3: </a:t>
            </a:r>
            <a:r>
              <a:rPr lang="en-GB" sz="2000" dirty="0"/>
              <a:t>No requirements</a:t>
            </a:r>
            <a:endParaRPr lang="en-US" sz="2000" dirty="0"/>
          </a:p>
          <a:p>
            <a:r>
              <a:rPr lang="en-GB" altLang="ko-KR" sz="2400" dirty="0" smtClean="0"/>
              <a:t>For unknown TCI state</a:t>
            </a:r>
          </a:p>
          <a:p>
            <a:pPr lvl="1" fontAlgn="auto" hangingPunct="1"/>
            <a:r>
              <a:rPr lang="en-GB" sz="2000" dirty="0"/>
              <a:t>Option </a:t>
            </a:r>
            <a:r>
              <a:rPr lang="en-GB" sz="2000" dirty="0" smtClean="0"/>
              <a:t>1: </a:t>
            </a:r>
            <a:r>
              <a:rPr lang="en-GB" sz="2000" dirty="0"/>
              <a:t>Define delay based on RRC based TCI state switching requirements</a:t>
            </a:r>
            <a:endParaRPr lang="en-US" sz="2000" dirty="0"/>
          </a:p>
          <a:p>
            <a:pPr lvl="1" fontAlgn="auto" hangingPunct="1"/>
            <a:r>
              <a:rPr lang="en-GB" sz="2000" dirty="0"/>
              <a:t>Option </a:t>
            </a:r>
            <a:r>
              <a:rPr lang="en-GB" sz="2000" dirty="0" smtClean="0"/>
              <a:t>1a: </a:t>
            </a:r>
            <a:r>
              <a:rPr lang="en-GB" sz="2000" dirty="0" err="1"/>
              <a:t>T</a:t>
            </a:r>
            <a:r>
              <a:rPr lang="en-GB" sz="2000" baseline="-25000" dirty="0" err="1"/>
              <a:t>RRCprocessing</a:t>
            </a:r>
            <a:r>
              <a:rPr lang="en-GB" sz="2000" baseline="-25000" dirty="0"/>
              <a:t> </a:t>
            </a:r>
            <a:r>
              <a:rPr lang="en-GB" sz="2000" dirty="0"/>
              <a:t>+ T</a:t>
            </a:r>
            <a:r>
              <a:rPr lang="en-GB" sz="2000" baseline="-25000" dirty="0"/>
              <a:t>L1-RSRP</a:t>
            </a:r>
            <a:endParaRPr lang="en-US" sz="2000" dirty="0"/>
          </a:p>
          <a:p>
            <a:pPr lvl="1" fontAlgn="auto" hangingPunct="1"/>
            <a:r>
              <a:rPr lang="en-GB" sz="2000" dirty="0"/>
              <a:t>Option </a:t>
            </a:r>
            <a:r>
              <a:rPr lang="en-GB" sz="2000" dirty="0" smtClean="0"/>
              <a:t>2: </a:t>
            </a:r>
            <a:r>
              <a:rPr lang="en-GB" sz="2000" dirty="0"/>
              <a:t>No requirements</a:t>
            </a:r>
            <a:endParaRPr lang="en-US" sz="2000" dirty="0"/>
          </a:p>
          <a:p>
            <a:pPr lvl="1"/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164521"/>
              </p:ext>
            </p:extLst>
          </p:nvPr>
        </p:nvGraphicFramePr>
        <p:xfrm>
          <a:off x="4006281" y="489186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/>
                <a:gridCol w="1434353"/>
                <a:gridCol w="2793213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-RRC-DL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75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Delay requirement for </a:t>
            </a:r>
            <a:r>
              <a:rPr lang="en-GB" sz="2800" dirty="0" smtClean="0"/>
              <a:t>RRC </a:t>
            </a:r>
            <a:r>
              <a:rPr lang="en-GB" sz="2800" dirty="0"/>
              <a:t>based spatial relation info switching associated with </a:t>
            </a:r>
            <a:r>
              <a:rPr lang="en-GB" sz="2800" dirty="0" smtClean="0"/>
              <a:t>DL-RS </a:t>
            </a:r>
            <a:r>
              <a:rPr lang="en-GB" sz="2800" dirty="0"/>
              <a:t>for </a:t>
            </a:r>
            <a:r>
              <a:rPr lang="en-GB" sz="2800" dirty="0" smtClean="0"/>
              <a:t>P-SRS</a:t>
            </a:r>
          </a:p>
          <a:p>
            <a:pPr lvl="1"/>
            <a:r>
              <a:rPr lang="en-GB" sz="2400" dirty="0"/>
              <a:t>Option </a:t>
            </a:r>
            <a:r>
              <a:rPr lang="en-GB" sz="2400" dirty="0" smtClean="0"/>
              <a:t>1: </a:t>
            </a:r>
            <a:r>
              <a:rPr lang="en-GB" sz="2400" dirty="0" err="1"/>
              <a:t>T</a:t>
            </a:r>
            <a:r>
              <a:rPr lang="en-GB" sz="2400" baseline="-25000" dirty="0" err="1"/>
              <a:t>RRCprocessing</a:t>
            </a:r>
            <a:r>
              <a:rPr lang="en-GB" sz="2400" dirty="0"/>
              <a:t> </a:t>
            </a:r>
            <a:endParaRPr lang="en-US" sz="2400" dirty="0"/>
          </a:p>
          <a:p>
            <a:pPr lvl="1"/>
            <a:r>
              <a:rPr lang="en-GB" sz="2400" dirty="0"/>
              <a:t>Option </a:t>
            </a:r>
            <a:r>
              <a:rPr lang="en-GB" sz="2400" dirty="0" smtClean="0"/>
              <a:t>2: </a:t>
            </a:r>
            <a:r>
              <a:rPr lang="en-GB" sz="2400" dirty="0"/>
              <a:t>No requirements </a:t>
            </a:r>
            <a:endParaRPr lang="en-GB" sz="2400" dirty="0" smtClean="0"/>
          </a:p>
          <a:p>
            <a:pPr lvl="1"/>
            <a:endParaRPr lang="en-US" sz="2400" dirty="0"/>
          </a:p>
          <a:p>
            <a:pPr lvl="1"/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467534"/>
              </p:ext>
            </p:extLst>
          </p:nvPr>
        </p:nvGraphicFramePr>
        <p:xfrm>
          <a:off x="3779912" y="3429000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/>
                <a:gridCol w="1434353"/>
                <a:gridCol w="2793213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-RRC-DL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72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95738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Whether to define delay requirement for MAC </a:t>
            </a:r>
            <a:r>
              <a:rPr lang="en-GB" sz="2400" dirty="0"/>
              <a:t>CE based spatial relation info switching </a:t>
            </a:r>
            <a:r>
              <a:rPr lang="en-GB" sz="2400" dirty="0"/>
              <a:t>with DL-RS for </a:t>
            </a:r>
            <a:r>
              <a:rPr lang="en-GB" sz="2400" dirty="0" smtClean="0"/>
              <a:t>SP-SRS?</a:t>
            </a:r>
          </a:p>
          <a:p>
            <a:r>
              <a:rPr lang="en-GB" altLang="ko-KR" sz="2000" dirty="0" smtClean="0"/>
              <a:t>Option 1: </a:t>
            </a:r>
            <a:r>
              <a:rPr lang="en-GB" sz="2000" dirty="0" smtClean="0"/>
              <a:t>Yes</a:t>
            </a:r>
          </a:p>
          <a:p>
            <a:r>
              <a:rPr lang="en-GB" altLang="ko-KR" sz="2000" dirty="0" smtClean="0"/>
              <a:t>Option 2: </a:t>
            </a:r>
            <a:r>
              <a:rPr lang="en-GB" sz="2000" dirty="0" smtClean="0"/>
              <a:t>No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770217"/>
              </p:ext>
            </p:extLst>
          </p:nvPr>
        </p:nvGraphicFramePr>
        <p:xfrm>
          <a:off x="3203848" y="2560638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/>
                <a:gridCol w="1434353"/>
                <a:gridCol w="2793213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spSRS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-MAC-DL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FFS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04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1" ma:contentTypeDescription="Create a new document." ma:contentTypeScope="" ma:versionID="99f6751dbc8f6c9db939c24aed21b85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97a570d36a9bfe7447b480bcbafe877e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FDC7FD-A4EA-478E-AED3-CA1706B628A8}">
  <ds:schemaRefs>
    <ds:schemaRef ds:uri="http://schemas.microsoft.com/office/2006/documentManagement/types"/>
    <ds:schemaRef ds:uri="db33437f-65a5-48c5-b537-19efd290f967"/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6f846979-0e6f-42ff-8b87-e1893efeda99"/>
  </ds:schemaRefs>
</ds:datastoreItem>
</file>

<file path=customXml/itemProps3.xml><?xml version="1.0" encoding="utf-8"?>
<ds:datastoreItem xmlns:ds="http://schemas.openxmlformats.org/officeDocument/2006/customXml" ds:itemID="{C40984D3-95C9-4B3D-A510-4088B6FE12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5469</TotalTime>
  <Words>692</Words>
  <Application>Microsoft Office PowerPoint</Application>
  <PresentationFormat>全屏显示(4:3)</PresentationFormat>
  <Paragraphs>200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맑은 고딕</vt:lpstr>
      <vt:lpstr>Meiryo UI</vt:lpstr>
      <vt:lpstr>宋体</vt:lpstr>
      <vt:lpstr>Arial</vt:lpstr>
      <vt:lpstr>Calibri</vt:lpstr>
      <vt:lpstr>Office 主题</vt:lpstr>
      <vt:lpstr>WF on spatial relation switch</vt:lpstr>
      <vt:lpstr>Background</vt:lpstr>
      <vt:lpstr>Agreement</vt:lpstr>
      <vt:lpstr>Way Forward</vt:lpstr>
      <vt:lpstr>Way Forward</vt:lpstr>
      <vt:lpstr>Way Forward</vt:lpstr>
      <vt:lpstr>Way Forward</vt:lpstr>
      <vt:lpstr>Way Forward</vt:lpstr>
      <vt:lpstr>Way Forward</vt:lpstr>
      <vt:lpstr>Way Forward</vt:lpstr>
      <vt:lpstr>Way Forward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Zhixun Tang-Mediatek</cp:lastModifiedBy>
  <cp:revision>394</cp:revision>
  <dcterms:created xsi:type="dcterms:W3CDTF">2016-01-12T08:39:00Z</dcterms:created>
  <dcterms:modified xsi:type="dcterms:W3CDTF">2020-03-05T00:02:39Z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0x0101003AA7AC0C743A294CADF60F661720E3E6</vt:lpwstr>
  </property>
</Properties>
</file>