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6" r:id="rId6"/>
    <p:sldId id="258" r:id="rId7"/>
    <p:sldId id="259" r:id="rId8"/>
    <p:sldId id="260" r:id="rId9"/>
    <p:sldId id="263" r:id="rId10"/>
    <p:sldId id="262" r:id="rId11"/>
    <p:sldId id="265" r:id="rId12"/>
    <p:sldId id="266" r:id="rId13"/>
    <p:sldId id="268"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554919-0308-4D17-A417-A5DD396931E1}" v="20" dt="2020-03-04T21:12:55.5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6" d="100"/>
          <a:sy n="116" d="100"/>
        </p:scale>
        <p:origin x="114"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ash Mirbagheri" userId="7beef077-6527-4b2b-9463-3f52ee351aae" providerId="ADAL" clId="{F9554919-0308-4D17-A417-A5DD396931E1}"/>
    <pc:docChg chg="custSel delSld modSld">
      <pc:chgData name="Arash Mirbagheri" userId="7beef077-6527-4b2b-9463-3f52ee351aae" providerId="ADAL" clId="{F9554919-0308-4D17-A417-A5DD396931E1}" dt="2020-03-04T21:13:02.203" v="392" actId="20577"/>
      <pc:docMkLst>
        <pc:docMk/>
      </pc:docMkLst>
      <pc:sldChg chg="modSp mod">
        <pc:chgData name="Arash Mirbagheri" userId="7beef077-6527-4b2b-9463-3f52ee351aae" providerId="ADAL" clId="{F9554919-0308-4D17-A417-A5DD396931E1}" dt="2020-03-04T21:11:49.335" v="373" actId="20577"/>
        <pc:sldMkLst>
          <pc:docMk/>
          <pc:sldMk cId="1057533953" sldId="258"/>
        </pc:sldMkLst>
        <pc:spChg chg="mod">
          <ac:chgData name="Arash Mirbagheri" userId="7beef077-6527-4b2b-9463-3f52ee351aae" providerId="ADAL" clId="{F9554919-0308-4D17-A417-A5DD396931E1}" dt="2020-03-04T21:11:49.335" v="373" actId="20577"/>
          <ac:spMkLst>
            <pc:docMk/>
            <pc:sldMk cId="1057533953" sldId="258"/>
            <ac:spMk id="3" creationId="{D43DF14C-BCE7-433A-831E-7445E9E8DA2E}"/>
          </ac:spMkLst>
        </pc:spChg>
      </pc:sldChg>
      <pc:sldChg chg="modSp del mod">
        <pc:chgData name="Arash Mirbagheri" userId="7beef077-6527-4b2b-9463-3f52ee351aae" providerId="ADAL" clId="{F9554919-0308-4D17-A417-A5DD396931E1}" dt="2020-03-04T21:12:04.371" v="374" actId="47"/>
        <pc:sldMkLst>
          <pc:docMk/>
          <pc:sldMk cId="667587804" sldId="261"/>
        </pc:sldMkLst>
        <pc:spChg chg="mod">
          <ac:chgData name="Arash Mirbagheri" userId="7beef077-6527-4b2b-9463-3f52ee351aae" providerId="ADAL" clId="{F9554919-0308-4D17-A417-A5DD396931E1}" dt="2020-03-04T18:33:48.180" v="82" actId="20577"/>
          <ac:spMkLst>
            <pc:docMk/>
            <pc:sldMk cId="667587804" sldId="261"/>
            <ac:spMk id="3" creationId="{C6AF71FF-C136-426E-B8B3-361E397F84F3}"/>
          </ac:spMkLst>
        </pc:spChg>
      </pc:sldChg>
      <pc:sldChg chg="modSp del mod">
        <pc:chgData name="Arash Mirbagheri" userId="7beef077-6527-4b2b-9463-3f52ee351aae" providerId="ADAL" clId="{F9554919-0308-4D17-A417-A5DD396931E1}" dt="2020-03-04T21:12:12.559" v="375" actId="47"/>
        <pc:sldMkLst>
          <pc:docMk/>
          <pc:sldMk cId="1348714935" sldId="264"/>
        </pc:sldMkLst>
        <pc:spChg chg="mod">
          <ac:chgData name="Arash Mirbagheri" userId="7beef077-6527-4b2b-9463-3f52ee351aae" providerId="ADAL" clId="{F9554919-0308-4D17-A417-A5DD396931E1}" dt="2020-03-04T18:31:37.383" v="58" actId="207"/>
          <ac:spMkLst>
            <pc:docMk/>
            <pc:sldMk cId="1348714935" sldId="264"/>
            <ac:spMk id="2" creationId="{C231B71A-E40B-43D3-8B52-5CB606A8E392}"/>
          </ac:spMkLst>
        </pc:spChg>
        <pc:spChg chg="mod">
          <ac:chgData name="Arash Mirbagheri" userId="7beef077-6527-4b2b-9463-3f52ee351aae" providerId="ADAL" clId="{F9554919-0308-4D17-A417-A5DD396931E1}" dt="2020-03-04T18:31:47.610" v="61" actId="400"/>
          <ac:spMkLst>
            <pc:docMk/>
            <pc:sldMk cId="1348714935" sldId="264"/>
            <ac:spMk id="3" creationId="{1B7CF575-2551-4150-88E5-A801F9D17592}"/>
          </ac:spMkLst>
        </pc:spChg>
      </pc:sldChg>
      <pc:sldChg chg="modSp mod">
        <pc:chgData name="Arash Mirbagheri" userId="7beef077-6527-4b2b-9463-3f52ee351aae" providerId="ADAL" clId="{F9554919-0308-4D17-A417-A5DD396931E1}" dt="2020-03-04T18:36:48.244" v="100" actId="207"/>
        <pc:sldMkLst>
          <pc:docMk/>
          <pc:sldMk cId="210215739" sldId="265"/>
        </pc:sldMkLst>
        <pc:spChg chg="mod">
          <ac:chgData name="Arash Mirbagheri" userId="7beef077-6527-4b2b-9463-3f52ee351aae" providerId="ADAL" clId="{F9554919-0308-4D17-A417-A5DD396931E1}" dt="2020-03-04T18:36:48.244" v="100" actId="207"/>
          <ac:spMkLst>
            <pc:docMk/>
            <pc:sldMk cId="210215739" sldId="265"/>
            <ac:spMk id="3" creationId="{580A65E6-A8D0-4FB3-981F-DA0D92D3C481}"/>
          </ac:spMkLst>
        </pc:spChg>
      </pc:sldChg>
      <pc:sldChg chg="modSp del mod">
        <pc:chgData name="Arash Mirbagheri" userId="7beef077-6527-4b2b-9463-3f52ee351aae" providerId="ADAL" clId="{F9554919-0308-4D17-A417-A5DD396931E1}" dt="2020-03-04T21:12:20.998" v="376" actId="47"/>
        <pc:sldMkLst>
          <pc:docMk/>
          <pc:sldMk cId="1784039246" sldId="267"/>
        </pc:sldMkLst>
        <pc:spChg chg="mod">
          <ac:chgData name="Arash Mirbagheri" userId="7beef077-6527-4b2b-9463-3f52ee351aae" providerId="ADAL" clId="{F9554919-0308-4D17-A417-A5DD396931E1}" dt="2020-03-04T18:37:12.311" v="135" actId="20577"/>
          <ac:spMkLst>
            <pc:docMk/>
            <pc:sldMk cId="1784039246" sldId="267"/>
            <ac:spMk id="3" creationId="{B2808A25-369A-438B-9E65-2714B28D435D}"/>
          </ac:spMkLst>
        </pc:spChg>
      </pc:sldChg>
      <pc:sldChg chg="modSp del mod">
        <pc:chgData name="Arash Mirbagheri" userId="7beef077-6527-4b2b-9463-3f52ee351aae" providerId="ADAL" clId="{F9554919-0308-4D17-A417-A5DD396931E1}" dt="2020-03-04T21:12:24.846" v="377" actId="47"/>
        <pc:sldMkLst>
          <pc:docMk/>
          <pc:sldMk cId="1653428479" sldId="269"/>
        </pc:sldMkLst>
        <pc:spChg chg="mod">
          <ac:chgData name="Arash Mirbagheri" userId="7beef077-6527-4b2b-9463-3f52ee351aae" providerId="ADAL" clId="{F9554919-0308-4D17-A417-A5DD396931E1}" dt="2020-03-04T18:38:14.923" v="141" actId="20577"/>
          <ac:spMkLst>
            <pc:docMk/>
            <pc:sldMk cId="1653428479" sldId="269"/>
            <ac:spMk id="3" creationId="{9E8460E1-48A2-49C5-B0D0-7107EE7FCF94}"/>
          </ac:spMkLst>
        </pc:spChg>
      </pc:sldChg>
      <pc:sldChg chg="modSp mod">
        <pc:chgData name="Arash Mirbagheri" userId="7beef077-6527-4b2b-9463-3f52ee351aae" providerId="ADAL" clId="{F9554919-0308-4D17-A417-A5DD396931E1}" dt="2020-03-04T21:12:35.316" v="385" actId="27636"/>
        <pc:sldMkLst>
          <pc:docMk/>
          <pc:sldMk cId="3787583021" sldId="270"/>
        </pc:sldMkLst>
        <pc:spChg chg="mod">
          <ac:chgData name="Arash Mirbagheri" userId="7beef077-6527-4b2b-9463-3f52ee351aae" providerId="ADAL" clId="{F9554919-0308-4D17-A417-A5DD396931E1}" dt="2020-03-04T21:12:35.316" v="385" actId="27636"/>
          <ac:spMkLst>
            <pc:docMk/>
            <pc:sldMk cId="3787583021" sldId="270"/>
            <ac:spMk id="3" creationId="{D43DF14C-BCE7-433A-831E-7445E9E8DA2E}"/>
          </ac:spMkLst>
        </pc:spChg>
      </pc:sldChg>
      <pc:sldChg chg="modSp mod">
        <pc:chgData name="Arash Mirbagheri" userId="7beef077-6527-4b2b-9463-3f52ee351aae" providerId="ADAL" clId="{F9554919-0308-4D17-A417-A5DD396931E1}" dt="2020-03-04T21:13:02.203" v="392" actId="20577"/>
        <pc:sldMkLst>
          <pc:docMk/>
          <pc:sldMk cId="2256276002" sldId="271"/>
        </pc:sldMkLst>
        <pc:spChg chg="mod">
          <ac:chgData name="Arash Mirbagheri" userId="7beef077-6527-4b2b-9463-3f52ee351aae" providerId="ADAL" clId="{F9554919-0308-4D17-A417-A5DD396931E1}" dt="2020-03-04T21:13:02.203" v="392" actId="20577"/>
          <ac:spMkLst>
            <pc:docMk/>
            <pc:sldMk cId="2256276002" sldId="271"/>
            <ac:spMk id="3" creationId="{40D0CECF-BC89-41A8-8188-85F0CD46F166}"/>
          </ac:spMkLst>
        </pc:spChg>
      </pc:sldChg>
      <pc:sldChg chg="modSp">
        <pc:chgData name="Arash Mirbagheri" userId="7beef077-6527-4b2b-9463-3f52ee351aae" providerId="ADAL" clId="{F9554919-0308-4D17-A417-A5DD396931E1}" dt="2020-03-04T18:42:57.404" v="212" actId="207"/>
        <pc:sldMkLst>
          <pc:docMk/>
          <pc:sldMk cId="1246743091" sldId="272"/>
        </pc:sldMkLst>
        <pc:spChg chg="mod">
          <ac:chgData name="Arash Mirbagheri" userId="7beef077-6527-4b2b-9463-3f52ee351aae" providerId="ADAL" clId="{F9554919-0308-4D17-A417-A5DD396931E1}" dt="2020-03-04T18:42:57.404" v="212" actId="207"/>
          <ac:spMkLst>
            <pc:docMk/>
            <pc:sldMk cId="1246743091" sldId="272"/>
            <ac:spMk id="3" creationId="{C3124C66-3452-4079-8E98-03C6ACDF80F3}"/>
          </ac:spMkLst>
        </pc:spChg>
      </pc:sldChg>
      <pc:sldChg chg="modSp mod">
        <pc:chgData name="Arash Mirbagheri" userId="7beef077-6527-4b2b-9463-3f52ee351aae" providerId="ADAL" clId="{F9554919-0308-4D17-A417-A5DD396931E1}" dt="2020-03-04T18:43:16.289" v="216" actId="207"/>
        <pc:sldMkLst>
          <pc:docMk/>
          <pc:sldMk cId="612501509" sldId="273"/>
        </pc:sldMkLst>
        <pc:spChg chg="mod">
          <ac:chgData name="Arash Mirbagheri" userId="7beef077-6527-4b2b-9463-3f52ee351aae" providerId="ADAL" clId="{F9554919-0308-4D17-A417-A5DD396931E1}" dt="2020-03-04T18:43:16.289" v="216" actId="207"/>
          <ac:spMkLst>
            <pc:docMk/>
            <pc:sldMk cId="612501509" sldId="273"/>
            <ac:spMk id="3" creationId="{13CC5364-8C19-4DA2-AC31-3A4EE6AD3C75}"/>
          </ac:spMkLst>
        </pc:spChg>
      </pc:sldChg>
      <pc:sldChg chg="modSp">
        <pc:chgData name="Arash Mirbagheri" userId="7beef077-6527-4b2b-9463-3f52ee351aae" providerId="ADAL" clId="{F9554919-0308-4D17-A417-A5DD396931E1}" dt="2020-03-04T18:43:22.786" v="217" actId="207"/>
        <pc:sldMkLst>
          <pc:docMk/>
          <pc:sldMk cId="3021921421" sldId="274"/>
        </pc:sldMkLst>
        <pc:spChg chg="mod">
          <ac:chgData name="Arash Mirbagheri" userId="7beef077-6527-4b2b-9463-3f52ee351aae" providerId="ADAL" clId="{F9554919-0308-4D17-A417-A5DD396931E1}" dt="2020-03-04T18:43:22.786" v="217" actId="207"/>
          <ac:spMkLst>
            <pc:docMk/>
            <pc:sldMk cId="3021921421" sldId="274"/>
            <ac:spMk id="3" creationId="{E560011F-617C-45BF-A91F-0B2FE214799B}"/>
          </ac:spMkLst>
        </pc:spChg>
      </pc:sldChg>
      <pc:sldChg chg="modSp">
        <pc:chgData name="Arash Mirbagheri" userId="7beef077-6527-4b2b-9463-3f52ee351aae" providerId="ADAL" clId="{F9554919-0308-4D17-A417-A5DD396931E1}" dt="2020-03-04T18:43:29.475" v="218" actId="207"/>
        <pc:sldMkLst>
          <pc:docMk/>
          <pc:sldMk cId="1481479043" sldId="275"/>
        </pc:sldMkLst>
        <pc:spChg chg="mod">
          <ac:chgData name="Arash Mirbagheri" userId="7beef077-6527-4b2b-9463-3f52ee351aae" providerId="ADAL" clId="{F9554919-0308-4D17-A417-A5DD396931E1}" dt="2020-03-04T18:43:29.475" v="218" actId="207"/>
          <ac:spMkLst>
            <pc:docMk/>
            <pc:sldMk cId="1481479043" sldId="275"/>
            <ac:spMk id="3" creationId="{F259A02F-F1E8-4C0D-AFE4-AD0F6815FC2E}"/>
          </ac:spMkLst>
        </pc:spChg>
      </pc:sldChg>
      <pc:sldChg chg="modSp mod">
        <pc:chgData name="Arash Mirbagheri" userId="7beef077-6527-4b2b-9463-3f52ee351aae" providerId="ADAL" clId="{F9554919-0308-4D17-A417-A5DD396931E1}" dt="2020-03-04T18:43:51.841" v="310" actId="207"/>
        <pc:sldMkLst>
          <pc:docMk/>
          <pc:sldMk cId="1051063793" sldId="276"/>
        </pc:sldMkLst>
        <pc:spChg chg="mod">
          <ac:chgData name="Arash Mirbagheri" userId="7beef077-6527-4b2b-9463-3f52ee351aae" providerId="ADAL" clId="{F9554919-0308-4D17-A417-A5DD396931E1}" dt="2020-03-04T18:43:51.841" v="310" actId="207"/>
          <ac:spMkLst>
            <pc:docMk/>
            <pc:sldMk cId="1051063793" sldId="276"/>
            <ac:spMk id="3" creationId="{28384CBF-2983-4149-B636-5C418D6216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64F15E-CB03-4873-B180-56FB0A15B3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9A13D10-45E1-4324-8643-987A6E4759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BE20F81-DDC1-4C0F-B3C1-9FEF9DE4E889}"/>
              </a:ext>
            </a:extLst>
          </p:cNvPr>
          <p:cNvSpPr>
            <a:spLocks noGrp="1"/>
          </p:cNvSpPr>
          <p:nvPr>
            <p:ph type="dt" sz="half" idx="10"/>
          </p:nvPr>
        </p:nvSpPr>
        <p:spPr/>
        <p:txBody>
          <a:bodyPr/>
          <a:lstStyle/>
          <a:p>
            <a:fld id="{708542D8-1328-491A-B2EA-F34A5688C77D}" type="datetimeFigureOut">
              <a:rPr lang="en-US" smtClean="0"/>
              <a:t>3/5/2020</a:t>
            </a:fld>
            <a:endParaRPr lang="en-US"/>
          </a:p>
        </p:txBody>
      </p:sp>
      <p:sp>
        <p:nvSpPr>
          <p:cNvPr id="5" name="Footer Placeholder 4">
            <a:extLst>
              <a:ext uri="{FF2B5EF4-FFF2-40B4-BE49-F238E27FC236}">
                <a16:creationId xmlns:a16="http://schemas.microsoft.com/office/drawing/2014/main" xmlns="" id="{BB2044D4-0506-4B05-93B7-9C06C658A4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606EE0E-FE34-43E3-AED9-17066047AAF7}"/>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134348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AF962C-27F5-41F3-BAB4-36EDC72B20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636B33E-8659-42B0-BD5F-64A4DE7BCE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8C1C66C-FBC1-475B-8DC2-4BC3DC678F67}"/>
              </a:ext>
            </a:extLst>
          </p:cNvPr>
          <p:cNvSpPr>
            <a:spLocks noGrp="1"/>
          </p:cNvSpPr>
          <p:nvPr>
            <p:ph type="dt" sz="half" idx="10"/>
          </p:nvPr>
        </p:nvSpPr>
        <p:spPr/>
        <p:txBody>
          <a:bodyPr/>
          <a:lstStyle/>
          <a:p>
            <a:fld id="{708542D8-1328-491A-B2EA-F34A5688C77D}" type="datetimeFigureOut">
              <a:rPr lang="en-US" smtClean="0"/>
              <a:t>3/5/2020</a:t>
            </a:fld>
            <a:endParaRPr lang="en-US"/>
          </a:p>
        </p:txBody>
      </p:sp>
      <p:sp>
        <p:nvSpPr>
          <p:cNvPr id="5" name="Footer Placeholder 4">
            <a:extLst>
              <a:ext uri="{FF2B5EF4-FFF2-40B4-BE49-F238E27FC236}">
                <a16:creationId xmlns:a16="http://schemas.microsoft.com/office/drawing/2014/main" xmlns="" id="{13F53323-5695-4261-8448-E5C775D8BD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8A09D20-1824-48AD-BA2F-BFA665CDBF92}"/>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1840888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AFAFF0C-D1C9-4CAD-A93F-830E517F96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C4C3C69-C76A-4025-81C4-2496E5623A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92CBCB5-F23D-4F88-9CBC-CF94911DB878}"/>
              </a:ext>
            </a:extLst>
          </p:cNvPr>
          <p:cNvSpPr>
            <a:spLocks noGrp="1"/>
          </p:cNvSpPr>
          <p:nvPr>
            <p:ph type="dt" sz="half" idx="10"/>
          </p:nvPr>
        </p:nvSpPr>
        <p:spPr/>
        <p:txBody>
          <a:bodyPr/>
          <a:lstStyle/>
          <a:p>
            <a:fld id="{708542D8-1328-491A-B2EA-F34A5688C77D}" type="datetimeFigureOut">
              <a:rPr lang="en-US" smtClean="0"/>
              <a:t>3/5/2020</a:t>
            </a:fld>
            <a:endParaRPr lang="en-US"/>
          </a:p>
        </p:txBody>
      </p:sp>
      <p:sp>
        <p:nvSpPr>
          <p:cNvPr id="5" name="Footer Placeholder 4">
            <a:extLst>
              <a:ext uri="{FF2B5EF4-FFF2-40B4-BE49-F238E27FC236}">
                <a16:creationId xmlns:a16="http://schemas.microsoft.com/office/drawing/2014/main" xmlns="" id="{6C922EAE-A072-4805-A6CC-1030DB4560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4C9B445-207A-4A0C-AFC5-6A6C0357A4A4}"/>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57824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EBC78B-7A53-40D7-A869-93C6ABB4D0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EF3E0FC-67FD-479E-9272-9EC12400CD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02FED73-FF9D-4D13-B2FA-587AE83B55A1}"/>
              </a:ext>
            </a:extLst>
          </p:cNvPr>
          <p:cNvSpPr>
            <a:spLocks noGrp="1"/>
          </p:cNvSpPr>
          <p:nvPr>
            <p:ph type="dt" sz="half" idx="10"/>
          </p:nvPr>
        </p:nvSpPr>
        <p:spPr/>
        <p:txBody>
          <a:bodyPr/>
          <a:lstStyle/>
          <a:p>
            <a:fld id="{708542D8-1328-491A-B2EA-F34A5688C77D}" type="datetimeFigureOut">
              <a:rPr lang="en-US" smtClean="0"/>
              <a:t>3/5/2020</a:t>
            </a:fld>
            <a:endParaRPr lang="en-US"/>
          </a:p>
        </p:txBody>
      </p:sp>
      <p:sp>
        <p:nvSpPr>
          <p:cNvPr id="5" name="Footer Placeholder 4">
            <a:extLst>
              <a:ext uri="{FF2B5EF4-FFF2-40B4-BE49-F238E27FC236}">
                <a16:creationId xmlns:a16="http://schemas.microsoft.com/office/drawing/2014/main" xmlns="" id="{B2AFCBC5-6E8E-4480-B51C-8F762D5FD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01A1E9C-24F1-41CF-A9C5-016D06CD34B7}"/>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382374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29A215-46BF-4532-BA0F-5118FC54D9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80095B1-6D07-434C-98E5-98D45F9E6A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93366AB-6DB6-4CEE-96AE-7668076C7918}"/>
              </a:ext>
            </a:extLst>
          </p:cNvPr>
          <p:cNvSpPr>
            <a:spLocks noGrp="1"/>
          </p:cNvSpPr>
          <p:nvPr>
            <p:ph type="dt" sz="half" idx="10"/>
          </p:nvPr>
        </p:nvSpPr>
        <p:spPr/>
        <p:txBody>
          <a:bodyPr/>
          <a:lstStyle/>
          <a:p>
            <a:fld id="{708542D8-1328-491A-B2EA-F34A5688C77D}" type="datetimeFigureOut">
              <a:rPr lang="en-US" smtClean="0"/>
              <a:t>3/5/2020</a:t>
            </a:fld>
            <a:endParaRPr lang="en-US"/>
          </a:p>
        </p:txBody>
      </p:sp>
      <p:sp>
        <p:nvSpPr>
          <p:cNvPr id="5" name="Footer Placeholder 4">
            <a:extLst>
              <a:ext uri="{FF2B5EF4-FFF2-40B4-BE49-F238E27FC236}">
                <a16:creationId xmlns:a16="http://schemas.microsoft.com/office/drawing/2014/main" xmlns="" id="{D823077D-B585-46E0-8DD1-78C1641926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F1538CB-20E2-4E69-8E78-FE51648EA05D}"/>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4146722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820BBA-75AC-49B2-AE05-328390D134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3AC497B-7529-409F-9C8D-C6C5D3512D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279542F-2E94-4090-8E73-934D3B2F0F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75BB002-07C8-49B7-BDDF-75826D687B81}"/>
              </a:ext>
            </a:extLst>
          </p:cNvPr>
          <p:cNvSpPr>
            <a:spLocks noGrp="1"/>
          </p:cNvSpPr>
          <p:nvPr>
            <p:ph type="dt" sz="half" idx="10"/>
          </p:nvPr>
        </p:nvSpPr>
        <p:spPr/>
        <p:txBody>
          <a:bodyPr/>
          <a:lstStyle/>
          <a:p>
            <a:fld id="{708542D8-1328-491A-B2EA-F34A5688C77D}" type="datetimeFigureOut">
              <a:rPr lang="en-US" smtClean="0"/>
              <a:t>3/5/2020</a:t>
            </a:fld>
            <a:endParaRPr lang="en-US"/>
          </a:p>
        </p:txBody>
      </p:sp>
      <p:sp>
        <p:nvSpPr>
          <p:cNvPr id="6" name="Footer Placeholder 5">
            <a:extLst>
              <a:ext uri="{FF2B5EF4-FFF2-40B4-BE49-F238E27FC236}">
                <a16:creationId xmlns:a16="http://schemas.microsoft.com/office/drawing/2014/main" xmlns="" id="{8409E667-B251-4250-8CBE-72487F9D85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8B14045-9BC2-42A8-86A7-E346C8217FB7}"/>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208007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02D37E-0CD7-4940-9488-4604CC0867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E4DB6D3-36F9-4E3E-8722-6487D97DD4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F1DE6AD-833A-4BE4-B300-B1C87551A0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8226E8C-BE8B-40A0-920B-31CD48D2FE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A1B4BE0-1A01-496D-A7C2-6835DB7E1B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AF11437-121A-46B5-87B4-73F185CBD1E1}"/>
              </a:ext>
            </a:extLst>
          </p:cNvPr>
          <p:cNvSpPr>
            <a:spLocks noGrp="1"/>
          </p:cNvSpPr>
          <p:nvPr>
            <p:ph type="dt" sz="half" idx="10"/>
          </p:nvPr>
        </p:nvSpPr>
        <p:spPr/>
        <p:txBody>
          <a:bodyPr/>
          <a:lstStyle/>
          <a:p>
            <a:fld id="{708542D8-1328-491A-B2EA-F34A5688C77D}" type="datetimeFigureOut">
              <a:rPr lang="en-US" smtClean="0"/>
              <a:t>3/5/2020</a:t>
            </a:fld>
            <a:endParaRPr lang="en-US"/>
          </a:p>
        </p:txBody>
      </p:sp>
      <p:sp>
        <p:nvSpPr>
          <p:cNvPr id="8" name="Footer Placeholder 7">
            <a:extLst>
              <a:ext uri="{FF2B5EF4-FFF2-40B4-BE49-F238E27FC236}">
                <a16:creationId xmlns:a16="http://schemas.microsoft.com/office/drawing/2014/main" xmlns="" id="{0B281383-6ADB-4CAD-B5EE-26C46B1E9B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AFA7B89-A05C-4C25-B9E6-252273CF6A0E}"/>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33128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B6DC24-9BE8-451C-8983-C13FEC0D9D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55FFD65-7743-4CDA-9125-0A582019CF66}"/>
              </a:ext>
            </a:extLst>
          </p:cNvPr>
          <p:cNvSpPr>
            <a:spLocks noGrp="1"/>
          </p:cNvSpPr>
          <p:nvPr>
            <p:ph type="dt" sz="half" idx="10"/>
          </p:nvPr>
        </p:nvSpPr>
        <p:spPr/>
        <p:txBody>
          <a:bodyPr/>
          <a:lstStyle/>
          <a:p>
            <a:fld id="{708542D8-1328-491A-B2EA-F34A5688C77D}" type="datetimeFigureOut">
              <a:rPr lang="en-US" smtClean="0"/>
              <a:t>3/5/2020</a:t>
            </a:fld>
            <a:endParaRPr lang="en-US"/>
          </a:p>
        </p:txBody>
      </p:sp>
      <p:sp>
        <p:nvSpPr>
          <p:cNvPr id="4" name="Footer Placeholder 3">
            <a:extLst>
              <a:ext uri="{FF2B5EF4-FFF2-40B4-BE49-F238E27FC236}">
                <a16:creationId xmlns:a16="http://schemas.microsoft.com/office/drawing/2014/main" xmlns="" id="{DB80F2F9-7F36-485F-AF66-24066A697B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6E327CC-0C50-4A00-A1F6-4D7EF8BB79F8}"/>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375128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CD70BFF-E61A-437D-99EE-E81D274AAE05}"/>
              </a:ext>
            </a:extLst>
          </p:cNvPr>
          <p:cNvSpPr>
            <a:spLocks noGrp="1"/>
          </p:cNvSpPr>
          <p:nvPr>
            <p:ph type="dt" sz="half" idx="10"/>
          </p:nvPr>
        </p:nvSpPr>
        <p:spPr/>
        <p:txBody>
          <a:bodyPr/>
          <a:lstStyle/>
          <a:p>
            <a:fld id="{708542D8-1328-491A-B2EA-F34A5688C77D}" type="datetimeFigureOut">
              <a:rPr lang="en-US" smtClean="0"/>
              <a:t>3/5/2020</a:t>
            </a:fld>
            <a:endParaRPr lang="en-US"/>
          </a:p>
        </p:txBody>
      </p:sp>
      <p:sp>
        <p:nvSpPr>
          <p:cNvPr id="3" name="Footer Placeholder 2">
            <a:extLst>
              <a:ext uri="{FF2B5EF4-FFF2-40B4-BE49-F238E27FC236}">
                <a16:creationId xmlns:a16="http://schemas.microsoft.com/office/drawing/2014/main" xmlns="" id="{148BFAC3-B560-491A-8ABF-4261482FA2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395F5EC-81D0-4AB3-A578-A5D0BF64DD91}"/>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179354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63C22-CD81-4689-A6DD-FD6E05CEDE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3362AD2B-6C0C-4D29-B473-DA1D6A6251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FA2AEA6-43E0-4317-B81E-E5D52D39CA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EC0CA25-4D4B-4402-A1C1-517D95343A03}"/>
              </a:ext>
            </a:extLst>
          </p:cNvPr>
          <p:cNvSpPr>
            <a:spLocks noGrp="1"/>
          </p:cNvSpPr>
          <p:nvPr>
            <p:ph type="dt" sz="half" idx="10"/>
          </p:nvPr>
        </p:nvSpPr>
        <p:spPr/>
        <p:txBody>
          <a:bodyPr/>
          <a:lstStyle/>
          <a:p>
            <a:fld id="{708542D8-1328-491A-B2EA-F34A5688C77D}" type="datetimeFigureOut">
              <a:rPr lang="en-US" smtClean="0"/>
              <a:t>3/5/2020</a:t>
            </a:fld>
            <a:endParaRPr lang="en-US"/>
          </a:p>
        </p:txBody>
      </p:sp>
      <p:sp>
        <p:nvSpPr>
          <p:cNvPr id="6" name="Footer Placeholder 5">
            <a:extLst>
              <a:ext uri="{FF2B5EF4-FFF2-40B4-BE49-F238E27FC236}">
                <a16:creationId xmlns:a16="http://schemas.microsoft.com/office/drawing/2014/main" xmlns="" id="{F8F08AAC-EB33-4BB4-A913-3412E212DC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5CE0B53-B05B-4F5B-A061-4F56A7B8FF8D}"/>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2657442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5AE726-1136-4085-8F93-3169172A9C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F5A99F6-9E50-4640-9558-B2E9764E96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AA593671-D495-41CC-B78F-1C583F4E53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7754B84-8E18-403D-9B47-D1136ECD0D02}"/>
              </a:ext>
            </a:extLst>
          </p:cNvPr>
          <p:cNvSpPr>
            <a:spLocks noGrp="1"/>
          </p:cNvSpPr>
          <p:nvPr>
            <p:ph type="dt" sz="half" idx="10"/>
          </p:nvPr>
        </p:nvSpPr>
        <p:spPr/>
        <p:txBody>
          <a:bodyPr/>
          <a:lstStyle/>
          <a:p>
            <a:fld id="{708542D8-1328-491A-B2EA-F34A5688C77D}" type="datetimeFigureOut">
              <a:rPr lang="en-US" smtClean="0"/>
              <a:t>3/5/2020</a:t>
            </a:fld>
            <a:endParaRPr lang="en-US"/>
          </a:p>
        </p:txBody>
      </p:sp>
      <p:sp>
        <p:nvSpPr>
          <p:cNvPr id="6" name="Footer Placeholder 5">
            <a:extLst>
              <a:ext uri="{FF2B5EF4-FFF2-40B4-BE49-F238E27FC236}">
                <a16:creationId xmlns:a16="http://schemas.microsoft.com/office/drawing/2014/main" xmlns="" id="{F75E49F5-2EBF-4FCB-8359-96365935FE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01229CF-E591-46E6-9A11-D756F0BF35BA}"/>
              </a:ext>
            </a:extLst>
          </p:cNvPr>
          <p:cNvSpPr>
            <a:spLocks noGrp="1"/>
          </p:cNvSpPr>
          <p:nvPr>
            <p:ph type="sldNum" sz="quarter" idx="12"/>
          </p:nvPr>
        </p:nvSpPr>
        <p:spPr/>
        <p:txBody>
          <a:bodyPr/>
          <a:lstStyle/>
          <a:p>
            <a:fld id="{0502026F-6059-45CF-AEF4-AD34C625E8D8}" type="slidenum">
              <a:rPr lang="en-US" smtClean="0"/>
              <a:t>‹#›</a:t>
            </a:fld>
            <a:endParaRPr lang="en-US"/>
          </a:p>
        </p:txBody>
      </p:sp>
    </p:spTree>
    <p:extLst>
      <p:ext uri="{BB962C8B-B14F-4D97-AF65-F5344CB8AC3E}">
        <p14:creationId xmlns:p14="http://schemas.microsoft.com/office/powerpoint/2010/main" val="816197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E8EF70C-C10F-4121-A97B-FA9BA6D76D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DD5DC38C-914A-4189-818A-27F8E4D657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671216A-65BD-4069-B9CA-0875F771C4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542D8-1328-491A-B2EA-F34A5688C77D}" type="datetimeFigureOut">
              <a:rPr lang="en-US" smtClean="0"/>
              <a:t>3/5/2020</a:t>
            </a:fld>
            <a:endParaRPr lang="en-US"/>
          </a:p>
        </p:txBody>
      </p:sp>
      <p:sp>
        <p:nvSpPr>
          <p:cNvPr id="5" name="Footer Placeholder 4">
            <a:extLst>
              <a:ext uri="{FF2B5EF4-FFF2-40B4-BE49-F238E27FC236}">
                <a16:creationId xmlns:a16="http://schemas.microsoft.com/office/drawing/2014/main" xmlns="" id="{99788161-FFB5-4D6C-9285-D2A1BA949D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592E04F-2BBB-4D6B-BC57-FE858E87D8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2026F-6059-45CF-AEF4-AD34C625E8D8}" type="slidenum">
              <a:rPr lang="en-US" smtClean="0"/>
              <a:t>‹#›</a:t>
            </a:fld>
            <a:endParaRPr lang="en-US"/>
          </a:p>
        </p:txBody>
      </p:sp>
    </p:spTree>
    <p:extLst>
      <p:ext uri="{BB962C8B-B14F-4D97-AF65-F5344CB8AC3E}">
        <p14:creationId xmlns:p14="http://schemas.microsoft.com/office/powerpoint/2010/main" val="1981022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522152-4BE9-4E0C-8DAB-528CF916A439}"/>
              </a:ext>
            </a:extLst>
          </p:cNvPr>
          <p:cNvSpPr>
            <a:spLocks noGrp="1"/>
          </p:cNvSpPr>
          <p:nvPr>
            <p:ph type="ctrTitle"/>
          </p:nvPr>
        </p:nvSpPr>
        <p:spPr>
          <a:xfrm>
            <a:off x="201336" y="1929468"/>
            <a:ext cx="11887200" cy="1499532"/>
          </a:xfrm>
        </p:spPr>
        <p:txBody>
          <a:bodyPr>
            <a:normAutofit fontScale="90000"/>
          </a:bodyPr>
          <a:lstStyle/>
          <a:p>
            <a:r>
              <a:rPr lang="en-US" dirty="0"/>
              <a:t>WF on NR Positioning UE requirements</a:t>
            </a:r>
            <a:br>
              <a:rPr lang="en-US" dirty="0"/>
            </a:br>
            <a:r>
              <a:rPr lang="en-US" sz="4400" dirty="0"/>
              <a:t>(RAN4#94-e email thread #56)</a:t>
            </a:r>
            <a:endParaRPr lang="en-US" dirty="0"/>
          </a:p>
        </p:txBody>
      </p:sp>
      <p:sp>
        <p:nvSpPr>
          <p:cNvPr id="3" name="Subtitle 2">
            <a:extLst>
              <a:ext uri="{FF2B5EF4-FFF2-40B4-BE49-F238E27FC236}">
                <a16:creationId xmlns:a16="http://schemas.microsoft.com/office/drawing/2014/main" xmlns="" id="{5D726442-076A-4C8F-93BA-9EAA63B10582}"/>
              </a:ext>
            </a:extLst>
          </p:cNvPr>
          <p:cNvSpPr>
            <a:spLocks noGrp="1"/>
          </p:cNvSpPr>
          <p:nvPr>
            <p:ph type="subTitle" idx="1"/>
          </p:nvPr>
        </p:nvSpPr>
        <p:spPr>
          <a:xfrm>
            <a:off x="494949" y="4223092"/>
            <a:ext cx="11274805" cy="1162640"/>
          </a:xfrm>
        </p:spPr>
        <p:txBody>
          <a:bodyPr>
            <a:normAutofit/>
          </a:bodyPr>
          <a:lstStyle/>
          <a:p>
            <a:r>
              <a:rPr lang="en-US" sz="2800" dirty="0"/>
              <a:t>Qualcomm Inc</a:t>
            </a:r>
          </a:p>
        </p:txBody>
      </p:sp>
      <p:sp>
        <p:nvSpPr>
          <p:cNvPr id="4" name="正方形/長方形 6">
            <a:extLst>
              <a:ext uri="{FF2B5EF4-FFF2-40B4-BE49-F238E27FC236}">
                <a16:creationId xmlns:a16="http://schemas.microsoft.com/office/drawing/2014/main" xmlns="" id="{E6CAC9C0-E692-4940-B639-D8B71E1D4EEA}"/>
              </a:ext>
            </a:extLst>
          </p:cNvPr>
          <p:cNvSpPr>
            <a:spLocks noChangeArrowheads="1"/>
          </p:cNvSpPr>
          <p:nvPr/>
        </p:nvSpPr>
        <p:spPr bwMode="auto">
          <a:xfrm>
            <a:off x="83177" y="0"/>
            <a:ext cx="6203323"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kumimoji="1" lang="en-US" altLang="zh-CN" sz="2000" dirty="0">
                <a:latin typeface="Arial" charset="0"/>
                <a:ea typeface="Batang" pitchFamily="18" charset="-127"/>
                <a:cs typeface="Times New Roman" pitchFamily="18" charset="0"/>
              </a:rPr>
              <a:t>3GPP TSG-RAN WG4 Meeting # 94-e</a:t>
            </a:r>
          </a:p>
          <a:p>
            <a:pPr>
              <a:spcBef>
                <a:spcPct val="0"/>
              </a:spcBef>
              <a:spcAft>
                <a:spcPts val="900"/>
              </a:spcAft>
              <a:buFontTx/>
              <a:buNone/>
            </a:pPr>
            <a:r>
              <a:rPr kumimoji="1" lang="en-US" altLang="zh-CN" sz="2000" dirty="0">
                <a:latin typeface="Arial" charset="0"/>
                <a:ea typeface="Batang" pitchFamily="18" charset="-127"/>
                <a:cs typeface="Times New Roman" pitchFamily="18" charset="0"/>
              </a:rPr>
              <a:t>Electronic Meeting, Feb 24-March 06, 2020</a:t>
            </a:r>
          </a:p>
          <a:p>
            <a:pPr>
              <a:spcBef>
                <a:spcPct val="0"/>
              </a:spcBef>
              <a:spcAft>
                <a:spcPts val="900"/>
              </a:spcAft>
              <a:buFontTx/>
              <a:buNone/>
            </a:pPr>
            <a:r>
              <a:rPr kumimoji="1" lang="en-US" altLang="ja-JP" sz="2000" dirty="0">
                <a:latin typeface="Arial" charset="0"/>
                <a:ea typeface="Batang" pitchFamily="18" charset="-127"/>
                <a:cs typeface="Times New Roman" pitchFamily="18" charset="0"/>
              </a:rPr>
              <a:t>Agenda: 8.8.2.1</a:t>
            </a:r>
          </a:p>
        </p:txBody>
      </p:sp>
      <p:sp>
        <p:nvSpPr>
          <p:cNvPr id="5" name="正方形/長方形 5">
            <a:extLst>
              <a:ext uri="{FF2B5EF4-FFF2-40B4-BE49-F238E27FC236}">
                <a16:creationId xmlns:a16="http://schemas.microsoft.com/office/drawing/2014/main" xmlns="" id="{85D8C46A-C772-492A-BB32-0FEE317D8A5C}"/>
              </a:ext>
            </a:extLst>
          </p:cNvPr>
          <p:cNvSpPr>
            <a:spLocks noChangeArrowheads="1"/>
          </p:cNvSpPr>
          <p:nvPr/>
        </p:nvSpPr>
        <p:spPr bwMode="auto">
          <a:xfrm>
            <a:off x="9895256" y="109537"/>
            <a:ext cx="1979912" cy="5221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lang="en-GB" altLang="zh-CN" sz="2800" dirty="0">
                <a:ea typeface="Batang" pitchFamily="18" charset="-127"/>
                <a:cs typeface="Times New Roman" pitchFamily="18" charset="0"/>
              </a:rPr>
              <a:t>R4-2002277</a:t>
            </a:r>
            <a:endParaRPr lang="en-GB" altLang="zh-CN" sz="2000" dirty="0">
              <a:solidFill>
                <a:srgbClr val="FF0000"/>
              </a:solidFill>
              <a:ea typeface="Batang" pitchFamily="18" charset="-127"/>
              <a:cs typeface="Times New Roman" pitchFamily="18" charset="0"/>
            </a:endParaRPr>
          </a:p>
        </p:txBody>
      </p:sp>
    </p:spTree>
    <p:extLst>
      <p:ext uri="{BB962C8B-B14F-4D97-AF65-F5344CB8AC3E}">
        <p14:creationId xmlns:p14="http://schemas.microsoft.com/office/powerpoint/2010/main" val="338994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9E362-742A-4EB0-9582-EE3E56B10A1C}"/>
              </a:ext>
            </a:extLst>
          </p:cNvPr>
          <p:cNvSpPr>
            <a:spLocks noGrp="1"/>
          </p:cNvSpPr>
          <p:nvPr>
            <p:ph type="title"/>
          </p:nvPr>
        </p:nvSpPr>
        <p:spPr/>
        <p:txBody>
          <a:bodyPr/>
          <a:lstStyle/>
          <a:p>
            <a:r>
              <a:rPr lang="en-US" b="1" dirty="0"/>
              <a:t>PRS-RSRP reporting criteria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4FE4A2E4-0D45-4602-AB50-88F6485A2F7E}"/>
                  </a:ext>
                </a:extLst>
              </p:cNvPr>
              <p:cNvSpPr>
                <a:spLocks noGrp="1"/>
              </p:cNvSpPr>
              <p:nvPr>
                <p:ph idx="1"/>
              </p:nvPr>
            </p:nvSpPr>
            <p:spPr/>
            <p:txBody>
              <a:bodyPr>
                <a:normAutofit lnSpcReduction="10000"/>
              </a:bodyPr>
              <a:lstStyle/>
              <a:p>
                <a:r>
                  <a:rPr lang="en-US" dirty="0" err="1"/>
                  <a:t>Ecat</a:t>
                </a:r>
                <a:r>
                  <a:rPr lang="en-US" dirty="0"/>
                  <a:t> for PRS-RSRP is FFS. </a:t>
                </a:r>
              </a:p>
              <a:p>
                <a:pPr lvl="1" hangingPunct="0"/>
                <a:r>
                  <a:rPr lang="en-US" dirty="0"/>
                  <a:t>Option 1: In DL-</a:t>
                </a:r>
                <a:r>
                  <a:rPr lang="en-US" dirty="0" err="1"/>
                  <a:t>AoD</a:t>
                </a:r>
                <a:r>
                  <a:rPr lang="en-US" dirty="0"/>
                  <a:t> positioning, each PRS-RSRP measurement reporting criterion corresponds to one frequency layer with </a:t>
                </a:r>
                <a:r>
                  <a:rPr lang="en-US" dirty="0" err="1"/>
                  <a:t>Ecat</a:t>
                </a:r>
                <a:r>
                  <a:rPr lang="en-US" dirty="0"/>
                  <a:t> = 1 indicating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𝑡𝑜𝑡𝑎𝑙</m:t>
                        </m:r>
                      </m:sub>
                    </m:sSub>
                  </m:oMath>
                </a14:m>
                <a:r>
                  <a:rPr lang="en-US" dirty="0"/>
                  <a:t> PRS resources according to signaled </a:t>
                </a:r>
                <a:r>
                  <a:rPr lang="en-US" dirty="0" err="1"/>
                  <a:t>capabalities</a:t>
                </a:r>
                <a:r>
                  <a:rPr lang="en-US" dirty="0"/>
                  <a:t>. </a:t>
                </a:r>
              </a:p>
              <a:p>
                <a:pPr lvl="1" hangingPunct="0"/>
                <a:r>
                  <a:rPr lang="en-US" dirty="0"/>
                  <a:t>Option 2: </a:t>
                </a:r>
                <a:r>
                  <a:rPr lang="en-GB" dirty="0"/>
                  <a:t>When PRS-RSRP measurements are configured together with RSTD, the RSTD reporting criteria shall also include PRS-RSRP report. When PRS-RSRP measurements are configured together with UE Rx-Tx, the UE Rx-Tx reporting criteria shall also include PRS-RSRP reports. Separate reporting criteria for PRS-RSRP are specified when PRS-RSRP measurements are not configured with RSTD or UE Rx-Tx.</a:t>
                </a:r>
              </a:p>
              <a:p>
                <a:pPr lvl="1" hangingPunct="0"/>
                <a:r>
                  <a:rPr lang="en-US" dirty="0"/>
                  <a:t>Option 3. </a:t>
                </a:r>
                <a:r>
                  <a:rPr lang="en-GB" dirty="0"/>
                  <a:t>UE should be able to support 1 reporting criteria per supported positioning technique among DL-TDOA, DL-</a:t>
                </a:r>
                <a:r>
                  <a:rPr lang="en-GB" dirty="0" err="1"/>
                  <a:t>AoD</a:t>
                </a:r>
                <a:r>
                  <a:rPr lang="en-GB" dirty="0"/>
                  <a:t> and Multi-RTT.</a:t>
                </a:r>
              </a:p>
              <a:p>
                <a:pPr lvl="1" hangingPunct="0"/>
                <a:r>
                  <a:rPr lang="en-GB" dirty="0"/>
                  <a:t>Option 4. Other options are not precluded. </a:t>
                </a:r>
                <a:endParaRPr lang="en-US" dirty="0"/>
              </a:p>
              <a:p>
                <a:endParaRPr lang="en-US" dirty="0"/>
              </a:p>
            </p:txBody>
          </p:sp>
        </mc:Choice>
        <mc:Fallback xmlns="">
          <p:sp>
            <p:nvSpPr>
              <p:cNvPr id="3" name="Content Placeholder 2">
                <a:extLst>
                  <a:ext uri="{FF2B5EF4-FFF2-40B4-BE49-F238E27FC236}">
                    <a16:creationId xmlns:a16="http://schemas.microsoft.com/office/drawing/2014/main" id="{4FE4A2E4-0D45-4602-AB50-88F6485A2F7E}"/>
                  </a:ext>
                </a:extLst>
              </p:cNvPr>
              <p:cNvSpPr>
                <a:spLocks noGrp="1" noRot="1" noChangeAspect="1" noMove="1" noResize="1" noEditPoints="1" noAdjustHandles="1" noChangeArrowheads="1" noChangeShapeType="1" noTextEdit="1"/>
              </p:cNvSpPr>
              <p:nvPr>
                <p:ph idx="1"/>
              </p:nvPr>
            </p:nvSpPr>
            <p:spPr>
              <a:blipFill>
                <a:blip r:embed="rId2"/>
                <a:stretch>
                  <a:fillRect l="-1043" t="-3081" r="-348"/>
                </a:stretch>
              </a:blipFill>
            </p:spPr>
            <p:txBody>
              <a:bodyPr/>
              <a:lstStyle/>
              <a:p>
                <a:r>
                  <a:rPr lang="en-US">
                    <a:noFill/>
                  </a:rPr>
                  <a:t> </a:t>
                </a:r>
              </a:p>
            </p:txBody>
          </p:sp>
        </mc:Fallback>
      </mc:AlternateContent>
    </p:spTree>
    <p:extLst>
      <p:ext uri="{BB962C8B-B14F-4D97-AF65-F5344CB8AC3E}">
        <p14:creationId xmlns:p14="http://schemas.microsoft.com/office/powerpoint/2010/main" val="1112023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74A27A-DD10-42A4-8B13-308E05DB35D3}"/>
              </a:ext>
            </a:extLst>
          </p:cNvPr>
          <p:cNvSpPr>
            <a:spLocks noGrp="1"/>
          </p:cNvSpPr>
          <p:nvPr>
            <p:ph type="title"/>
          </p:nvPr>
        </p:nvSpPr>
        <p:spPr/>
        <p:txBody>
          <a:bodyPr>
            <a:normAutofit/>
          </a:bodyPr>
          <a:lstStyle/>
          <a:p>
            <a:r>
              <a:rPr lang="en-US" sz="4000" b="1" dirty="0"/>
              <a:t>UE Rx-Tx time difference report mapping table(s)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D43DF14C-BCE7-433A-831E-7445E9E8DA2E}"/>
                  </a:ext>
                </a:extLst>
              </p:cNvPr>
              <p:cNvSpPr>
                <a:spLocks noGrp="1"/>
              </p:cNvSpPr>
              <p:nvPr>
                <p:ph idx="1"/>
              </p:nvPr>
            </p:nvSpPr>
            <p:spPr>
              <a:xfrm>
                <a:off x="838200" y="1825625"/>
                <a:ext cx="10515600" cy="4667250"/>
              </a:xfrm>
            </p:spPr>
            <p:txBody>
              <a:bodyPr>
                <a:normAutofit lnSpcReduction="10000"/>
              </a:bodyPr>
              <a:lstStyle/>
              <a:p>
                <a:r>
                  <a:rPr lang="en-US" dirty="0"/>
                  <a:t>UE Rx-Tx time difference report mapping table(s) are FFS. </a:t>
                </a:r>
              </a:p>
              <a:p>
                <a:r>
                  <a:rPr lang="en-US" dirty="0"/>
                  <a:t>RAN4 to continue discussion on UE Rx-Tx report mapping table(s) in the next meeting considering </a:t>
                </a:r>
                <a:r>
                  <a:rPr lang="en-US" dirty="0">
                    <a:solidFill>
                      <a:schemeClr val="tx1"/>
                    </a:solidFill>
                  </a:rPr>
                  <a:t>e.g. the following aspects:</a:t>
                </a:r>
              </a:p>
              <a:p>
                <a:pPr lvl="1"/>
                <a:r>
                  <a:rPr lang="en-US" sz="2000" dirty="0">
                    <a:solidFill>
                      <a:schemeClr val="tx1"/>
                    </a:solidFill>
                  </a:rPr>
                  <a:t>Uniform vs. non-uniform granularity</a:t>
                </a:r>
              </a:p>
              <a:p>
                <a:pPr lvl="1"/>
                <a:r>
                  <a:rPr lang="en-US" sz="2000" dirty="0">
                    <a:solidFill>
                      <a:schemeClr val="tx1"/>
                    </a:solidFill>
                  </a:rPr>
                  <a:t>Number of report mapping tables</a:t>
                </a:r>
              </a:p>
              <a:p>
                <a:pPr lvl="1"/>
                <a:r>
                  <a:rPr lang="en-US" sz="2000" dirty="0">
                    <a:solidFill>
                      <a:schemeClr val="tx1"/>
                    </a:solidFill>
                  </a:rPr>
                  <a:t>Range in FR1 and FR2, Impact of parameter </a:t>
                </a:r>
                <a:r>
                  <a:rPr lang="en-US" sz="2000" dirty="0" err="1">
                    <a:solidFill>
                      <a:schemeClr val="tx1"/>
                    </a:solidFill>
                  </a:rPr>
                  <a:t>N</a:t>
                </a:r>
                <a:r>
                  <a:rPr lang="en-US" sz="2000" baseline="-25000" dirty="0" err="1">
                    <a:solidFill>
                      <a:schemeClr val="tx1"/>
                    </a:solidFill>
                  </a:rPr>
                  <a:t>TA,Offset</a:t>
                </a:r>
                <a:endParaRPr lang="en-US" sz="2000" baseline="-25000" dirty="0">
                  <a:solidFill>
                    <a:schemeClr val="tx1"/>
                  </a:solidFill>
                </a:endParaRPr>
              </a:p>
              <a:p>
                <a:pPr lvl="2"/>
                <a:r>
                  <a:rPr lang="en-US" sz="1600" dirty="0">
                    <a:solidFill>
                      <a:schemeClr val="tx1"/>
                    </a:solidFill>
                  </a:rPr>
                  <a:t>Whether LMF needs to be aware of </a:t>
                </a:r>
                <a:r>
                  <a:rPr lang="en-US" sz="1600" dirty="0" err="1">
                    <a:solidFill>
                      <a:schemeClr val="tx1"/>
                    </a:solidFill>
                  </a:rPr>
                  <a:t>N</a:t>
                </a:r>
                <a:r>
                  <a:rPr lang="en-US" sz="1600" baseline="-25000" dirty="0" err="1">
                    <a:solidFill>
                      <a:schemeClr val="tx1"/>
                    </a:solidFill>
                  </a:rPr>
                  <a:t>TA,Offset</a:t>
                </a:r>
                <a:endParaRPr lang="en-US" sz="1600" dirty="0">
                  <a:solidFill>
                    <a:schemeClr val="tx1"/>
                  </a:solidFill>
                </a:endParaRPr>
              </a:p>
              <a:p>
                <a:pPr lvl="1"/>
                <a:r>
                  <a:rPr lang="en-US" sz="2000" dirty="0">
                    <a:solidFill>
                      <a:schemeClr val="tx1"/>
                    </a:solidFill>
                  </a:rPr>
                  <a:t>Mapping with negative reported values for neighbor cell UE Rx-TX</a:t>
                </a:r>
              </a:p>
              <a:p>
                <a:pPr lvl="1"/>
                <a:r>
                  <a:rPr lang="en-US" sz="2000" dirty="0">
                    <a:solidFill>
                      <a:schemeClr val="tx1"/>
                    </a:solidFill>
                  </a:rPr>
                  <a:t>Parameter </a:t>
                </a:r>
                <a:r>
                  <a:rPr lang="en-US" sz="2000" i="1" dirty="0">
                    <a:solidFill>
                      <a:schemeClr val="tx1"/>
                    </a:solidFill>
                  </a:rPr>
                  <a:t>k </a:t>
                </a:r>
                <a:r>
                  <a:rPr lang="en-US" sz="2000" dirty="0">
                    <a:solidFill>
                      <a:schemeClr val="tx1"/>
                    </a:solidFill>
                  </a:rPr>
                  <a:t>(</a:t>
                </a:r>
                <a14:m>
                  <m:oMath xmlns:m="http://schemas.openxmlformats.org/officeDocument/2006/math">
                    <m:r>
                      <a:rPr lang="en-GB" sz="2000" i="1">
                        <a:solidFill>
                          <a:schemeClr val="tx1"/>
                        </a:solidFill>
                        <a:latin typeface="Cambria Math" panose="02040503050406030204" pitchFamily="18" charset="0"/>
                      </a:rPr>
                      <m:t>𝑇</m:t>
                    </m:r>
                    <m:r>
                      <a:rPr lang="en-GB" sz="2000" i="1">
                        <a:solidFill>
                          <a:schemeClr val="tx1"/>
                        </a:solidFill>
                        <a:latin typeface="Cambria Math" panose="02040503050406030204" pitchFamily="18" charset="0"/>
                      </a:rPr>
                      <m:t>=</m:t>
                    </m:r>
                    <m:sSub>
                      <m:sSubPr>
                        <m:ctrlPr>
                          <a:rPr lang="en-US" sz="2000" i="1">
                            <a:solidFill>
                              <a:schemeClr val="tx1"/>
                            </a:solidFill>
                            <a:latin typeface="Cambria Math" panose="02040503050406030204" pitchFamily="18" charset="0"/>
                          </a:rPr>
                        </m:ctrlPr>
                      </m:sSubPr>
                      <m:e>
                        <m:r>
                          <a:rPr lang="en-GB" sz="2000" i="1">
                            <a:solidFill>
                              <a:schemeClr val="tx1"/>
                            </a:solidFill>
                            <a:latin typeface="Cambria Math" panose="02040503050406030204" pitchFamily="18" charset="0"/>
                          </a:rPr>
                          <m:t>𝑇</m:t>
                        </m:r>
                      </m:e>
                      <m:sub>
                        <m:r>
                          <a:rPr lang="en-GB" sz="2000" i="1">
                            <a:solidFill>
                              <a:schemeClr val="tx1"/>
                            </a:solidFill>
                            <a:latin typeface="Cambria Math" panose="02040503050406030204" pitchFamily="18" charset="0"/>
                          </a:rPr>
                          <m:t>𝑐</m:t>
                        </m:r>
                      </m:sub>
                    </m:sSub>
                    <m:sSup>
                      <m:sSupPr>
                        <m:ctrlPr>
                          <a:rPr lang="en-US" sz="2000" i="1">
                            <a:solidFill>
                              <a:schemeClr val="tx1"/>
                            </a:solidFill>
                            <a:latin typeface="Cambria Math" panose="02040503050406030204" pitchFamily="18" charset="0"/>
                          </a:rPr>
                        </m:ctrlPr>
                      </m:sSupPr>
                      <m:e>
                        <m:r>
                          <a:rPr lang="en-GB" sz="2000" i="1">
                            <a:solidFill>
                              <a:schemeClr val="tx1"/>
                            </a:solidFill>
                            <a:latin typeface="Cambria Math" panose="02040503050406030204" pitchFamily="18" charset="0"/>
                          </a:rPr>
                          <m:t>2</m:t>
                        </m:r>
                      </m:e>
                      <m:sup>
                        <m:r>
                          <a:rPr lang="en-GB" sz="2000" i="1">
                            <a:solidFill>
                              <a:schemeClr val="tx1"/>
                            </a:solidFill>
                            <a:latin typeface="Cambria Math" panose="02040503050406030204" pitchFamily="18" charset="0"/>
                          </a:rPr>
                          <m:t>𝑘</m:t>
                        </m:r>
                      </m:sup>
                    </m:sSup>
                    <m:r>
                      <a:rPr lang="en-US" sz="2000">
                        <a:solidFill>
                          <a:schemeClr val="tx1"/>
                        </a:solidFill>
                        <a:latin typeface="Cambria Math" panose="02040503050406030204" pitchFamily="18" charset="0"/>
                      </a:rPr>
                      <m:t>) </m:t>
                    </m:r>
                  </m:oMath>
                </a14:m>
                <a:r>
                  <a:rPr lang="en-US" sz="2000" dirty="0">
                    <a:solidFill>
                      <a:schemeClr val="tx1"/>
                    </a:solidFill>
                  </a:rPr>
                  <a:t>where</a:t>
                </a:r>
                <a:r>
                  <a:rPr lang="en-US" sz="2000" i="1" dirty="0">
                    <a:solidFill>
                      <a:schemeClr val="tx1"/>
                    </a:solidFill>
                  </a:rPr>
                  <a:t> k </a:t>
                </a:r>
                <a:r>
                  <a:rPr lang="en-US" sz="2000" dirty="0">
                    <a:solidFill>
                      <a:schemeClr val="tx1"/>
                    </a:solidFill>
                  </a:rPr>
                  <a:t>is a configuration parameter</a:t>
                </a:r>
                <a:endParaRPr lang="en-US" sz="2000" i="1" dirty="0">
                  <a:solidFill>
                    <a:schemeClr val="tx1"/>
                  </a:solidFill>
                </a:endParaRPr>
              </a:p>
              <a:p>
                <a:pPr lvl="2"/>
                <a:r>
                  <a:rPr lang="en-US" sz="1800" dirty="0">
                    <a:solidFill>
                      <a:schemeClr val="tx1"/>
                    </a:solidFill>
                  </a:rPr>
                  <a:t>Whether UE always can follow signaled </a:t>
                </a:r>
                <a:r>
                  <a:rPr lang="en-US" sz="1800" i="1" dirty="0">
                    <a:solidFill>
                      <a:schemeClr val="tx1"/>
                    </a:solidFill>
                  </a:rPr>
                  <a:t>k </a:t>
                </a:r>
                <a:r>
                  <a:rPr lang="en-US" sz="1800" dirty="0">
                    <a:solidFill>
                      <a:schemeClr val="tx1"/>
                    </a:solidFill>
                  </a:rPr>
                  <a:t>or may need to adjust </a:t>
                </a:r>
                <a:r>
                  <a:rPr lang="en-US" sz="1800" i="1" dirty="0">
                    <a:solidFill>
                      <a:schemeClr val="tx1"/>
                    </a:solidFill>
                  </a:rPr>
                  <a:t>k</a:t>
                </a:r>
              </a:p>
              <a:p>
                <a:pPr lvl="3"/>
                <a:r>
                  <a:rPr lang="en-US" sz="1600" i="1" dirty="0"/>
                  <a:t>FFS: whether UE can report its capability of k to NW</a:t>
                </a:r>
                <a:endParaRPr lang="en-US" sz="1600" i="1" dirty="0">
                  <a:solidFill>
                    <a:schemeClr val="tx1"/>
                  </a:solidFill>
                </a:endParaRPr>
              </a:p>
              <a:p>
                <a:pPr lvl="2"/>
                <a:r>
                  <a:rPr lang="en-US" sz="1800" dirty="0">
                    <a:solidFill>
                      <a:schemeClr val="tx1"/>
                    </a:solidFill>
                  </a:rPr>
                  <a:t>Min/max values of </a:t>
                </a:r>
                <a:r>
                  <a:rPr lang="en-US" sz="1800" i="1" dirty="0">
                    <a:solidFill>
                      <a:schemeClr val="tx1"/>
                    </a:solidFill>
                  </a:rPr>
                  <a:t>k</a:t>
                </a:r>
                <a:r>
                  <a:rPr lang="en-US" sz="1800" dirty="0">
                    <a:solidFill>
                      <a:schemeClr val="tx1"/>
                    </a:solidFill>
                  </a:rPr>
                  <a:t>, and whether they depend on FR1/FR2 and center/edge mapping</a:t>
                </a:r>
              </a:p>
              <a:p>
                <a:pPr lvl="2"/>
                <a:r>
                  <a:rPr lang="en-US" sz="1800" dirty="0">
                    <a:solidFill>
                      <a:schemeClr val="tx1"/>
                    </a:solidFill>
                  </a:rPr>
                  <a:t>Whether </a:t>
                </a:r>
                <a:r>
                  <a:rPr lang="en-US" sz="1800" dirty="0" err="1">
                    <a:solidFill>
                      <a:schemeClr val="tx1"/>
                    </a:solidFill>
                  </a:rPr>
                  <a:t>gNB</a:t>
                </a:r>
                <a:r>
                  <a:rPr lang="en-US" sz="1800" dirty="0">
                    <a:solidFill>
                      <a:schemeClr val="tx1"/>
                    </a:solidFill>
                  </a:rPr>
                  <a:t> needs to be aware of k</a:t>
                </a:r>
              </a:p>
              <a:p>
                <a:pPr lvl="1"/>
                <a:r>
                  <a:rPr lang="en-US" sz="2000" dirty="0">
                    <a:solidFill>
                      <a:schemeClr val="tx1"/>
                    </a:solidFill>
                  </a:rPr>
                  <a:t>Note: other relevant aspects are not precluded</a:t>
                </a:r>
                <a:endParaRPr lang="en-US" dirty="0">
                  <a:solidFill>
                    <a:schemeClr val="tx1"/>
                  </a:solidFill>
                </a:endParaRPr>
              </a:p>
              <a:p>
                <a:pPr marL="457200" lvl="1" indent="0">
                  <a:buNone/>
                </a:pPr>
                <a:endParaRPr lang="en-US" sz="2000" dirty="0"/>
              </a:p>
            </p:txBody>
          </p:sp>
        </mc:Choice>
        <mc:Fallback xmlns="">
          <p:sp>
            <p:nvSpPr>
              <p:cNvPr id="3" name="Content Placeholder 2">
                <a:extLst>
                  <a:ext uri="{FF2B5EF4-FFF2-40B4-BE49-F238E27FC236}">
                    <a16:creationId xmlns:a16="http://schemas.microsoft.com/office/drawing/2014/main" id="{D43DF14C-BCE7-433A-831E-7445E9E8DA2E}"/>
                  </a:ext>
                </a:extLst>
              </p:cNvPr>
              <p:cNvSpPr>
                <a:spLocks noGrp="1" noRot="1" noChangeAspect="1" noMove="1" noResize="1" noEditPoints="1" noAdjustHandles="1" noChangeArrowheads="1" noChangeShapeType="1" noTextEdit="1"/>
              </p:cNvSpPr>
              <p:nvPr>
                <p:ph idx="1"/>
              </p:nvPr>
            </p:nvSpPr>
            <p:spPr>
              <a:xfrm>
                <a:off x="838200" y="1825625"/>
                <a:ext cx="10515600" cy="4667250"/>
              </a:xfrm>
              <a:blipFill>
                <a:blip r:embed="rId2"/>
                <a:stretch>
                  <a:fillRect l="-1043" t="-2872"/>
                </a:stretch>
              </a:blipFill>
            </p:spPr>
            <p:txBody>
              <a:bodyPr/>
              <a:lstStyle/>
              <a:p>
                <a:r>
                  <a:rPr lang="en-US">
                    <a:noFill/>
                  </a:rPr>
                  <a:t> </a:t>
                </a:r>
              </a:p>
            </p:txBody>
          </p:sp>
        </mc:Fallback>
      </mc:AlternateContent>
    </p:spTree>
    <p:extLst>
      <p:ext uri="{BB962C8B-B14F-4D97-AF65-F5344CB8AC3E}">
        <p14:creationId xmlns:p14="http://schemas.microsoft.com/office/powerpoint/2010/main" val="3787583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A1A57F-DE66-4AB8-957B-D1A21D5F4B85}"/>
              </a:ext>
            </a:extLst>
          </p:cNvPr>
          <p:cNvSpPr>
            <a:spLocks noGrp="1"/>
          </p:cNvSpPr>
          <p:nvPr>
            <p:ph type="title"/>
          </p:nvPr>
        </p:nvSpPr>
        <p:spPr/>
        <p:txBody>
          <a:bodyPr>
            <a:normAutofit/>
          </a:bodyPr>
          <a:lstStyle/>
          <a:p>
            <a:r>
              <a:rPr lang="en-US" sz="4000" b="1" dirty="0"/>
              <a:t>UE Rx-Tx time difference accuracy requirements</a:t>
            </a:r>
          </a:p>
        </p:txBody>
      </p:sp>
      <p:sp>
        <p:nvSpPr>
          <p:cNvPr id="3" name="Content Placeholder 2">
            <a:extLst>
              <a:ext uri="{FF2B5EF4-FFF2-40B4-BE49-F238E27FC236}">
                <a16:creationId xmlns:a16="http://schemas.microsoft.com/office/drawing/2014/main" xmlns="" id="{40D0CECF-BC89-41A8-8188-85F0CD46F166}"/>
              </a:ext>
            </a:extLst>
          </p:cNvPr>
          <p:cNvSpPr>
            <a:spLocks noGrp="1"/>
          </p:cNvSpPr>
          <p:nvPr>
            <p:ph idx="1"/>
          </p:nvPr>
        </p:nvSpPr>
        <p:spPr/>
        <p:txBody>
          <a:bodyPr/>
          <a:lstStyle/>
          <a:p>
            <a:pPr marL="457200" lvl="1" indent="0">
              <a:buNone/>
            </a:pPr>
            <a:endParaRPr lang="en-US" dirty="0"/>
          </a:p>
          <a:p>
            <a:r>
              <a:rPr lang="en-US" dirty="0"/>
              <a:t>Accuracy requirements under cell change are FFS</a:t>
            </a:r>
          </a:p>
          <a:p>
            <a:pPr marL="0" indent="0">
              <a:buNone/>
            </a:pPr>
            <a:endParaRPr lang="en-US" dirty="0"/>
          </a:p>
          <a:p>
            <a:r>
              <a:rPr lang="en-US" dirty="0"/>
              <a:t>Measurement period/UE </a:t>
            </a:r>
            <a:r>
              <a:rPr lang="en-US" dirty="0" err="1"/>
              <a:t>behaviour</a:t>
            </a:r>
            <a:r>
              <a:rPr lang="en-US" dirty="0"/>
              <a:t>/Accuracy requirements with TA adjustment are FFS</a:t>
            </a:r>
          </a:p>
          <a:p>
            <a:pPr marL="0" indent="0">
              <a:buNone/>
            </a:pPr>
            <a:endParaRPr lang="en-US" dirty="0"/>
          </a:p>
          <a:p>
            <a:endParaRPr lang="en-US" dirty="0"/>
          </a:p>
        </p:txBody>
      </p:sp>
    </p:spTree>
    <p:extLst>
      <p:ext uri="{BB962C8B-B14F-4D97-AF65-F5344CB8AC3E}">
        <p14:creationId xmlns:p14="http://schemas.microsoft.com/office/powerpoint/2010/main" val="2256276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2D69D1-115A-4ED0-9BBB-82C8D9E00764}"/>
              </a:ext>
            </a:extLst>
          </p:cNvPr>
          <p:cNvSpPr>
            <a:spLocks noGrp="1"/>
          </p:cNvSpPr>
          <p:nvPr>
            <p:ph type="title"/>
          </p:nvPr>
        </p:nvSpPr>
        <p:spPr/>
        <p:txBody>
          <a:bodyPr/>
          <a:lstStyle/>
          <a:p>
            <a:r>
              <a:rPr lang="en-US" b="1" dirty="0"/>
              <a:t>UE Rx-Tx time difference reporting criteria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C3124C66-3452-4079-8E98-03C6ACDF80F3}"/>
                  </a:ext>
                </a:extLst>
              </p:cNvPr>
              <p:cNvSpPr>
                <a:spLocks noGrp="1"/>
              </p:cNvSpPr>
              <p:nvPr>
                <p:ph idx="1"/>
              </p:nvPr>
            </p:nvSpPr>
            <p:spPr/>
            <p:txBody>
              <a:bodyPr>
                <a:normAutofit lnSpcReduction="10000"/>
              </a:bodyPr>
              <a:lstStyle/>
              <a:p>
                <a:r>
                  <a:rPr lang="en-US" dirty="0" err="1"/>
                  <a:t>Ecat</a:t>
                </a:r>
                <a:r>
                  <a:rPr lang="en-US" dirty="0"/>
                  <a:t> for UE Rx-Tx time difference is FFS. </a:t>
                </a:r>
              </a:p>
              <a:p>
                <a:pPr lvl="1" hangingPunct="0"/>
                <a:r>
                  <a:rPr lang="en-US" dirty="0"/>
                  <a:t>Option 1. 1 per positioning session 	</a:t>
                </a:r>
              </a:p>
              <a:p>
                <a:pPr lvl="1" hangingPunct="0"/>
                <a:r>
                  <a:rPr lang="en-US" dirty="0"/>
                  <a:t>Option 2.  In multi-RTT positioning, each UE Rx-Tx time difference measurement reporting criterion corresponds to one frequency layer with </a:t>
                </a:r>
                <a:r>
                  <a:rPr lang="en-US" dirty="0" err="1"/>
                  <a:t>Ecat</a:t>
                </a:r>
                <a:r>
                  <a:rPr lang="en-US" dirty="0"/>
                  <a:t> = 1 indicating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𝑡𝑜𝑡𝑎𝑙</m:t>
                        </m:r>
                      </m:sub>
                    </m:sSub>
                  </m:oMath>
                </a14:m>
                <a:r>
                  <a:rPr lang="en-US" dirty="0"/>
                  <a:t> UE Rx-Tx time difference measurement reports according to signaled capabilities </a:t>
                </a:r>
              </a:p>
              <a:p>
                <a:pPr lvl="1" hangingPunct="0"/>
                <a:r>
                  <a:rPr lang="en-US" dirty="0"/>
                  <a:t>Option 3: </a:t>
                </a:r>
              </a:p>
              <a:p>
                <a:pPr lvl="2" hangingPunct="0"/>
                <a:r>
                  <a:rPr lang="en-GB" dirty="0"/>
                  <a:t>intra-frequency UE Rx-Tx measurements, 1 report capable of UE Rx-Tx measurements and PRS-RSRP measurements (when configured together with the UE Rx-Tx) on at least TBD PRS resources, per intra-frequency layer</a:t>
                </a:r>
              </a:p>
              <a:p>
                <a:pPr lvl="2" hangingPunct="0"/>
                <a:r>
                  <a:rPr lang="en-GB" dirty="0"/>
                  <a:t>inter-frequency UE Rx-Tx measurements, 1 report capable of UE Rx-Tx measurements and PRS-RSRP measurements (when configured together with the UE Rx-Tx) on at least TBD PRS resources, per inter-frequency layer</a:t>
                </a:r>
                <a:endParaRPr lang="en-US" dirty="0"/>
              </a:p>
              <a:p>
                <a:pPr lvl="1" hangingPunct="0"/>
                <a:r>
                  <a:rPr lang="en-GB" dirty="0"/>
                  <a:t>Other options are not precluded</a:t>
                </a:r>
                <a:endParaRPr lang="en-US" dirty="0"/>
              </a:p>
              <a:p>
                <a:endParaRPr lang="en-US" dirty="0"/>
              </a:p>
            </p:txBody>
          </p:sp>
        </mc:Choice>
        <mc:Fallback xmlns="">
          <p:sp>
            <p:nvSpPr>
              <p:cNvPr id="3" name="Content Placeholder 2">
                <a:extLst>
                  <a:ext uri="{FF2B5EF4-FFF2-40B4-BE49-F238E27FC236}">
                    <a16:creationId xmlns:a16="http://schemas.microsoft.com/office/drawing/2014/main" id="{C3124C66-3452-4079-8E98-03C6ACDF80F3}"/>
                  </a:ext>
                </a:extLst>
              </p:cNvPr>
              <p:cNvSpPr>
                <a:spLocks noGrp="1" noRot="1" noChangeAspect="1" noMove="1" noResize="1" noEditPoints="1" noAdjustHandles="1" noChangeArrowheads="1" noChangeShapeType="1" noTextEdit="1"/>
              </p:cNvSpPr>
              <p:nvPr>
                <p:ph idx="1"/>
              </p:nvPr>
            </p:nvSpPr>
            <p:spPr>
              <a:blipFill>
                <a:blip r:embed="rId2"/>
                <a:stretch>
                  <a:fillRect l="-1043" t="-3081" b="-2801"/>
                </a:stretch>
              </a:blipFill>
            </p:spPr>
            <p:txBody>
              <a:bodyPr/>
              <a:lstStyle/>
              <a:p>
                <a:r>
                  <a:rPr lang="en-US">
                    <a:noFill/>
                  </a:rPr>
                  <a:t> </a:t>
                </a:r>
              </a:p>
            </p:txBody>
          </p:sp>
        </mc:Fallback>
      </mc:AlternateContent>
    </p:spTree>
    <p:extLst>
      <p:ext uri="{BB962C8B-B14F-4D97-AF65-F5344CB8AC3E}">
        <p14:creationId xmlns:p14="http://schemas.microsoft.com/office/powerpoint/2010/main" val="1246743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757C54-0C1B-4066-8A26-76BDD491D7F2}"/>
              </a:ext>
            </a:extLst>
          </p:cNvPr>
          <p:cNvSpPr>
            <a:spLocks noGrp="1"/>
          </p:cNvSpPr>
          <p:nvPr>
            <p:ph type="title"/>
          </p:nvPr>
        </p:nvSpPr>
        <p:spPr/>
        <p:txBody>
          <a:bodyPr>
            <a:normAutofit/>
          </a:bodyPr>
          <a:lstStyle/>
          <a:p>
            <a:r>
              <a:rPr lang="en-US" sz="4000" b="1" dirty="0"/>
              <a:t>Proximity of SRS and PRS in UE Rx-Tx time difference measurement</a:t>
            </a:r>
          </a:p>
        </p:txBody>
      </p:sp>
      <p:sp>
        <p:nvSpPr>
          <p:cNvPr id="3" name="Content Placeholder 2">
            <a:extLst>
              <a:ext uri="{FF2B5EF4-FFF2-40B4-BE49-F238E27FC236}">
                <a16:creationId xmlns:a16="http://schemas.microsoft.com/office/drawing/2014/main" xmlns="" id="{13CC5364-8C19-4DA2-AC31-3A4EE6AD3C75}"/>
              </a:ext>
            </a:extLst>
          </p:cNvPr>
          <p:cNvSpPr>
            <a:spLocks noGrp="1"/>
          </p:cNvSpPr>
          <p:nvPr>
            <p:ph idx="1"/>
          </p:nvPr>
        </p:nvSpPr>
        <p:spPr/>
        <p:txBody>
          <a:bodyPr/>
          <a:lstStyle/>
          <a:p>
            <a:r>
              <a:rPr lang="en-US" dirty="0"/>
              <a:t>FFS:</a:t>
            </a:r>
          </a:p>
          <a:p>
            <a:pPr lvl="1"/>
            <a:r>
              <a:rPr lang="en-US" dirty="0"/>
              <a:t> whether</a:t>
            </a:r>
            <a:r>
              <a:rPr lang="en-GB" dirty="0"/>
              <a:t> the core measurement and performance requirements for UE Rx-Tx time difference applies if the configured </a:t>
            </a:r>
            <a:r>
              <a:rPr lang="en-GB" i="1" dirty="0"/>
              <a:t>SRS-Slot-offset</a:t>
            </a:r>
            <a:r>
              <a:rPr lang="en-GB" dirty="0"/>
              <a:t> and </a:t>
            </a:r>
            <a:r>
              <a:rPr lang="en-GB" i="1" dirty="0"/>
              <a:t>SRS-Periodicity</a:t>
            </a:r>
            <a:r>
              <a:rPr lang="en-GB" dirty="0"/>
              <a:t> parameters for SRS resource for positioning are such that any SRS transmission is within [-X, X] </a:t>
            </a:r>
            <a:r>
              <a:rPr lang="en-GB" dirty="0" err="1"/>
              <a:t>msec</a:t>
            </a:r>
            <a:r>
              <a:rPr lang="en-GB" dirty="0"/>
              <a:t> of at least one DL PRS resource from each of the TRPs in the assistance data.</a:t>
            </a:r>
          </a:p>
          <a:p>
            <a:pPr lvl="2"/>
            <a:r>
              <a:rPr lang="en-GB" dirty="0"/>
              <a:t>Option 1: the above constraint is not needed, i.e., no limit on X</a:t>
            </a:r>
          </a:p>
          <a:p>
            <a:pPr lvl="2"/>
            <a:r>
              <a:rPr lang="en-GB" dirty="0"/>
              <a:t>Option 2: the above constraint is needed, X is FFS</a:t>
            </a:r>
          </a:p>
          <a:p>
            <a:pPr lvl="2"/>
            <a:endParaRPr lang="en-GB" dirty="0"/>
          </a:p>
          <a:p>
            <a:endParaRPr lang="en-US" dirty="0"/>
          </a:p>
        </p:txBody>
      </p:sp>
    </p:spTree>
    <p:extLst>
      <p:ext uri="{BB962C8B-B14F-4D97-AF65-F5344CB8AC3E}">
        <p14:creationId xmlns:p14="http://schemas.microsoft.com/office/powerpoint/2010/main" val="612501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D22EAB-DADE-487B-9E9A-9C8F0A05BEA0}"/>
              </a:ext>
            </a:extLst>
          </p:cNvPr>
          <p:cNvSpPr>
            <a:spLocks noGrp="1"/>
          </p:cNvSpPr>
          <p:nvPr>
            <p:ph type="title"/>
          </p:nvPr>
        </p:nvSpPr>
        <p:spPr/>
        <p:txBody>
          <a:bodyPr>
            <a:normAutofit/>
          </a:bodyPr>
          <a:lstStyle/>
          <a:p>
            <a:r>
              <a:rPr lang="en-US" sz="4000" b="1" dirty="0"/>
              <a:t>E-CID measurements</a:t>
            </a:r>
          </a:p>
        </p:txBody>
      </p:sp>
      <p:sp>
        <p:nvSpPr>
          <p:cNvPr id="3" name="Content Placeholder 2">
            <a:extLst>
              <a:ext uri="{FF2B5EF4-FFF2-40B4-BE49-F238E27FC236}">
                <a16:creationId xmlns:a16="http://schemas.microsoft.com/office/drawing/2014/main" xmlns="" id="{E560011F-617C-45BF-A91F-0B2FE214799B}"/>
              </a:ext>
            </a:extLst>
          </p:cNvPr>
          <p:cNvSpPr>
            <a:spLocks noGrp="1"/>
          </p:cNvSpPr>
          <p:nvPr>
            <p:ph idx="1"/>
          </p:nvPr>
        </p:nvSpPr>
        <p:spPr/>
        <p:txBody>
          <a:bodyPr/>
          <a:lstStyle/>
          <a:p>
            <a:pPr hangingPunct="0"/>
            <a:r>
              <a:rPr lang="en-US" dirty="0"/>
              <a:t>R15 core measurement requirements, measurement report mapping, and measurement accuracy requirements for SS-RSRP, SS-RSRQ, CSI-RS-RSRP and CSI-RS-RSRQ are applicable to E-CID positioning technique without any modification.</a:t>
            </a:r>
          </a:p>
          <a:p>
            <a:pPr hangingPunct="0"/>
            <a:endParaRPr lang="en-US" dirty="0"/>
          </a:p>
          <a:p>
            <a:pPr hangingPunct="0"/>
            <a:r>
              <a:rPr lang="en-US" dirty="0"/>
              <a:t>All existing measurement gap configurations in R15 applicable to RRM measurements to be applicable for E-CID measurements. </a:t>
            </a:r>
          </a:p>
          <a:p>
            <a:pPr hangingPunct="0"/>
            <a:r>
              <a:rPr lang="en-US" dirty="0"/>
              <a:t>SINR measurements (SS-SINR, CSI-SINR)</a:t>
            </a:r>
          </a:p>
          <a:p>
            <a:pPr lvl="1" hangingPunct="0"/>
            <a:r>
              <a:rPr lang="en-US" dirty="0"/>
              <a:t>Option 1: introduce SINR measurements for NR E-CID</a:t>
            </a:r>
          </a:p>
          <a:p>
            <a:pPr lvl="1" hangingPunct="0"/>
            <a:r>
              <a:rPr lang="en-US" dirty="0"/>
              <a:t>Option 2: do not introduce SINR measurements for NR E-CID</a:t>
            </a:r>
          </a:p>
          <a:p>
            <a:endParaRPr lang="en-US" dirty="0"/>
          </a:p>
        </p:txBody>
      </p:sp>
    </p:spTree>
    <p:extLst>
      <p:ext uri="{BB962C8B-B14F-4D97-AF65-F5344CB8AC3E}">
        <p14:creationId xmlns:p14="http://schemas.microsoft.com/office/powerpoint/2010/main" val="3021921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AB96CE-ABA8-495F-9C24-88EC23C56A7E}"/>
              </a:ext>
            </a:extLst>
          </p:cNvPr>
          <p:cNvSpPr>
            <a:spLocks noGrp="1"/>
          </p:cNvSpPr>
          <p:nvPr>
            <p:ph type="title"/>
          </p:nvPr>
        </p:nvSpPr>
        <p:spPr/>
        <p:txBody>
          <a:bodyPr>
            <a:normAutofit/>
          </a:bodyPr>
          <a:lstStyle/>
          <a:p>
            <a:r>
              <a:rPr lang="en-US" sz="4000" b="1" dirty="0"/>
              <a:t>Need for measurement gap and scheduling restrictions for PRS measurements</a:t>
            </a:r>
          </a:p>
        </p:txBody>
      </p:sp>
      <p:sp>
        <p:nvSpPr>
          <p:cNvPr id="3" name="Content Placeholder 2">
            <a:extLst>
              <a:ext uri="{FF2B5EF4-FFF2-40B4-BE49-F238E27FC236}">
                <a16:creationId xmlns:a16="http://schemas.microsoft.com/office/drawing/2014/main" xmlns="" id="{F259A02F-F1E8-4C0D-AFE4-AD0F6815FC2E}"/>
              </a:ext>
            </a:extLst>
          </p:cNvPr>
          <p:cNvSpPr>
            <a:spLocks noGrp="1"/>
          </p:cNvSpPr>
          <p:nvPr>
            <p:ph idx="1"/>
          </p:nvPr>
        </p:nvSpPr>
        <p:spPr/>
        <p:txBody>
          <a:bodyPr/>
          <a:lstStyle/>
          <a:p>
            <a:r>
              <a:rPr lang="en-US" dirty="0"/>
              <a:t>RAN4 to discuss the need for MG for PRS measurements in FR1 and FR2 in the next meeting considering the candidate options for intra-/inter-frequency PRS-RSTD, PRS-RSRP, UE Rx-Tx time difference</a:t>
            </a:r>
          </a:p>
          <a:p>
            <a:pPr lvl="1"/>
            <a:r>
              <a:rPr lang="en-US" dirty="0"/>
              <a:t>See also WF in R4-2002276</a:t>
            </a:r>
          </a:p>
          <a:p>
            <a:pPr marL="457200" lvl="1" indent="0">
              <a:buNone/>
            </a:pPr>
            <a:endParaRPr lang="en-US" dirty="0"/>
          </a:p>
          <a:p>
            <a:r>
              <a:rPr lang="en-US" dirty="0"/>
              <a:t>RAN4 to discuss scheduling restrictions for PRS measurements in FR1 in the next meeting considering the candidate options for intra-/inter-frequency PRS-RSTD, PRS-RSRP, UE Rx-Tx time difference</a:t>
            </a:r>
          </a:p>
        </p:txBody>
      </p:sp>
    </p:spTree>
    <p:extLst>
      <p:ext uri="{BB962C8B-B14F-4D97-AF65-F5344CB8AC3E}">
        <p14:creationId xmlns:p14="http://schemas.microsoft.com/office/powerpoint/2010/main" val="1481479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D6AECC-2632-4FC5-AE01-B6621BDC8DA3}"/>
              </a:ext>
            </a:extLst>
          </p:cNvPr>
          <p:cNvSpPr>
            <a:spLocks noGrp="1"/>
          </p:cNvSpPr>
          <p:nvPr>
            <p:ph type="title"/>
          </p:nvPr>
        </p:nvSpPr>
        <p:spPr/>
        <p:txBody>
          <a:bodyPr>
            <a:normAutofit/>
          </a:bodyPr>
          <a:lstStyle/>
          <a:p>
            <a:r>
              <a:rPr lang="en-US" sz="4000" b="1" dirty="0"/>
              <a:t>Number of configured positioning frequency layers within UE active DL BWP</a:t>
            </a:r>
          </a:p>
        </p:txBody>
      </p:sp>
      <p:sp>
        <p:nvSpPr>
          <p:cNvPr id="3" name="Content Placeholder 2">
            <a:extLst>
              <a:ext uri="{FF2B5EF4-FFF2-40B4-BE49-F238E27FC236}">
                <a16:creationId xmlns:a16="http://schemas.microsoft.com/office/drawing/2014/main" xmlns="" id="{28384CBF-2983-4149-B636-5C418D621672}"/>
              </a:ext>
            </a:extLst>
          </p:cNvPr>
          <p:cNvSpPr>
            <a:spLocks noGrp="1"/>
          </p:cNvSpPr>
          <p:nvPr>
            <p:ph idx="1"/>
          </p:nvPr>
        </p:nvSpPr>
        <p:spPr/>
        <p:txBody>
          <a:bodyPr/>
          <a:lstStyle/>
          <a:p>
            <a:r>
              <a:rPr lang="en-US" dirty="0"/>
              <a:t>FFS the need for a </a:t>
            </a:r>
            <a:r>
              <a:rPr lang="en-US" strike="sngStrike" dirty="0">
                <a:solidFill>
                  <a:srgbClr val="FF0000"/>
                </a:solidFill>
              </a:rPr>
              <a:t>minimum</a:t>
            </a:r>
            <a:r>
              <a:rPr lang="en-US" dirty="0"/>
              <a:t> </a:t>
            </a:r>
            <a:r>
              <a:rPr lang="en-US" dirty="0" smtClean="0">
                <a:solidFill>
                  <a:srgbClr val="FF0000"/>
                </a:solidFill>
              </a:rPr>
              <a:t>maximum </a:t>
            </a:r>
            <a:r>
              <a:rPr lang="en-US" dirty="0" smtClean="0"/>
              <a:t>number </a:t>
            </a:r>
            <a:r>
              <a:rPr lang="en-US" dirty="0"/>
              <a:t>K of positioning frequency layers within the active BWP, e.g., K=1</a:t>
            </a:r>
            <a:endParaRPr lang="en-US" strike="sngStrike" dirty="0"/>
          </a:p>
        </p:txBody>
      </p:sp>
    </p:spTree>
    <p:extLst>
      <p:ext uri="{BB962C8B-B14F-4D97-AF65-F5344CB8AC3E}">
        <p14:creationId xmlns:p14="http://schemas.microsoft.com/office/powerpoint/2010/main" val="105106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CEAA90-3737-49DF-9DA6-89EEE2F2ECD3}"/>
              </a:ext>
            </a:extLst>
          </p:cNvPr>
          <p:cNvSpPr>
            <a:spLocks noGrp="1"/>
          </p:cNvSpPr>
          <p:nvPr>
            <p:ph type="title"/>
          </p:nvPr>
        </p:nvSpPr>
        <p:spPr>
          <a:xfrm>
            <a:off x="838200" y="365125"/>
            <a:ext cx="10515600" cy="866267"/>
          </a:xfrm>
        </p:spPr>
        <p:txBody>
          <a:bodyPr>
            <a:normAutofit/>
          </a:bodyPr>
          <a:lstStyle/>
          <a:p>
            <a:r>
              <a:rPr lang="en-US" sz="4000" b="1" dirty="0"/>
              <a:t>PRS-RSTD side conditions</a:t>
            </a:r>
          </a:p>
        </p:txBody>
      </p:sp>
      <p:sp>
        <p:nvSpPr>
          <p:cNvPr id="5" name="Content Placeholder 4">
            <a:extLst>
              <a:ext uri="{FF2B5EF4-FFF2-40B4-BE49-F238E27FC236}">
                <a16:creationId xmlns:a16="http://schemas.microsoft.com/office/drawing/2014/main" xmlns="" id="{0DA5A494-62FC-4B44-B489-464223A22D05}"/>
              </a:ext>
            </a:extLst>
          </p:cNvPr>
          <p:cNvSpPr>
            <a:spLocks noGrp="1"/>
          </p:cNvSpPr>
          <p:nvPr>
            <p:ph idx="1"/>
          </p:nvPr>
        </p:nvSpPr>
        <p:spPr/>
        <p:txBody>
          <a:bodyPr/>
          <a:lstStyle/>
          <a:p>
            <a:r>
              <a:rPr lang="en-US" dirty="0"/>
              <a:t>Side condition for PRS-RSTD reference cell in FR1 to be PRS Es/</a:t>
            </a:r>
            <a:r>
              <a:rPr lang="en-US" dirty="0" err="1"/>
              <a:t>Iot</a:t>
            </a:r>
            <a:r>
              <a:rPr lang="en-US" dirty="0"/>
              <a:t> = -6 dB</a:t>
            </a:r>
          </a:p>
          <a:p>
            <a:pPr marL="0" indent="0">
              <a:buNone/>
            </a:pPr>
            <a:endParaRPr lang="en-US" dirty="0"/>
          </a:p>
          <a:p>
            <a:r>
              <a:rPr lang="en-US" dirty="0"/>
              <a:t>Side condition for PRS-RSTD in FR2 to be:</a:t>
            </a:r>
          </a:p>
          <a:p>
            <a:pPr lvl="1"/>
            <a:r>
              <a:rPr lang="en-US" dirty="0"/>
              <a:t>Option 1: Same as FR1</a:t>
            </a:r>
          </a:p>
          <a:p>
            <a:pPr lvl="1"/>
            <a:r>
              <a:rPr lang="en-US" dirty="0"/>
              <a:t>Option 2: PRS Es/</a:t>
            </a:r>
            <a:r>
              <a:rPr lang="en-US" dirty="0" err="1"/>
              <a:t>Iot</a:t>
            </a:r>
            <a:r>
              <a:rPr lang="en-US" dirty="0"/>
              <a:t> = -3 dB for reference cell and PRS Es/</a:t>
            </a:r>
            <a:r>
              <a:rPr lang="en-US" dirty="0" err="1"/>
              <a:t>Iot</a:t>
            </a:r>
            <a:r>
              <a:rPr lang="en-US" dirty="0"/>
              <a:t> = -10 dB for neighbor cells</a:t>
            </a:r>
          </a:p>
        </p:txBody>
      </p:sp>
    </p:spTree>
    <p:extLst>
      <p:ext uri="{BB962C8B-B14F-4D97-AF65-F5344CB8AC3E}">
        <p14:creationId xmlns:p14="http://schemas.microsoft.com/office/powerpoint/2010/main" val="39287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74A27A-DD10-42A4-8B13-308E05DB35D3}"/>
              </a:ext>
            </a:extLst>
          </p:cNvPr>
          <p:cNvSpPr>
            <a:spLocks noGrp="1"/>
          </p:cNvSpPr>
          <p:nvPr>
            <p:ph type="title"/>
          </p:nvPr>
        </p:nvSpPr>
        <p:spPr/>
        <p:txBody>
          <a:bodyPr>
            <a:normAutofit/>
          </a:bodyPr>
          <a:lstStyle/>
          <a:p>
            <a:r>
              <a:rPr lang="en-US" sz="4000" b="1" dirty="0"/>
              <a:t>PRS-RSTD report mapping table(s)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D43DF14C-BCE7-433A-831E-7445E9E8DA2E}"/>
                  </a:ext>
                </a:extLst>
              </p:cNvPr>
              <p:cNvSpPr>
                <a:spLocks noGrp="1"/>
              </p:cNvSpPr>
              <p:nvPr>
                <p:ph idx="1"/>
              </p:nvPr>
            </p:nvSpPr>
            <p:spPr/>
            <p:txBody>
              <a:bodyPr>
                <a:normAutofit/>
              </a:bodyPr>
              <a:lstStyle/>
              <a:p>
                <a:r>
                  <a:rPr lang="en-US" dirty="0">
                    <a:solidFill>
                      <a:schemeClr val="tx1"/>
                    </a:solidFill>
                  </a:rPr>
                  <a:t>PRS-RSTD report mapping table(s) are FFS. </a:t>
                </a:r>
              </a:p>
              <a:p>
                <a:r>
                  <a:rPr lang="en-US" dirty="0">
                    <a:solidFill>
                      <a:schemeClr val="tx1"/>
                    </a:solidFill>
                  </a:rPr>
                  <a:t>RAN4 to continue discussion on PRS-RSTD report mapping table(s) in the next meeting considering e.g. the following aspects:</a:t>
                </a:r>
              </a:p>
              <a:p>
                <a:pPr lvl="1"/>
                <a:r>
                  <a:rPr lang="en-US" sz="2000" dirty="0">
                    <a:solidFill>
                      <a:schemeClr val="tx1"/>
                    </a:solidFill>
                  </a:rPr>
                  <a:t>Uniform vs. non-uniform granularity</a:t>
                </a:r>
              </a:p>
              <a:p>
                <a:pPr lvl="1"/>
                <a:r>
                  <a:rPr lang="en-US" sz="2000" dirty="0">
                    <a:solidFill>
                      <a:schemeClr val="tx1"/>
                    </a:solidFill>
                  </a:rPr>
                  <a:t>Number of report mapping tables</a:t>
                </a:r>
              </a:p>
              <a:p>
                <a:pPr lvl="1"/>
                <a:r>
                  <a:rPr lang="en-US" sz="2000" dirty="0">
                    <a:solidFill>
                      <a:schemeClr val="tx1"/>
                    </a:solidFill>
                  </a:rPr>
                  <a:t>Parameter </a:t>
                </a:r>
                <a:r>
                  <a:rPr lang="en-US" sz="2000" i="1" dirty="0">
                    <a:solidFill>
                      <a:schemeClr val="tx1"/>
                    </a:solidFill>
                  </a:rPr>
                  <a:t>k </a:t>
                </a:r>
                <a:r>
                  <a:rPr lang="en-US" sz="2000" dirty="0">
                    <a:solidFill>
                      <a:schemeClr val="tx1"/>
                    </a:solidFill>
                  </a:rPr>
                  <a:t>(</a:t>
                </a:r>
                <a14:m>
                  <m:oMath xmlns:m="http://schemas.openxmlformats.org/officeDocument/2006/math">
                    <m:r>
                      <a:rPr lang="en-GB" sz="2000" i="1">
                        <a:solidFill>
                          <a:schemeClr val="tx1"/>
                        </a:solidFill>
                        <a:latin typeface="Cambria Math" panose="02040503050406030204" pitchFamily="18" charset="0"/>
                      </a:rPr>
                      <m:t>𝑇</m:t>
                    </m:r>
                    <m:r>
                      <a:rPr lang="en-GB" sz="2000" i="1">
                        <a:solidFill>
                          <a:schemeClr val="tx1"/>
                        </a:solidFill>
                        <a:latin typeface="Cambria Math" panose="02040503050406030204" pitchFamily="18" charset="0"/>
                      </a:rPr>
                      <m:t>=</m:t>
                    </m:r>
                    <m:sSub>
                      <m:sSubPr>
                        <m:ctrlPr>
                          <a:rPr lang="en-US" sz="2000" i="1">
                            <a:solidFill>
                              <a:schemeClr val="tx1"/>
                            </a:solidFill>
                            <a:latin typeface="Cambria Math" panose="02040503050406030204" pitchFamily="18" charset="0"/>
                          </a:rPr>
                        </m:ctrlPr>
                      </m:sSubPr>
                      <m:e>
                        <m:r>
                          <a:rPr lang="en-GB" sz="2000" i="1">
                            <a:solidFill>
                              <a:schemeClr val="tx1"/>
                            </a:solidFill>
                            <a:latin typeface="Cambria Math" panose="02040503050406030204" pitchFamily="18" charset="0"/>
                          </a:rPr>
                          <m:t>𝑇</m:t>
                        </m:r>
                      </m:e>
                      <m:sub>
                        <m:r>
                          <a:rPr lang="en-GB" sz="2000" i="1">
                            <a:solidFill>
                              <a:schemeClr val="tx1"/>
                            </a:solidFill>
                            <a:latin typeface="Cambria Math" panose="02040503050406030204" pitchFamily="18" charset="0"/>
                          </a:rPr>
                          <m:t>𝑐</m:t>
                        </m:r>
                      </m:sub>
                    </m:sSub>
                    <m:sSup>
                      <m:sSupPr>
                        <m:ctrlPr>
                          <a:rPr lang="en-US" sz="2000" i="1">
                            <a:solidFill>
                              <a:schemeClr val="tx1"/>
                            </a:solidFill>
                            <a:latin typeface="Cambria Math" panose="02040503050406030204" pitchFamily="18" charset="0"/>
                          </a:rPr>
                        </m:ctrlPr>
                      </m:sSupPr>
                      <m:e>
                        <m:r>
                          <a:rPr lang="en-GB" sz="2000" i="1">
                            <a:solidFill>
                              <a:schemeClr val="tx1"/>
                            </a:solidFill>
                            <a:latin typeface="Cambria Math" panose="02040503050406030204" pitchFamily="18" charset="0"/>
                          </a:rPr>
                          <m:t>2</m:t>
                        </m:r>
                      </m:e>
                      <m:sup>
                        <m:r>
                          <a:rPr lang="en-GB" sz="2000" i="1">
                            <a:solidFill>
                              <a:schemeClr val="tx1"/>
                            </a:solidFill>
                            <a:latin typeface="Cambria Math" panose="02040503050406030204" pitchFamily="18" charset="0"/>
                          </a:rPr>
                          <m:t>𝑘</m:t>
                        </m:r>
                      </m:sup>
                    </m:sSup>
                    <m:r>
                      <a:rPr lang="en-US" sz="2000" b="0" i="0" smtClean="0">
                        <a:solidFill>
                          <a:schemeClr val="tx1"/>
                        </a:solidFill>
                        <a:latin typeface="Cambria Math" panose="02040503050406030204" pitchFamily="18" charset="0"/>
                      </a:rPr>
                      <m:t>) </m:t>
                    </m:r>
                  </m:oMath>
                </a14:m>
                <a:r>
                  <a:rPr lang="en-US" sz="2000" dirty="0">
                    <a:solidFill>
                      <a:schemeClr val="tx1"/>
                    </a:solidFill>
                  </a:rPr>
                  <a:t>where</a:t>
                </a:r>
                <a:r>
                  <a:rPr lang="en-US" sz="2000" i="1" dirty="0">
                    <a:solidFill>
                      <a:schemeClr val="tx1"/>
                    </a:solidFill>
                  </a:rPr>
                  <a:t> k </a:t>
                </a:r>
                <a:r>
                  <a:rPr lang="en-US" sz="2000" dirty="0">
                    <a:solidFill>
                      <a:schemeClr val="tx1"/>
                    </a:solidFill>
                  </a:rPr>
                  <a:t>is a configuration parameter</a:t>
                </a:r>
                <a:endParaRPr lang="en-US" sz="2000" i="1" dirty="0">
                  <a:solidFill>
                    <a:schemeClr val="tx1"/>
                  </a:solidFill>
                </a:endParaRPr>
              </a:p>
              <a:p>
                <a:pPr lvl="2"/>
                <a:r>
                  <a:rPr lang="en-US" sz="1800" dirty="0">
                    <a:solidFill>
                      <a:schemeClr val="tx1"/>
                    </a:solidFill>
                  </a:rPr>
                  <a:t>Whether UE always can follow signaled </a:t>
                </a:r>
                <a:r>
                  <a:rPr lang="en-US" sz="1800" i="1" dirty="0">
                    <a:solidFill>
                      <a:schemeClr val="tx1"/>
                    </a:solidFill>
                  </a:rPr>
                  <a:t>k </a:t>
                </a:r>
                <a:r>
                  <a:rPr lang="en-US" sz="1800" dirty="0">
                    <a:solidFill>
                      <a:schemeClr val="tx1"/>
                    </a:solidFill>
                  </a:rPr>
                  <a:t>or may need to adjust </a:t>
                </a:r>
                <a:r>
                  <a:rPr lang="en-US" sz="1800" i="1" dirty="0">
                    <a:solidFill>
                      <a:schemeClr val="tx1"/>
                    </a:solidFill>
                  </a:rPr>
                  <a:t>k</a:t>
                </a:r>
              </a:p>
              <a:p>
                <a:pPr lvl="3"/>
                <a:r>
                  <a:rPr lang="en-US" sz="1600" i="1" dirty="0"/>
                  <a:t>FFS: whether UE can report its capability of k to NW</a:t>
                </a:r>
                <a:endParaRPr lang="en-US" sz="1600" i="1" dirty="0">
                  <a:solidFill>
                    <a:schemeClr val="tx1"/>
                  </a:solidFill>
                </a:endParaRPr>
              </a:p>
              <a:p>
                <a:pPr lvl="2"/>
                <a:r>
                  <a:rPr lang="en-US" sz="1800" dirty="0">
                    <a:solidFill>
                      <a:schemeClr val="tx1"/>
                    </a:solidFill>
                  </a:rPr>
                  <a:t>Min/max values of </a:t>
                </a:r>
                <a:r>
                  <a:rPr lang="en-US" sz="1800" i="1" dirty="0">
                    <a:solidFill>
                      <a:schemeClr val="tx1"/>
                    </a:solidFill>
                  </a:rPr>
                  <a:t>k</a:t>
                </a:r>
                <a:r>
                  <a:rPr lang="en-US" sz="1800" dirty="0">
                    <a:solidFill>
                      <a:schemeClr val="tx1"/>
                    </a:solidFill>
                  </a:rPr>
                  <a:t>, and whether they depend on FR1/FR2 and center/edge mapping</a:t>
                </a:r>
              </a:p>
              <a:p>
                <a:pPr lvl="1"/>
                <a:r>
                  <a:rPr lang="en-US" sz="2000" dirty="0">
                    <a:solidFill>
                      <a:schemeClr val="tx1"/>
                    </a:solidFill>
                  </a:rPr>
                  <a:t>Note: other relevant aspects are not precluded</a:t>
                </a:r>
                <a:endParaRPr lang="en-US" dirty="0">
                  <a:solidFill>
                    <a:schemeClr val="tx1"/>
                  </a:solidFill>
                </a:endParaRPr>
              </a:p>
            </p:txBody>
          </p:sp>
        </mc:Choice>
        <mc:Fallback xmlns="">
          <p:sp>
            <p:nvSpPr>
              <p:cNvPr id="3" name="Content Placeholder 2">
                <a:extLst>
                  <a:ext uri="{FF2B5EF4-FFF2-40B4-BE49-F238E27FC236}">
                    <a16:creationId xmlns:a16="http://schemas.microsoft.com/office/drawing/2014/main" id="{D43DF14C-BCE7-433A-831E-7445E9E8DA2E}"/>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057533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2A2F91-99BD-42A3-BBFF-78FD306C6649}"/>
              </a:ext>
            </a:extLst>
          </p:cNvPr>
          <p:cNvSpPr>
            <a:spLocks noGrp="1"/>
          </p:cNvSpPr>
          <p:nvPr>
            <p:ph type="title"/>
          </p:nvPr>
        </p:nvSpPr>
        <p:spPr>
          <a:xfrm>
            <a:off x="838200" y="0"/>
            <a:ext cx="10515600" cy="719963"/>
          </a:xfrm>
        </p:spPr>
        <p:txBody>
          <a:bodyPr>
            <a:normAutofit/>
          </a:bodyPr>
          <a:lstStyle/>
          <a:p>
            <a:r>
              <a:rPr lang="en-US" sz="4000" b="1" dirty="0"/>
              <a:t>Intra-frequency vs. inter-frequency RSTD</a:t>
            </a:r>
          </a:p>
        </p:txBody>
      </p:sp>
      <p:sp>
        <p:nvSpPr>
          <p:cNvPr id="3" name="Content Placeholder 2">
            <a:extLst>
              <a:ext uri="{FF2B5EF4-FFF2-40B4-BE49-F238E27FC236}">
                <a16:creationId xmlns:a16="http://schemas.microsoft.com/office/drawing/2014/main" xmlns="" id="{FAEF3A90-0BC2-49B6-9194-34E7B9258DDC}"/>
              </a:ext>
            </a:extLst>
          </p:cNvPr>
          <p:cNvSpPr>
            <a:spLocks noGrp="1"/>
          </p:cNvSpPr>
          <p:nvPr>
            <p:ph idx="1"/>
          </p:nvPr>
        </p:nvSpPr>
        <p:spPr>
          <a:xfrm>
            <a:off x="838200" y="719963"/>
            <a:ext cx="10515600" cy="6022213"/>
          </a:xfrm>
        </p:spPr>
        <p:txBody>
          <a:bodyPr>
            <a:normAutofit fontScale="85000" lnSpcReduction="20000"/>
          </a:bodyPr>
          <a:lstStyle/>
          <a:p>
            <a:r>
              <a:rPr lang="en-US" dirty="0"/>
              <a:t>RAN4 to define intra-frequency and inter-frequency RSTD measurements and the corresponding requirements</a:t>
            </a:r>
          </a:p>
          <a:p>
            <a:endParaRPr lang="en-US" dirty="0"/>
          </a:p>
          <a:p>
            <a:r>
              <a:rPr lang="en-US" dirty="0"/>
              <a:t>Candidate options for definition of intra-/inter-frequency:</a:t>
            </a:r>
          </a:p>
          <a:p>
            <a:pPr lvl="1" hangingPunct="0"/>
            <a:r>
              <a:rPr lang="en-US" dirty="0"/>
              <a:t>Option 1. Intra-frequency RSTD measurement is defined as when the neighbor DL PRS resource and the reference DL PRS resource belong to the same positioning frequency layer. Otherwise, the RSTD measurement is inter-frequency</a:t>
            </a:r>
            <a:r>
              <a:rPr lang="en-GB" dirty="0"/>
              <a:t>. </a:t>
            </a:r>
            <a:endParaRPr lang="en-US" dirty="0"/>
          </a:p>
          <a:p>
            <a:pPr lvl="1" hangingPunct="0"/>
            <a:r>
              <a:rPr lang="en-GB" dirty="0"/>
              <a:t>Option 2. Intra-frequency RSTD measurement is defined when </a:t>
            </a:r>
            <a:r>
              <a:rPr lang="en-GB" dirty="0" err="1"/>
              <a:t>neighbor</a:t>
            </a:r>
            <a:r>
              <a:rPr lang="en-GB" dirty="0"/>
              <a:t> DL PRS resource and reference DL PRS resource belong to the same positioning frequency layer and the BW of the positioning frequency layer is within the BW of UE’s active DL BWP. Otherwise, the RSTD measurement is inter-frequency. </a:t>
            </a:r>
          </a:p>
          <a:p>
            <a:pPr lvl="2" hangingPunct="0"/>
            <a:r>
              <a:rPr lang="en-GB" dirty="0"/>
              <a:t>Option 2a: Intra-frequency RSTD measurement is defined when the BW of the positioning frequency layer is within the BW of UE’s active DL BWP and SCS of PRS is same as the SCS of </a:t>
            </a:r>
            <a:r>
              <a:rPr lang="en-GB" dirty="0" err="1"/>
              <a:t>UEs’s</a:t>
            </a:r>
            <a:r>
              <a:rPr lang="en-GB" dirty="0"/>
              <a:t> active DL BWP. Otherwise, the RSTD measurement is inter-frequency. </a:t>
            </a:r>
          </a:p>
          <a:p>
            <a:pPr lvl="1" hangingPunct="0"/>
            <a:r>
              <a:rPr lang="en-US" dirty="0"/>
              <a:t>Option 3. Intra-frequency RSTD measurement: the center frequency of PRS BW is the center frequency of an serving cell SSB and has the same SCS as that of the serving cell SSB, otherwise it is inter-frequency. </a:t>
            </a:r>
            <a:r>
              <a:rPr lang="en-GB" dirty="0"/>
              <a:t>(NOTE: for RSTD, the above conditions are met for both reference and the other DL links)</a:t>
            </a:r>
            <a:endParaRPr lang="en-US" dirty="0"/>
          </a:p>
          <a:p>
            <a:pPr lvl="1"/>
            <a:r>
              <a:rPr lang="en-US" dirty="0"/>
              <a:t>Option 4. Intra-frequency RSTD measurement is defined if the PRS resources to be measured are in the same positioning frequency layer, or the PRS resource to be measure are not in the same positioning frequency layer but have the same SCS and center frequency, and the bandwidth are all within the active BWP. Otherwise, the RSTD measurement is inter-frequency</a:t>
            </a:r>
          </a:p>
        </p:txBody>
      </p:sp>
    </p:spTree>
    <p:extLst>
      <p:ext uri="{BB962C8B-B14F-4D97-AF65-F5344CB8AC3E}">
        <p14:creationId xmlns:p14="http://schemas.microsoft.com/office/powerpoint/2010/main" val="1778277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85F39C-6393-4C1D-9422-4244CA1C0B06}"/>
              </a:ext>
            </a:extLst>
          </p:cNvPr>
          <p:cNvSpPr>
            <a:spLocks noGrp="1"/>
          </p:cNvSpPr>
          <p:nvPr>
            <p:ph type="title"/>
          </p:nvPr>
        </p:nvSpPr>
        <p:spPr/>
        <p:txBody>
          <a:bodyPr>
            <a:normAutofit/>
          </a:bodyPr>
          <a:lstStyle/>
          <a:p>
            <a:r>
              <a:rPr lang="en-US" sz="4000" b="1" dirty="0"/>
              <a:t>PRS-RSTD measurement period</a:t>
            </a:r>
          </a:p>
        </p:txBody>
      </p:sp>
      <p:sp>
        <p:nvSpPr>
          <p:cNvPr id="3" name="Content Placeholder 2">
            <a:extLst>
              <a:ext uri="{FF2B5EF4-FFF2-40B4-BE49-F238E27FC236}">
                <a16:creationId xmlns:a16="http://schemas.microsoft.com/office/drawing/2014/main" xmlns="" id="{528EE8FB-5446-4A33-A4CD-BB93E98996CC}"/>
              </a:ext>
            </a:extLst>
          </p:cNvPr>
          <p:cNvSpPr>
            <a:spLocks noGrp="1"/>
          </p:cNvSpPr>
          <p:nvPr>
            <p:ph idx="1"/>
          </p:nvPr>
        </p:nvSpPr>
        <p:spPr/>
        <p:txBody>
          <a:bodyPr/>
          <a:lstStyle/>
          <a:p>
            <a:r>
              <a:rPr lang="en-US" dirty="0"/>
              <a:t>PRS-RSTD measurement period is FFS</a:t>
            </a:r>
          </a:p>
          <a:p>
            <a:pPr marL="0" indent="0">
              <a:buNone/>
            </a:pPr>
            <a:endParaRPr lang="en-US" dirty="0"/>
          </a:p>
          <a:p>
            <a:r>
              <a:rPr lang="en-GB" dirty="0"/>
              <a:t>The RSTD measurement period under handover depends on the number of serving cell changes and on the handover interruption time </a:t>
            </a:r>
            <a:endParaRPr lang="en-US" dirty="0"/>
          </a:p>
        </p:txBody>
      </p:sp>
    </p:spTree>
    <p:extLst>
      <p:ext uri="{BB962C8B-B14F-4D97-AF65-F5344CB8AC3E}">
        <p14:creationId xmlns:p14="http://schemas.microsoft.com/office/powerpoint/2010/main" val="1828747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2D69D1-115A-4ED0-9BBB-82C8D9E00764}"/>
              </a:ext>
            </a:extLst>
          </p:cNvPr>
          <p:cNvSpPr>
            <a:spLocks noGrp="1"/>
          </p:cNvSpPr>
          <p:nvPr>
            <p:ph type="title"/>
          </p:nvPr>
        </p:nvSpPr>
        <p:spPr/>
        <p:txBody>
          <a:bodyPr/>
          <a:lstStyle/>
          <a:p>
            <a:r>
              <a:rPr lang="en-US" b="1" dirty="0"/>
              <a:t>PRS-RSTD reporting criteria</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C3124C66-3452-4079-8E98-03C6ACDF80F3}"/>
                  </a:ext>
                </a:extLst>
              </p:cNvPr>
              <p:cNvSpPr>
                <a:spLocks noGrp="1"/>
              </p:cNvSpPr>
              <p:nvPr>
                <p:ph idx="1"/>
              </p:nvPr>
            </p:nvSpPr>
            <p:spPr/>
            <p:txBody>
              <a:bodyPr>
                <a:normAutofit lnSpcReduction="10000"/>
              </a:bodyPr>
              <a:lstStyle/>
              <a:p>
                <a:r>
                  <a:rPr lang="en-US" dirty="0" err="1"/>
                  <a:t>Ecat</a:t>
                </a:r>
                <a:r>
                  <a:rPr lang="en-US" dirty="0"/>
                  <a:t> for PRS-RSTD is FFS. </a:t>
                </a:r>
              </a:p>
              <a:p>
                <a:pPr lvl="1" hangingPunct="0"/>
                <a:r>
                  <a:rPr lang="en-US" dirty="0"/>
                  <a:t>Option 1: In DL-TDOA positioning, each PRS-RSTD measurement reporting criterion corresponds to one frequency layer with </a:t>
                </a:r>
                <a:r>
                  <a:rPr lang="en-US" dirty="0" err="1"/>
                  <a:t>Ecat</a:t>
                </a:r>
                <a:r>
                  <a:rPr lang="en-US" dirty="0"/>
                  <a:t> = 1 indicating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𝑅𝑆𝑇𝐷</m:t>
                        </m:r>
                        <m:r>
                          <a:rPr lang="en-US" i="1">
                            <a:latin typeface="Cambria Math" panose="02040503050406030204" pitchFamily="18" charset="0"/>
                          </a:rPr>
                          <m:t>,</m:t>
                        </m:r>
                        <m:r>
                          <a:rPr lang="en-US" i="1">
                            <a:latin typeface="Cambria Math" panose="02040503050406030204" pitchFamily="18" charset="0"/>
                          </a:rPr>
                          <m:t>𝑡𝑜𝑡𝑎𝑙</m:t>
                        </m:r>
                      </m:sub>
                    </m:sSub>
                  </m:oMath>
                </a14:m>
                <a:r>
                  <a:rPr lang="en-US" dirty="0"/>
                  <a:t> PRS-RSTD measurement reports according to signaled capabilities. </a:t>
                </a:r>
              </a:p>
              <a:p>
                <a:pPr lvl="1" hangingPunct="0"/>
                <a:r>
                  <a:rPr lang="en-US" dirty="0"/>
                  <a:t>Option 2: </a:t>
                </a:r>
                <a:r>
                  <a:rPr lang="en-GB" dirty="0" err="1"/>
                  <a:t>Ecat</a:t>
                </a:r>
                <a:r>
                  <a:rPr lang="en-GB" dirty="0"/>
                  <a:t>=1 for </a:t>
                </a:r>
                <a:endParaRPr lang="en-US" dirty="0"/>
              </a:p>
              <a:p>
                <a:pPr lvl="2" hangingPunct="0"/>
                <a:r>
                  <a:rPr lang="en-GB" dirty="0"/>
                  <a:t>intra-frequency RSTD measurements, 1 report capable of RSTD measurements and PRS-RSRP measurements (when configured together with the RSTD) on at least TBD PRS resources, per intra-frequency layer.</a:t>
                </a:r>
                <a:endParaRPr lang="en-US" dirty="0"/>
              </a:p>
              <a:p>
                <a:pPr lvl="2" hangingPunct="0"/>
                <a:r>
                  <a:rPr lang="en-GB" dirty="0"/>
                  <a:t> inter-frequency RSTD measurements, 1 report capable of RSTD measurements and PRS-RSRP measurements (when configured together with the RSTD) on at least TBD PRS resources, per inter-frequency layer.</a:t>
                </a:r>
                <a:endParaRPr lang="en-US" dirty="0"/>
              </a:p>
              <a:p>
                <a:pPr lvl="1" hangingPunct="0"/>
                <a:r>
                  <a:rPr lang="en-US" dirty="0"/>
                  <a:t>Option 3 </a:t>
                </a:r>
                <a:r>
                  <a:rPr lang="en-GB" dirty="0" err="1"/>
                  <a:t>Ecat</a:t>
                </a:r>
                <a:r>
                  <a:rPr lang="en-GB" dirty="0"/>
                  <a:t> = 1 for RSTD measurement per positioning session. </a:t>
                </a:r>
                <a:endParaRPr lang="en-US" dirty="0"/>
              </a:p>
              <a:p>
                <a:pPr lvl="1" hangingPunct="0"/>
                <a:r>
                  <a:rPr lang="en-GB" dirty="0"/>
                  <a:t>Option 4. Other options are not precluded. 	</a:t>
                </a:r>
                <a:endParaRPr lang="en-US" dirty="0"/>
              </a:p>
              <a:p>
                <a:endParaRPr lang="en-US" dirty="0"/>
              </a:p>
            </p:txBody>
          </p:sp>
        </mc:Choice>
        <mc:Fallback xmlns="">
          <p:sp>
            <p:nvSpPr>
              <p:cNvPr id="3" name="Content Placeholder 2">
                <a:extLst>
                  <a:ext uri="{FF2B5EF4-FFF2-40B4-BE49-F238E27FC236}">
                    <a16:creationId xmlns:a16="http://schemas.microsoft.com/office/drawing/2014/main" id="{C3124C66-3452-4079-8E98-03C6ACDF80F3}"/>
                  </a:ext>
                </a:extLst>
              </p:cNvPr>
              <p:cNvSpPr>
                <a:spLocks noGrp="1" noRot="1" noChangeAspect="1" noMove="1" noResize="1" noEditPoints="1" noAdjustHandles="1" noChangeArrowheads="1" noChangeShapeType="1" noTextEdit="1"/>
              </p:cNvSpPr>
              <p:nvPr>
                <p:ph idx="1"/>
              </p:nvPr>
            </p:nvSpPr>
            <p:spPr>
              <a:blipFill>
                <a:blip r:embed="rId2"/>
                <a:stretch>
                  <a:fillRect l="-1043" t="-3081" r="-580"/>
                </a:stretch>
              </a:blipFill>
            </p:spPr>
            <p:txBody>
              <a:bodyPr/>
              <a:lstStyle/>
              <a:p>
                <a:r>
                  <a:rPr lang="en-US">
                    <a:noFill/>
                  </a:rPr>
                  <a:t> </a:t>
                </a:r>
              </a:p>
            </p:txBody>
          </p:sp>
        </mc:Fallback>
      </mc:AlternateContent>
    </p:spTree>
    <p:extLst>
      <p:ext uri="{BB962C8B-B14F-4D97-AF65-F5344CB8AC3E}">
        <p14:creationId xmlns:p14="http://schemas.microsoft.com/office/powerpoint/2010/main" val="3076296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399697-5D68-4447-B6CA-85D98DB3250E}"/>
              </a:ext>
            </a:extLst>
          </p:cNvPr>
          <p:cNvSpPr>
            <a:spLocks noGrp="1"/>
          </p:cNvSpPr>
          <p:nvPr>
            <p:ph type="title"/>
          </p:nvPr>
        </p:nvSpPr>
        <p:spPr/>
        <p:txBody>
          <a:bodyPr>
            <a:normAutofit/>
          </a:bodyPr>
          <a:lstStyle/>
          <a:p>
            <a:r>
              <a:rPr lang="en-US" sz="4000" b="1" dirty="0"/>
              <a:t>Measurement reporting capability</a:t>
            </a:r>
          </a:p>
        </p:txBody>
      </p:sp>
      <p:sp>
        <p:nvSpPr>
          <p:cNvPr id="3" name="Content Placeholder 2">
            <a:extLst>
              <a:ext uri="{FF2B5EF4-FFF2-40B4-BE49-F238E27FC236}">
                <a16:creationId xmlns:a16="http://schemas.microsoft.com/office/drawing/2014/main" xmlns="" id="{3A8801B8-0612-4C75-A303-760F62D6307D}"/>
              </a:ext>
            </a:extLst>
          </p:cNvPr>
          <p:cNvSpPr>
            <a:spLocks noGrp="1"/>
          </p:cNvSpPr>
          <p:nvPr>
            <p:ph idx="1"/>
          </p:nvPr>
        </p:nvSpPr>
        <p:spPr/>
        <p:txBody>
          <a:bodyPr/>
          <a:lstStyle/>
          <a:p>
            <a:r>
              <a:rPr lang="en-US" dirty="0"/>
              <a:t>For PRS-RSTD, PRS-RSRP, and UE Rx-Tx time difference:</a:t>
            </a:r>
          </a:p>
          <a:p>
            <a:pPr lvl="1"/>
            <a:r>
              <a:rPr lang="en-US" dirty="0"/>
              <a:t>FFS whether RAN4 defines minimum measurement capabilities</a:t>
            </a:r>
          </a:p>
          <a:p>
            <a:pPr lvl="2"/>
            <a:r>
              <a:rPr lang="en-US" dirty="0"/>
              <a:t>Option 1. RAN4 does not define any minimum measurement capability</a:t>
            </a:r>
          </a:p>
          <a:p>
            <a:pPr lvl="2"/>
            <a:r>
              <a:rPr lang="en-US" dirty="0"/>
              <a:t>Option 2. RAN4 defines at least some minimum measurement capability (Details FFS)</a:t>
            </a:r>
          </a:p>
          <a:p>
            <a:pPr lvl="1"/>
            <a:endParaRPr lang="en-US" dirty="0"/>
          </a:p>
        </p:txBody>
      </p:sp>
    </p:spTree>
    <p:extLst>
      <p:ext uri="{BB962C8B-B14F-4D97-AF65-F5344CB8AC3E}">
        <p14:creationId xmlns:p14="http://schemas.microsoft.com/office/powerpoint/2010/main" val="1626074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66CCAA-D25A-4746-BC77-00BDA012A447}"/>
              </a:ext>
            </a:extLst>
          </p:cNvPr>
          <p:cNvSpPr>
            <a:spLocks noGrp="1"/>
          </p:cNvSpPr>
          <p:nvPr>
            <p:ph type="title"/>
          </p:nvPr>
        </p:nvSpPr>
        <p:spPr>
          <a:xfrm>
            <a:off x="838200" y="365125"/>
            <a:ext cx="10515600" cy="927227"/>
          </a:xfrm>
        </p:spPr>
        <p:txBody>
          <a:bodyPr>
            <a:normAutofit/>
          </a:bodyPr>
          <a:lstStyle/>
          <a:p>
            <a:r>
              <a:rPr lang="en-US" sz="4000" b="1" dirty="0"/>
              <a:t>PRS-RSRP side conditions</a:t>
            </a:r>
          </a:p>
        </p:txBody>
      </p:sp>
      <p:sp>
        <p:nvSpPr>
          <p:cNvPr id="3" name="Content Placeholder 2">
            <a:extLst>
              <a:ext uri="{FF2B5EF4-FFF2-40B4-BE49-F238E27FC236}">
                <a16:creationId xmlns:a16="http://schemas.microsoft.com/office/drawing/2014/main" xmlns="" id="{580A65E6-A8D0-4FB3-981F-DA0D92D3C481}"/>
              </a:ext>
            </a:extLst>
          </p:cNvPr>
          <p:cNvSpPr>
            <a:spLocks noGrp="1"/>
          </p:cNvSpPr>
          <p:nvPr>
            <p:ph idx="1"/>
          </p:nvPr>
        </p:nvSpPr>
        <p:spPr/>
        <p:txBody>
          <a:bodyPr>
            <a:normAutofit fontScale="77500" lnSpcReduction="20000"/>
          </a:bodyPr>
          <a:lstStyle/>
          <a:p>
            <a:r>
              <a:rPr lang="en-US" dirty="0"/>
              <a:t>Side conditions for neighbor cells:</a:t>
            </a:r>
          </a:p>
          <a:p>
            <a:pPr lvl="1" hangingPunct="0"/>
            <a:r>
              <a:rPr lang="en-US" dirty="0"/>
              <a:t>Option 1. Same as side condition for neighbor cell in PRS-RSTD </a:t>
            </a:r>
          </a:p>
          <a:p>
            <a:pPr lvl="1" hangingPunct="0"/>
            <a:r>
              <a:rPr lang="en-US" dirty="0"/>
              <a:t>Option 2. Not needed </a:t>
            </a:r>
          </a:p>
          <a:p>
            <a:pPr lvl="1" hangingPunct="0"/>
            <a:endParaRPr lang="en-US" dirty="0"/>
          </a:p>
          <a:p>
            <a:pPr hangingPunct="0"/>
            <a:r>
              <a:rPr lang="en-US" dirty="0"/>
              <a:t>Side conditions for serving cell:</a:t>
            </a:r>
          </a:p>
          <a:p>
            <a:pPr lvl="1" hangingPunct="0"/>
            <a:r>
              <a:rPr lang="en-US" dirty="0"/>
              <a:t>Option 1. Needed, e.g., in DL-</a:t>
            </a:r>
            <a:r>
              <a:rPr lang="en-US" dirty="0" err="1"/>
              <a:t>AoD</a:t>
            </a:r>
            <a:r>
              <a:rPr lang="en-US" dirty="0"/>
              <a:t> and multi-RTT or when not configured with RSTD or UE </a:t>
            </a:r>
            <a:r>
              <a:rPr lang="en-US" dirty="0" err="1"/>
              <a:t>RxTx</a:t>
            </a:r>
            <a:r>
              <a:rPr lang="en-US" dirty="0"/>
              <a:t>, and proposed to be -3 dB </a:t>
            </a:r>
          </a:p>
          <a:p>
            <a:pPr lvl="1" hangingPunct="0"/>
            <a:r>
              <a:rPr lang="en-US" dirty="0"/>
              <a:t>Option 2. Needed and same as side condition for reference cell PRS-RSTD, i.e., -6 dB </a:t>
            </a:r>
          </a:p>
          <a:p>
            <a:pPr lvl="1" hangingPunct="0"/>
            <a:r>
              <a:rPr lang="en-US" dirty="0"/>
              <a:t>Option 3. Not needed</a:t>
            </a:r>
          </a:p>
          <a:p>
            <a:pPr lvl="1" hangingPunct="0"/>
            <a:endParaRPr lang="en-US" dirty="0"/>
          </a:p>
          <a:p>
            <a:pPr hangingPunct="0"/>
            <a:r>
              <a:rPr lang="en-US" dirty="0"/>
              <a:t>Side conditions for reference cell:</a:t>
            </a:r>
          </a:p>
          <a:p>
            <a:pPr lvl="1" hangingPunct="0"/>
            <a:r>
              <a:rPr lang="en-US" dirty="0"/>
              <a:t>Option 1. Needed when configured together with RSTD and proposed to be the same as that in PRS-RSTD  </a:t>
            </a:r>
          </a:p>
          <a:p>
            <a:pPr lvl="1" hangingPunct="0"/>
            <a:r>
              <a:rPr lang="en-US" dirty="0"/>
              <a:t>Option 2. Needed in all positioning methods and proposed to be the same as that in PRS-RSTD  </a:t>
            </a:r>
          </a:p>
          <a:p>
            <a:pPr lvl="1" hangingPunct="0"/>
            <a:r>
              <a:rPr lang="en-US" dirty="0"/>
              <a:t>Option 3. Not needed</a:t>
            </a:r>
          </a:p>
          <a:p>
            <a:pPr lvl="1" hangingPunct="0"/>
            <a:endParaRPr lang="en-US" dirty="0"/>
          </a:p>
          <a:p>
            <a:endParaRPr lang="en-US" dirty="0"/>
          </a:p>
        </p:txBody>
      </p:sp>
    </p:spTree>
    <p:extLst>
      <p:ext uri="{BB962C8B-B14F-4D97-AF65-F5344CB8AC3E}">
        <p14:creationId xmlns:p14="http://schemas.microsoft.com/office/powerpoint/2010/main" val="210215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B45E2F-AD5B-48B1-B0E1-1E1E1DBB294E}"/>
              </a:ext>
            </a:extLst>
          </p:cNvPr>
          <p:cNvSpPr>
            <a:spLocks noGrp="1"/>
          </p:cNvSpPr>
          <p:nvPr>
            <p:ph type="title"/>
          </p:nvPr>
        </p:nvSpPr>
        <p:spPr/>
        <p:txBody>
          <a:bodyPr>
            <a:normAutofit/>
          </a:bodyPr>
          <a:lstStyle/>
          <a:p>
            <a:r>
              <a:rPr lang="en-US" sz="4000" b="1" dirty="0"/>
              <a:t>Non-DRX requirements </a:t>
            </a:r>
          </a:p>
        </p:txBody>
      </p:sp>
      <p:sp>
        <p:nvSpPr>
          <p:cNvPr id="3" name="Content Placeholder 2">
            <a:extLst>
              <a:ext uri="{FF2B5EF4-FFF2-40B4-BE49-F238E27FC236}">
                <a16:creationId xmlns:a16="http://schemas.microsoft.com/office/drawing/2014/main" xmlns="" id="{B91AFD71-171B-4463-AF5D-4A8A431497B9}"/>
              </a:ext>
            </a:extLst>
          </p:cNvPr>
          <p:cNvSpPr>
            <a:spLocks noGrp="1"/>
          </p:cNvSpPr>
          <p:nvPr>
            <p:ph idx="1"/>
          </p:nvPr>
        </p:nvSpPr>
        <p:spPr/>
        <p:txBody>
          <a:bodyPr/>
          <a:lstStyle/>
          <a:p>
            <a:r>
              <a:rPr lang="en-US" dirty="0"/>
              <a:t>PRS-RSRP measurement requirements will be defined for </a:t>
            </a:r>
            <a:r>
              <a:rPr lang="en-GB" dirty="0"/>
              <a:t>only non-DRX regardless of whether and which DRX configuration is configured for the UE.</a:t>
            </a:r>
            <a:endParaRPr lang="en-US" dirty="0"/>
          </a:p>
          <a:p>
            <a:endParaRPr lang="en-US" dirty="0"/>
          </a:p>
          <a:p>
            <a:r>
              <a:rPr lang="en-US" dirty="0"/>
              <a:t>UE Rx-Tx time difference measurement requirements will be defined for </a:t>
            </a:r>
            <a:r>
              <a:rPr lang="en-GB" dirty="0"/>
              <a:t>only non-DRX regardless of whether and which DRX configuration is configured for the UE.</a:t>
            </a:r>
            <a:endParaRPr lang="en-US" dirty="0"/>
          </a:p>
          <a:p>
            <a:endParaRPr lang="en-US" dirty="0"/>
          </a:p>
        </p:txBody>
      </p:sp>
    </p:spTree>
    <p:extLst>
      <p:ext uri="{BB962C8B-B14F-4D97-AF65-F5344CB8AC3E}">
        <p14:creationId xmlns:p14="http://schemas.microsoft.com/office/powerpoint/2010/main" val="1513068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dd7f7e98d9087211bfc2df44327750e0">
  <xsd:schema xmlns:xsd="http://www.w3.org/2001/XMLSchema" xmlns:xs="http://www.w3.org/2001/XMLSchema" xmlns:p="http://schemas.microsoft.com/office/2006/metadata/properties" xmlns:ns3="cc9c437c-ae0c-4066-8d90-a0f7de786127" targetNamespace="http://schemas.microsoft.com/office/2006/metadata/properties" ma:root="true" ma:fieldsID="c2967776dd1458a98050c65d7f672ad2"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B28AD4-F05C-4EB7-B505-4EC0C9867DC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ADD6905-8E63-41A0-AB9A-4A48AE25BE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073D52-BBF8-456F-B491-13C4C78FB8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206</TotalTime>
  <Words>1150</Words>
  <Application>Microsoft Office PowerPoint</Application>
  <PresentationFormat>Widescreen</PresentationFormat>
  <Paragraphs>118</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Batang</vt:lpstr>
      <vt:lpstr>Arial</vt:lpstr>
      <vt:lpstr>Calibri</vt:lpstr>
      <vt:lpstr>Calibri Light</vt:lpstr>
      <vt:lpstr>Cambria Math</vt:lpstr>
      <vt:lpstr>Times New Roman</vt:lpstr>
      <vt:lpstr>Office Theme</vt:lpstr>
      <vt:lpstr>WF on NR Positioning UE requirements (RAN4#94-e email thread #56)</vt:lpstr>
      <vt:lpstr>PRS-RSTD side conditions</vt:lpstr>
      <vt:lpstr>PRS-RSTD report mapping table(s)</vt:lpstr>
      <vt:lpstr>Intra-frequency vs. inter-frequency RSTD</vt:lpstr>
      <vt:lpstr>PRS-RSTD measurement period</vt:lpstr>
      <vt:lpstr>PRS-RSTD reporting criteria</vt:lpstr>
      <vt:lpstr>Measurement reporting capability</vt:lpstr>
      <vt:lpstr>PRS-RSRP side conditions</vt:lpstr>
      <vt:lpstr>Non-DRX requirements </vt:lpstr>
      <vt:lpstr>PRS-RSRP reporting criteria</vt:lpstr>
      <vt:lpstr>UE Rx-Tx time difference report mapping table(s)</vt:lpstr>
      <vt:lpstr>UE Rx-Tx time difference accuracy requirements</vt:lpstr>
      <vt:lpstr>UE Rx-Tx time difference reporting criteria</vt:lpstr>
      <vt:lpstr>Proximity of SRS and PRS in UE Rx-Tx time difference measurement</vt:lpstr>
      <vt:lpstr>E-CID measurements</vt:lpstr>
      <vt:lpstr>Need for measurement gap and scheduling restrictions for PRS measurements</vt:lpstr>
      <vt:lpstr>Number of configured positioning frequency layers within UE active DL BWP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Positioning UE requirements</dc:title>
  <dc:creator>Arash Mirbagheri</dc:creator>
  <cp:lastModifiedBy>Ziv-XC Huang (黃玄超)</cp:lastModifiedBy>
  <cp:revision>46</cp:revision>
  <dcterms:created xsi:type="dcterms:W3CDTF">2020-03-03T21:10:27Z</dcterms:created>
  <dcterms:modified xsi:type="dcterms:W3CDTF">2020-03-05T03:36:07Z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