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97" r:id="rId3"/>
    <p:sldId id="296" r:id="rId4"/>
    <p:sldId id="299" r:id="rId5"/>
    <p:sldId id="306" r:id="rId6"/>
    <p:sldId id="300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1" autoAdjust="0"/>
    <p:restoredTop sz="82742" autoAdjust="0"/>
  </p:normalViewPr>
  <p:slideViewPr>
    <p:cSldViewPr>
      <p:cViewPr varScale="1">
        <p:scale>
          <a:sx n="64" d="100"/>
          <a:sy n="64" d="100"/>
        </p:scale>
        <p:origin x="157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961E-85B7-4CA5-B036-C72F184F1952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701A4-192C-4257-8815-E3F0C8F3C8D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5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208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345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4554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2397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b="1" dirty="0"/>
              <a:t>WF on NR Inter-RAT EMR requirements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Nokia, Nokia Shanghai Bell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88639"/>
            <a:ext cx="4265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TSG-RAN4 Meeting #94e 	</a:t>
            </a:r>
          </a:p>
          <a:p>
            <a:r>
              <a:rPr lang="en-US" b="1" dirty="0"/>
              <a:t>E-meeting, February 24</a:t>
            </a:r>
            <a:r>
              <a:rPr lang="en-US" b="1" baseline="30000" dirty="0"/>
              <a:t>th</a:t>
            </a:r>
            <a:r>
              <a:rPr lang="en-US" b="1" dirty="0"/>
              <a:t> – March 6</a:t>
            </a:r>
            <a:r>
              <a:rPr lang="en-US" b="1" baseline="30000" dirty="0"/>
              <a:t>th</a:t>
            </a:r>
            <a:r>
              <a:rPr lang="en-US" b="1" dirty="0"/>
              <a:t>, 2020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5868144" y="188639"/>
            <a:ext cx="3067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b="1" dirty="0"/>
              <a:t>R4-2002235</a:t>
            </a:r>
          </a:p>
          <a:p>
            <a:pPr algn="r"/>
            <a:r>
              <a:rPr lang="en-US" altLang="ja-JP" b="1" dirty="0"/>
              <a:t>Document for:</a:t>
            </a:r>
            <a:r>
              <a:rPr lang="en-US" altLang="ja-JP" dirty="0"/>
              <a:t>	Approval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541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3C851-BF0E-4AFD-801D-DAFBF1E79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i-FI" dirty="0" err="1"/>
              <a:t>Background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2F1FE-C2DE-4CFF-9D9E-C4EB749B5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r>
              <a:rPr lang="fi-FI" dirty="0" err="1"/>
              <a:t>During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RAN4#94e E-</a:t>
            </a:r>
            <a:r>
              <a:rPr lang="fi-FI" dirty="0" err="1"/>
              <a:t>meeting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dicussion</a:t>
            </a:r>
            <a:r>
              <a:rPr lang="fi-FI" dirty="0"/>
              <a:t> </a:t>
            </a:r>
            <a:r>
              <a:rPr lang="fi-FI" dirty="0" err="1"/>
              <a:t>related</a:t>
            </a:r>
            <a:r>
              <a:rPr lang="fi-FI" dirty="0"/>
              <a:t> to </a:t>
            </a:r>
            <a:r>
              <a:rPr lang="en-GB" dirty="0"/>
              <a:t>Multi-RAT Dual-Connectivity and Carrier Aggregation enhancements [</a:t>
            </a:r>
            <a:r>
              <a:rPr lang="en-GB" dirty="0" err="1"/>
              <a:t>LTE_NR_DC_CA_enh</a:t>
            </a:r>
            <a:r>
              <a:rPr lang="en-GB" dirty="0"/>
              <a:t>] continued</a:t>
            </a:r>
            <a:r>
              <a:rPr lang="fi-FI" dirty="0"/>
              <a:t>.</a:t>
            </a:r>
          </a:p>
          <a:p>
            <a:r>
              <a:rPr lang="fi-FI" dirty="0" err="1"/>
              <a:t>Summary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round</a:t>
            </a:r>
            <a:r>
              <a:rPr lang="fi-FI" dirty="0"/>
              <a:t> 1 </a:t>
            </a:r>
            <a:r>
              <a:rPr lang="fi-FI" dirty="0" err="1"/>
              <a:t>discussion</a:t>
            </a:r>
            <a:r>
              <a:rPr lang="fi-FI" dirty="0"/>
              <a:t> is </a:t>
            </a:r>
            <a:r>
              <a:rPr lang="fi-FI" dirty="0" err="1"/>
              <a:t>captured</a:t>
            </a:r>
            <a:r>
              <a:rPr lang="fi-FI" dirty="0"/>
              <a:t> in R4-2002177.</a:t>
            </a:r>
          </a:p>
          <a:p>
            <a:r>
              <a:rPr lang="fi-FI" dirty="0" err="1"/>
              <a:t>Based</a:t>
            </a:r>
            <a:r>
              <a:rPr lang="fi-FI" dirty="0"/>
              <a:t> on 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summary</a:t>
            </a:r>
            <a:r>
              <a:rPr lang="fi-FI" dirty="0"/>
              <a:t> and </a:t>
            </a:r>
            <a:r>
              <a:rPr lang="fi-FI" dirty="0" err="1"/>
              <a:t>round</a:t>
            </a:r>
            <a:r>
              <a:rPr lang="fi-FI" dirty="0"/>
              <a:t> 2 </a:t>
            </a:r>
            <a:r>
              <a:rPr lang="fi-FI" dirty="0" err="1"/>
              <a:t>discussions</a:t>
            </a:r>
            <a:r>
              <a:rPr lang="fi-FI" dirty="0"/>
              <a:t> (R4-200xxxx) </a:t>
            </a:r>
            <a:r>
              <a:rPr lang="fi-FI" dirty="0" err="1"/>
              <a:t>some</a:t>
            </a:r>
            <a:r>
              <a:rPr lang="fi-FI" dirty="0"/>
              <a:t> </a:t>
            </a:r>
            <a:r>
              <a:rPr lang="fi-FI" dirty="0" err="1"/>
              <a:t>agreements</a:t>
            </a:r>
            <a:r>
              <a:rPr lang="fi-FI" dirty="0"/>
              <a:t> </a:t>
            </a:r>
            <a:r>
              <a:rPr lang="fi-FI" dirty="0" err="1"/>
              <a:t>were</a:t>
            </a:r>
            <a:r>
              <a:rPr lang="fi-FI" dirty="0"/>
              <a:t> </a:t>
            </a:r>
            <a:r>
              <a:rPr lang="fi-FI" dirty="0" err="1"/>
              <a:t>reached</a:t>
            </a:r>
            <a:r>
              <a:rPr lang="fi-FI" dirty="0"/>
              <a:t> </a:t>
            </a:r>
            <a:r>
              <a:rPr lang="fi-FI" dirty="0" err="1"/>
              <a:t>which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captured</a:t>
            </a:r>
            <a:r>
              <a:rPr lang="fi-FI" dirty="0"/>
              <a:t> in </a:t>
            </a:r>
            <a:r>
              <a:rPr lang="fi-FI" dirty="0" err="1"/>
              <a:t>this</a:t>
            </a:r>
            <a:r>
              <a:rPr lang="fi-FI" dirty="0"/>
              <a:t> WF</a:t>
            </a:r>
          </a:p>
          <a:p>
            <a:r>
              <a:rPr lang="fi-FI" dirty="0" err="1"/>
              <a:t>Additinal</a:t>
            </a:r>
            <a:r>
              <a:rPr lang="fi-FI" dirty="0"/>
              <a:t> a </a:t>
            </a:r>
            <a:r>
              <a:rPr lang="fi-FI" dirty="0" err="1"/>
              <a:t>number</a:t>
            </a:r>
            <a:r>
              <a:rPr lang="fi-FI" dirty="0"/>
              <a:t> of open </a:t>
            </a:r>
            <a:r>
              <a:rPr lang="fi-FI" dirty="0" err="1"/>
              <a:t>issue</a:t>
            </a:r>
            <a:r>
              <a:rPr lang="fi-FI" dirty="0"/>
              <a:t> for </a:t>
            </a:r>
            <a:r>
              <a:rPr lang="fi-FI" dirty="0" err="1"/>
              <a:t>further</a:t>
            </a:r>
            <a:r>
              <a:rPr lang="fi-FI" dirty="0"/>
              <a:t> </a:t>
            </a:r>
            <a:r>
              <a:rPr lang="fi-FI" dirty="0" err="1"/>
              <a:t>discussion</a:t>
            </a:r>
            <a:r>
              <a:rPr lang="fi-FI" dirty="0"/>
              <a:t> </a:t>
            </a:r>
            <a:r>
              <a:rPr lang="fi-FI" dirty="0" err="1"/>
              <a:t>were</a:t>
            </a:r>
            <a:r>
              <a:rPr lang="fi-FI" dirty="0"/>
              <a:t> </a:t>
            </a:r>
            <a:r>
              <a:rPr lang="fi-FI" dirty="0" err="1"/>
              <a:t>lited</a:t>
            </a:r>
            <a:r>
              <a:rPr lang="fi-FI" dirty="0"/>
              <a:t>. </a:t>
            </a:r>
            <a:r>
              <a:rPr lang="fi-FI" dirty="0" err="1"/>
              <a:t>Also</a:t>
            </a:r>
            <a:r>
              <a:rPr lang="fi-FI" dirty="0"/>
              <a:t> </a:t>
            </a:r>
            <a:r>
              <a:rPr lang="fi-FI" dirty="0" err="1"/>
              <a:t>those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listed</a:t>
            </a:r>
            <a:r>
              <a:rPr lang="fi-FI" dirty="0"/>
              <a:t> in </a:t>
            </a:r>
            <a:r>
              <a:rPr lang="fi-FI" dirty="0" err="1"/>
              <a:t>this</a:t>
            </a:r>
            <a:r>
              <a:rPr lang="fi-FI" dirty="0"/>
              <a:t> WF.</a:t>
            </a:r>
          </a:p>
        </p:txBody>
      </p:sp>
    </p:spTree>
    <p:extLst>
      <p:ext uri="{BB962C8B-B14F-4D97-AF65-F5344CB8AC3E}">
        <p14:creationId xmlns:p14="http://schemas.microsoft.com/office/powerpoint/2010/main" val="497446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265"/>
            <a:ext cx="8892480" cy="1143000"/>
          </a:xfrm>
        </p:spPr>
        <p:txBody>
          <a:bodyPr>
            <a:noAutofit/>
          </a:bodyPr>
          <a:lstStyle/>
          <a:p>
            <a:r>
              <a:rPr lang="en-US" sz="2800" b="1" dirty="0"/>
              <a:t>Agreements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43508" y="948655"/>
            <a:ext cx="88569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GB" sz="2800" dirty="0"/>
              <a:t>UE requirements scenarios:</a:t>
            </a:r>
          </a:p>
          <a:p>
            <a:pPr marL="971550" lvl="1" indent="-5143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RAN4 to continue the discussion related to UE requirements for supporting NR Inter-RAT measurements for EMR. Later RAN4 can, if needed, return to the capability discussion.</a:t>
            </a:r>
          </a:p>
          <a:p>
            <a:pPr marL="971550" lvl="1" indent="-5143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RAN4 defines the LTE NR Inter-RAT measurements requirements for EMR regardless of the capability, which will be discussed separately</a:t>
            </a:r>
          </a:p>
          <a:p>
            <a:pPr marL="514350" indent="-51435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GB" sz="2800" dirty="0"/>
          </a:p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58180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265"/>
            <a:ext cx="8892480" cy="1143000"/>
          </a:xfrm>
        </p:spPr>
        <p:txBody>
          <a:bodyPr>
            <a:noAutofit/>
          </a:bodyPr>
          <a:lstStyle/>
          <a:p>
            <a:r>
              <a:rPr lang="en-US" sz="2800" b="1" dirty="0"/>
              <a:t>Agreements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43508" y="948655"/>
            <a:ext cx="88569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2"/>
            </a:pPr>
            <a:r>
              <a:rPr lang="en-GB" sz="2800" dirty="0"/>
              <a:t>number of LTE EMR carriers to support:</a:t>
            </a:r>
          </a:p>
          <a:p>
            <a:pPr marL="971550" lvl="1" indent="-5143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At least agree that the total number of carriers for EMR and mobility should not exceed the corresponding Rel-15 capability</a:t>
            </a:r>
          </a:p>
          <a:p>
            <a:pPr marL="971550" lvl="1" indent="-5143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RAN4 discussion to continue to decide the actual number.</a:t>
            </a:r>
          </a:p>
          <a:p>
            <a:pPr marL="514350" indent="-51435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3"/>
            </a:pPr>
            <a:r>
              <a:rPr lang="en-GB" sz="2800" dirty="0"/>
              <a:t>Number of NR inter-RAT carriers:</a:t>
            </a:r>
          </a:p>
          <a:p>
            <a:pPr marL="971550" lvl="1" indent="-5143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At least agree that the total number of carriers for EMR and mobility should not exceed the corresponding Rel-15 capability.</a:t>
            </a:r>
          </a:p>
          <a:p>
            <a:pPr marL="971550" lvl="1" indent="-5143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RAN4 discussion to continue to decide the actual number.</a:t>
            </a:r>
          </a:p>
        </p:txBody>
      </p:sp>
    </p:spTree>
    <p:extLst>
      <p:ext uri="{BB962C8B-B14F-4D97-AF65-F5344CB8AC3E}">
        <p14:creationId xmlns:p14="http://schemas.microsoft.com/office/powerpoint/2010/main" val="550996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265"/>
            <a:ext cx="8892480" cy="1143000"/>
          </a:xfrm>
        </p:spPr>
        <p:txBody>
          <a:bodyPr>
            <a:noAutofit/>
          </a:bodyPr>
          <a:lstStyle/>
          <a:p>
            <a:r>
              <a:rPr lang="en-US" sz="2800" b="1" dirty="0"/>
              <a:t>Agreements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43508" y="948655"/>
            <a:ext cx="885698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4"/>
            </a:pPr>
            <a:r>
              <a:rPr lang="en-GB" sz="2600" dirty="0"/>
              <a:t>Cell detected status at transitioning from connected mode</a:t>
            </a:r>
          </a:p>
          <a:p>
            <a:pPr marL="971550" lvl="1" indent="-5143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600" dirty="0"/>
              <a:t>Adopt the LTE concept:</a:t>
            </a:r>
          </a:p>
          <a:p>
            <a:pPr marL="1428750" lvl="2" indent="-5143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600" dirty="0"/>
              <a:t>An NR inter-RAT cell which is a detected cell in Connected mode prior to connection release, shall remain detected after UE has entered Idle/Inactive mode</a:t>
            </a:r>
          </a:p>
          <a:p>
            <a:pPr marL="971550" lvl="1" indent="-5143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600" dirty="0"/>
              <a:t>Open: conditions when the detected cell status remain detected during transitioning from connected to idle or inactive mode.</a:t>
            </a:r>
          </a:p>
        </p:txBody>
      </p:sp>
    </p:spTree>
    <p:extLst>
      <p:ext uri="{BB962C8B-B14F-4D97-AF65-F5344CB8AC3E}">
        <p14:creationId xmlns:p14="http://schemas.microsoft.com/office/powerpoint/2010/main" val="1578831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265"/>
            <a:ext cx="8892480" cy="1143000"/>
          </a:xfrm>
        </p:spPr>
        <p:txBody>
          <a:bodyPr>
            <a:noAutofit/>
          </a:bodyPr>
          <a:lstStyle/>
          <a:p>
            <a:r>
              <a:rPr lang="en-US" sz="2800" b="1" dirty="0"/>
              <a:t>Way Forward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43508" y="948655"/>
            <a:ext cx="885698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5"/>
            </a:pPr>
            <a:r>
              <a:rPr lang="en-GB" sz="2600" dirty="0"/>
              <a:t>Measurement requirements for NR Inter-RAT EMR carrier</a:t>
            </a:r>
          </a:p>
          <a:p>
            <a:pPr marL="914400" lvl="1" indent="-45720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600" dirty="0"/>
              <a:t>RAN4 will discuss and if needed define requirements for an NR Inter-RAT EMR carrier:</a:t>
            </a:r>
          </a:p>
          <a:p>
            <a:pPr marL="1371600" lvl="2" indent="-45720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600" dirty="0"/>
              <a:t>UE performs periodic cell detection and measurement for LTE – NR inter-RAT EMR measurement</a:t>
            </a:r>
          </a:p>
          <a:p>
            <a:pPr marL="1371600" lvl="2" indent="-45720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600" dirty="0"/>
              <a:t>UE measurement requirements</a:t>
            </a:r>
          </a:p>
          <a:p>
            <a:pPr marL="514350" indent="-51435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5"/>
            </a:pPr>
            <a:endParaRPr lang="en-GB" sz="2600" dirty="0"/>
          </a:p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2800" dirty="0" err="1"/>
              <a:t>Companies</a:t>
            </a:r>
            <a:r>
              <a:rPr lang="fi-FI" sz="2800" dirty="0"/>
              <a:t> </a:t>
            </a:r>
            <a:r>
              <a:rPr lang="fi-FI" sz="2800" dirty="0" err="1"/>
              <a:t>are</a:t>
            </a:r>
            <a:r>
              <a:rPr lang="fi-FI" sz="2800" dirty="0"/>
              <a:t> </a:t>
            </a:r>
            <a:r>
              <a:rPr lang="fi-FI" sz="2800" dirty="0" err="1"/>
              <a:t>encouraged</a:t>
            </a:r>
            <a:r>
              <a:rPr lang="fi-FI" sz="2800" dirty="0"/>
              <a:t> to </a:t>
            </a:r>
            <a:r>
              <a:rPr lang="fi-FI" sz="2800" dirty="0" err="1"/>
              <a:t>bring</a:t>
            </a:r>
            <a:r>
              <a:rPr lang="fi-FI" sz="2800" dirty="0"/>
              <a:t> </a:t>
            </a:r>
            <a:r>
              <a:rPr lang="fi-FI" sz="2800" dirty="0" err="1"/>
              <a:t>discussion</a:t>
            </a:r>
            <a:r>
              <a:rPr lang="fi-FI" sz="2800" dirty="0"/>
              <a:t> </a:t>
            </a:r>
            <a:r>
              <a:rPr lang="fi-FI" sz="2800" dirty="0" err="1"/>
              <a:t>papers</a:t>
            </a:r>
            <a:r>
              <a:rPr lang="fi-FI" sz="2800" dirty="0"/>
              <a:t> and </a:t>
            </a:r>
            <a:r>
              <a:rPr lang="fi-FI" sz="2800" dirty="0" err="1"/>
              <a:t>views</a:t>
            </a:r>
            <a:r>
              <a:rPr lang="fi-FI" sz="2800" dirty="0"/>
              <a:t> at </a:t>
            </a:r>
            <a:r>
              <a:rPr lang="fi-FI" sz="2800" dirty="0" err="1"/>
              <a:t>least</a:t>
            </a:r>
            <a:r>
              <a:rPr lang="fi-FI" sz="2800" dirty="0"/>
              <a:t> on </a:t>
            </a:r>
            <a:r>
              <a:rPr lang="fi-FI" sz="2800" dirty="0" err="1"/>
              <a:t>the</a:t>
            </a:r>
            <a:r>
              <a:rPr lang="fi-FI" sz="2800" dirty="0"/>
              <a:t> </a:t>
            </a:r>
            <a:r>
              <a:rPr lang="fi-FI" sz="2800" dirty="0" err="1"/>
              <a:t>topics</a:t>
            </a:r>
            <a:r>
              <a:rPr lang="fi-FI" sz="2800" dirty="0"/>
              <a:t> </a:t>
            </a:r>
            <a:r>
              <a:rPr lang="fi-FI" sz="2800" dirty="0" err="1"/>
              <a:t>addressed</a:t>
            </a:r>
            <a:r>
              <a:rPr lang="fi-FI" sz="2800" dirty="0"/>
              <a:t> in </a:t>
            </a:r>
            <a:r>
              <a:rPr lang="fi-FI" sz="2800" dirty="0" err="1"/>
              <a:t>this</a:t>
            </a:r>
            <a:r>
              <a:rPr lang="fi-FI" sz="2800" dirty="0"/>
              <a:t> WF for </a:t>
            </a:r>
            <a:r>
              <a:rPr lang="fi-FI" sz="2800" dirty="0" err="1"/>
              <a:t>the</a:t>
            </a:r>
            <a:r>
              <a:rPr lang="fi-FI" sz="2800" dirty="0"/>
              <a:t> </a:t>
            </a:r>
            <a:r>
              <a:rPr lang="fi-FI" sz="2800" dirty="0" err="1"/>
              <a:t>coming</a:t>
            </a:r>
            <a:r>
              <a:rPr lang="fi-FI" sz="2800" dirty="0"/>
              <a:t> </a:t>
            </a:r>
            <a:r>
              <a:rPr lang="fi-FI" sz="2800" dirty="0" err="1"/>
              <a:t>meeting</a:t>
            </a:r>
            <a:r>
              <a:rPr lang="fi-FI" sz="2800" dirty="0"/>
              <a:t> to </a:t>
            </a:r>
            <a:r>
              <a:rPr lang="fi-FI" sz="2800" dirty="0" err="1"/>
              <a:t>progress</a:t>
            </a:r>
            <a:r>
              <a:rPr lang="fi-FI" sz="2800" dirty="0"/>
              <a:t> </a:t>
            </a:r>
            <a:r>
              <a:rPr lang="fi-FI" sz="2800" dirty="0" err="1"/>
              <a:t>the</a:t>
            </a:r>
            <a:r>
              <a:rPr lang="fi-FI" sz="2800" dirty="0"/>
              <a:t> </a:t>
            </a:r>
            <a:r>
              <a:rPr lang="fi-FI" sz="2800" dirty="0" err="1"/>
              <a:t>work</a:t>
            </a:r>
            <a:r>
              <a:rPr lang="fi-FI" sz="2800" dirty="0"/>
              <a:t>.</a:t>
            </a:r>
            <a:endParaRPr lang="en-GB" sz="2800" dirty="0"/>
          </a:p>
          <a:p>
            <a:pPr marL="514350" indent="-51435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5"/>
            </a:pP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4205186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11621</TotalTime>
  <Words>365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テーマ</vt:lpstr>
      <vt:lpstr>WF on NR Inter-RAT EMR requirements</vt:lpstr>
      <vt:lpstr>Background</vt:lpstr>
      <vt:lpstr>Agreements</vt:lpstr>
      <vt:lpstr>Agreements</vt:lpstr>
      <vt:lpstr>Agreements</vt:lpstr>
      <vt:lpstr>Way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spectra related work</dc:title>
  <dc:creator>vgheorgh@qti.qualcomm.com</dc:creator>
  <cp:keywords>CTPClassification=CTP_PUBLIC:VisualMarkings=, CTPClassification=CTP_NT</cp:keywords>
  <cp:lastModifiedBy>Nokia</cp:lastModifiedBy>
  <cp:revision>481</cp:revision>
  <dcterms:created xsi:type="dcterms:W3CDTF">2017-01-18T16:32:26Z</dcterms:created>
  <dcterms:modified xsi:type="dcterms:W3CDTF">2020-03-03T22:36:32Z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2a613ce1-eaed-499c-a840-7a746a79a7b4</vt:lpwstr>
  </property>
  <property fmtid="{D5CDD505-2E9C-101B-9397-08002B2CF9AE}" pid="4" name="CTP_TimeStamp">
    <vt:lpwstr>2019-11-22 16:14:32Z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