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7" r:id="rId3"/>
    <p:sldId id="296" r:id="rId4"/>
    <p:sldId id="299" r:id="rId5"/>
    <p:sldId id="300" r:id="rId6"/>
    <p:sldId id="305" r:id="rId7"/>
    <p:sldId id="301" r:id="rId8"/>
    <p:sldId id="302" r:id="rId9"/>
    <p:sldId id="303" r:id="rId10"/>
    <p:sldId id="30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82742" autoAdjust="0"/>
  </p:normalViewPr>
  <p:slideViewPr>
    <p:cSldViewPr>
      <p:cViewPr varScale="1">
        <p:scale>
          <a:sx n="64" d="100"/>
          <a:sy n="64" d="100"/>
        </p:scale>
        <p:origin x="1572" y="-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82961E-85B7-4CA5-B036-C72F184F1952}" type="datetimeFigureOut">
              <a:rPr kumimoji="1" lang="ja-JP" altLang="en-US" smtClean="0"/>
              <a:pPr/>
              <a:t>2020/3/4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701A4-192C-4257-8815-E3F0C8F3C8D4}" type="slidenum">
              <a:rPr kumimoji="1" lang="ja-JP" altLang="en-US" smtClean="0"/>
              <a:pPr/>
              <a:t>‹#›</a:t>
            </a:fld>
            <a:endParaRPr kumimoji="1" lang="ja-JP" altLang="en-US"/>
          </a:p>
        </p:txBody>
      </p:sp>
    </p:spTree>
    <p:extLst>
      <p:ext uri="{BB962C8B-B14F-4D97-AF65-F5344CB8AC3E}">
        <p14:creationId xmlns:p14="http://schemas.microsoft.com/office/powerpoint/2010/main" val="2336750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3</a:t>
            </a:fld>
            <a:endParaRPr kumimoji="1" lang="ja-JP" altLang="en-US"/>
          </a:p>
        </p:txBody>
      </p:sp>
    </p:spTree>
    <p:extLst>
      <p:ext uri="{BB962C8B-B14F-4D97-AF65-F5344CB8AC3E}">
        <p14:creationId xmlns:p14="http://schemas.microsoft.com/office/powerpoint/2010/main" val="140420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4</a:t>
            </a:fld>
            <a:endParaRPr kumimoji="1" lang="ja-JP" altLang="en-US"/>
          </a:p>
        </p:txBody>
      </p:sp>
    </p:spTree>
    <p:extLst>
      <p:ext uri="{BB962C8B-B14F-4D97-AF65-F5344CB8AC3E}">
        <p14:creationId xmlns:p14="http://schemas.microsoft.com/office/powerpoint/2010/main" val="2975345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5</a:t>
            </a:fld>
            <a:endParaRPr kumimoji="1" lang="ja-JP" altLang="en-US"/>
          </a:p>
        </p:txBody>
      </p:sp>
    </p:spTree>
    <p:extLst>
      <p:ext uri="{BB962C8B-B14F-4D97-AF65-F5344CB8AC3E}">
        <p14:creationId xmlns:p14="http://schemas.microsoft.com/office/powerpoint/2010/main" val="187239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7</a:t>
            </a:fld>
            <a:endParaRPr kumimoji="1" lang="ja-JP" altLang="en-US"/>
          </a:p>
        </p:txBody>
      </p:sp>
    </p:spTree>
    <p:extLst>
      <p:ext uri="{BB962C8B-B14F-4D97-AF65-F5344CB8AC3E}">
        <p14:creationId xmlns:p14="http://schemas.microsoft.com/office/powerpoint/2010/main" val="1662504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8</a:t>
            </a:fld>
            <a:endParaRPr kumimoji="1" lang="ja-JP" altLang="en-US"/>
          </a:p>
        </p:txBody>
      </p:sp>
    </p:spTree>
    <p:extLst>
      <p:ext uri="{BB962C8B-B14F-4D97-AF65-F5344CB8AC3E}">
        <p14:creationId xmlns:p14="http://schemas.microsoft.com/office/powerpoint/2010/main" val="2377399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9</a:t>
            </a:fld>
            <a:endParaRPr kumimoji="1" lang="ja-JP" altLang="en-US"/>
          </a:p>
        </p:txBody>
      </p:sp>
    </p:spTree>
    <p:extLst>
      <p:ext uri="{BB962C8B-B14F-4D97-AF65-F5344CB8AC3E}">
        <p14:creationId xmlns:p14="http://schemas.microsoft.com/office/powerpoint/2010/main" val="2721332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9701A4-192C-4257-8815-E3F0C8F3C8D4}" type="slidenum">
              <a:rPr kumimoji="1" lang="ja-JP" altLang="en-US" smtClean="0"/>
              <a:pPr/>
              <a:t>10</a:t>
            </a:fld>
            <a:endParaRPr kumimoji="1" lang="ja-JP" altLang="en-US"/>
          </a:p>
        </p:txBody>
      </p:sp>
    </p:spTree>
    <p:extLst>
      <p:ext uri="{BB962C8B-B14F-4D97-AF65-F5344CB8AC3E}">
        <p14:creationId xmlns:p14="http://schemas.microsoft.com/office/powerpoint/2010/main" val="19777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2020/3/4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2020/3/4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GB" sz="4000" b="1" dirty="0"/>
              <a:t>WF on MR-DC RRM requirements</a:t>
            </a:r>
            <a:endParaRPr kumimoji="1" lang="ja-JP" altLang="en-US" sz="4000" dirty="0"/>
          </a:p>
        </p:txBody>
      </p:sp>
      <p:sp>
        <p:nvSpPr>
          <p:cNvPr id="3" name="サブタイトル 2"/>
          <p:cNvSpPr>
            <a:spLocks noGrp="1"/>
          </p:cNvSpPr>
          <p:nvPr>
            <p:ph type="subTitle" idx="1"/>
          </p:nvPr>
        </p:nvSpPr>
        <p:spPr/>
        <p:txBody>
          <a:bodyPr/>
          <a:lstStyle/>
          <a:p>
            <a:r>
              <a:rPr lang="en-US" altLang="ja-JP" dirty="0">
                <a:solidFill>
                  <a:schemeClr val="tx1"/>
                </a:solidFill>
              </a:rPr>
              <a:t>Nokia, Nokia Shanghai Bell</a:t>
            </a:r>
          </a:p>
        </p:txBody>
      </p:sp>
      <p:sp>
        <p:nvSpPr>
          <p:cNvPr id="4" name="テキスト ボックス 3"/>
          <p:cNvSpPr txBox="1"/>
          <p:nvPr/>
        </p:nvSpPr>
        <p:spPr>
          <a:xfrm>
            <a:off x="107504" y="188639"/>
            <a:ext cx="4265270" cy="646331"/>
          </a:xfrm>
          <a:prstGeom prst="rect">
            <a:avLst/>
          </a:prstGeom>
          <a:noFill/>
        </p:spPr>
        <p:txBody>
          <a:bodyPr wrap="none" rtlCol="0">
            <a:spAutoFit/>
          </a:bodyPr>
          <a:lstStyle/>
          <a:p>
            <a:r>
              <a:rPr lang="en-GB" b="1" dirty="0"/>
              <a:t>3GPP TSG-RAN4 Meeting #94e 	</a:t>
            </a:r>
          </a:p>
          <a:p>
            <a:r>
              <a:rPr lang="en-US" b="1" dirty="0"/>
              <a:t>E-meeting, February 24</a:t>
            </a:r>
            <a:r>
              <a:rPr lang="en-US" b="1" baseline="30000" dirty="0"/>
              <a:t>th</a:t>
            </a:r>
            <a:r>
              <a:rPr lang="en-US" b="1" dirty="0"/>
              <a:t> – March 6</a:t>
            </a:r>
            <a:r>
              <a:rPr lang="en-US" b="1" baseline="30000" dirty="0"/>
              <a:t>th</a:t>
            </a:r>
            <a:r>
              <a:rPr lang="en-US" b="1" dirty="0"/>
              <a:t>, 2020</a:t>
            </a:r>
          </a:p>
        </p:txBody>
      </p:sp>
      <p:sp>
        <p:nvSpPr>
          <p:cNvPr id="5" name="正方形/長方形 4"/>
          <p:cNvSpPr/>
          <p:nvPr/>
        </p:nvSpPr>
        <p:spPr>
          <a:xfrm>
            <a:off x="5868144" y="188639"/>
            <a:ext cx="3067372" cy="646331"/>
          </a:xfrm>
          <a:prstGeom prst="rect">
            <a:avLst/>
          </a:prstGeom>
        </p:spPr>
        <p:txBody>
          <a:bodyPr wrap="square">
            <a:spAutoFit/>
          </a:bodyPr>
          <a:lstStyle/>
          <a:p>
            <a:pPr algn="r"/>
            <a:r>
              <a:rPr lang="en-US" altLang="ja-JP" b="1" dirty="0"/>
              <a:t>R4-2002234</a:t>
            </a:r>
          </a:p>
          <a:p>
            <a:pPr algn="r"/>
            <a:r>
              <a:rPr lang="en-US" altLang="ja-JP" b="1" dirty="0"/>
              <a:t>Document for:</a:t>
            </a:r>
            <a:r>
              <a:rPr lang="en-US" altLang="ja-JP" dirty="0"/>
              <a:t>	Approval</a:t>
            </a:r>
            <a:endParaRPr lang="ja-JP" altLang="en-US" dirty="0"/>
          </a:p>
        </p:txBody>
      </p:sp>
    </p:spTree>
    <p:extLst>
      <p:ext uri="{BB962C8B-B14F-4D97-AF65-F5344CB8AC3E}">
        <p14:creationId xmlns:p14="http://schemas.microsoft.com/office/powerpoint/2010/main" val="2885410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Way Forward</a:t>
            </a:r>
          </a:p>
        </p:txBody>
      </p:sp>
      <p:sp>
        <p:nvSpPr>
          <p:cNvPr id="15" name="Rectangle 14"/>
          <p:cNvSpPr/>
          <p:nvPr/>
        </p:nvSpPr>
        <p:spPr>
          <a:xfrm>
            <a:off x="143508" y="948655"/>
            <a:ext cx="8856984" cy="4893647"/>
          </a:xfrm>
          <a:prstGeom prst="rect">
            <a:avLst/>
          </a:prstGeom>
        </p:spPr>
        <p:txBody>
          <a:bodyPr wrap="square">
            <a:spAutoFit/>
          </a:bodyPr>
          <a:lstStyle/>
          <a:p>
            <a:pPr marL="514350" indent="-514350" fontAlgn="base" hangingPunct="0">
              <a:spcBef>
                <a:spcPct val="0"/>
              </a:spcBef>
              <a:spcAft>
                <a:spcPct val="0"/>
              </a:spcAft>
              <a:buFont typeface="+mj-lt"/>
              <a:buAutoNum type="arabicPeriod"/>
            </a:pPr>
            <a:r>
              <a:rPr lang="en-GB" sz="2600" dirty="0"/>
              <a:t>Continue the discussion if or how to capture the measurement assumptions for EMR carrier when cell type changes due to cell change</a:t>
            </a:r>
          </a:p>
          <a:p>
            <a:pPr marL="514350" indent="-514350" fontAlgn="base" hangingPunct="0">
              <a:spcBef>
                <a:spcPct val="0"/>
              </a:spcBef>
              <a:spcAft>
                <a:spcPct val="0"/>
              </a:spcAft>
              <a:buFont typeface="+mj-lt"/>
              <a:buAutoNum type="arabicPeriod"/>
            </a:pPr>
            <a:r>
              <a:rPr lang="en-GB" sz="2600" dirty="0"/>
              <a:t>RAN4 to discuss what is potentially not covered by RAN2 agreements and if this leads to a need for RAN4 requirements</a:t>
            </a:r>
          </a:p>
          <a:p>
            <a:pPr marL="514350" indent="-514350" fontAlgn="base" hangingPunct="0">
              <a:spcBef>
                <a:spcPct val="0"/>
              </a:spcBef>
              <a:spcAft>
                <a:spcPct val="0"/>
              </a:spcAft>
              <a:buFont typeface="+mj-lt"/>
              <a:buAutoNum type="arabicPeriod"/>
            </a:pPr>
            <a:r>
              <a:rPr lang="en-GB" sz="2600" dirty="0"/>
              <a:t>RAN4 to discuss further the expected UE behaviour related to detected and measured cell needs to be captured for EMR specifically. This can be part of the discussion considering measurement requirement</a:t>
            </a:r>
          </a:p>
          <a:p>
            <a:pPr marL="514350" indent="-514350" fontAlgn="base" hangingPunct="0">
              <a:spcBef>
                <a:spcPct val="0"/>
              </a:spcBef>
              <a:spcAft>
                <a:spcPct val="0"/>
              </a:spcAft>
              <a:buFont typeface="+mj-lt"/>
              <a:buAutoNum type="arabicPeriod"/>
            </a:pPr>
            <a:r>
              <a:rPr lang="en-GB" sz="2600" dirty="0"/>
              <a:t>RAN4 to continue to discuss Impact on early measurements after T331 stops and before reporting EMR.</a:t>
            </a:r>
          </a:p>
        </p:txBody>
      </p:sp>
    </p:spTree>
    <p:extLst>
      <p:ext uri="{BB962C8B-B14F-4D97-AF65-F5344CB8AC3E}">
        <p14:creationId xmlns:p14="http://schemas.microsoft.com/office/powerpoint/2010/main" val="176694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3C851-BF0E-4AFD-801D-DAFBF1E79884}"/>
              </a:ext>
            </a:extLst>
          </p:cNvPr>
          <p:cNvSpPr>
            <a:spLocks noGrp="1"/>
          </p:cNvSpPr>
          <p:nvPr>
            <p:ph type="title"/>
          </p:nvPr>
        </p:nvSpPr>
        <p:spPr>
          <a:xfrm>
            <a:off x="457200" y="274638"/>
            <a:ext cx="8229600" cy="778098"/>
          </a:xfrm>
        </p:spPr>
        <p:txBody>
          <a:bodyPr/>
          <a:lstStyle/>
          <a:p>
            <a:r>
              <a:rPr lang="fi-FI" dirty="0" err="1"/>
              <a:t>Background</a:t>
            </a:r>
            <a:endParaRPr lang="en-GB" dirty="0"/>
          </a:p>
        </p:txBody>
      </p:sp>
      <p:sp>
        <p:nvSpPr>
          <p:cNvPr id="3" name="Content Placeholder 2">
            <a:extLst>
              <a:ext uri="{FF2B5EF4-FFF2-40B4-BE49-F238E27FC236}">
                <a16:creationId xmlns:a16="http://schemas.microsoft.com/office/drawing/2014/main" id="{70C2F1FE-C2DE-4CFF-9D9E-C4EB749B54DA}"/>
              </a:ext>
            </a:extLst>
          </p:cNvPr>
          <p:cNvSpPr>
            <a:spLocks noGrp="1"/>
          </p:cNvSpPr>
          <p:nvPr>
            <p:ph idx="1"/>
          </p:nvPr>
        </p:nvSpPr>
        <p:spPr>
          <a:xfrm>
            <a:off x="457200" y="1196752"/>
            <a:ext cx="8229600" cy="4929411"/>
          </a:xfrm>
        </p:spPr>
        <p:txBody>
          <a:bodyPr>
            <a:normAutofit fontScale="92500" lnSpcReduction="20000"/>
          </a:bodyPr>
          <a:lstStyle/>
          <a:p>
            <a:r>
              <a:rPr lang="fi-FI" dirty="0" err="1"/>
              <a:t>During</a:t>
            </a:r>
            <a:r>
              <a:rPr lang="fi-FI" dirty="0"/>
              <a:t> </a:t>
            </a:r>
            <a:r>
              <a:rPr lang="fi-FI" dirty="0" err="1"/>
              <a:t>the</a:t>
            </a:r>
            <a:r>
              <a:rPr lang="fi-FI" dirty="0"/>
              <a:t> RAN4#94e E-</a:t>
            </a:r>
            <a:r>
              <a:rPr lang="fi-FI" dirty="0" err="1"/>
              <a:t>meeting</a:t>
            </a:r>
            <a:r>
              <a:rPr lang="fi-FI" dirty="0"/>
              <a:t> </a:t>
            </a:r>
            <a:r>
              <a:rPr lang="fi-FI" dirty="0" err="1"/>
              <a:t>the</a:t>
            </a:r>
            <a:r>
              <a:rPr lang="fi-FI" dirty="0"/>
              <a:t> </a:t>
            </a:r>
            <a:r>
              <a:rPr lang="fi-FI" dirty="0" err="1"/>
              <a:t>dicussion</a:t>
            </a:r>
            <a:r>
              <a:rPr lang="fi-FI" dirty="0"/>
              <a:t> </a:t>
            </a:r>
            <a:r>
              <a:rPr lang="fi-FI" dirty="0" err="1"/>
              <a:t>related</a:t>
            </a:r>
            <a:r>
              <a:rPr lang="fi-FI" dirty="0"/>
              <a:t> to </a:t>
            </a:r>
            <a:r>
              <a:rPr lang="en-GB" dirty="0"/>
              <a:t>Multi-RAT Dual-Connectivity and Carrier Aggregation enhancements [</a:t>
            </a:r>
            <a:r>
              <a:rPr lang="en-GB" dirty="0" err="1"/>
              <a:t>LTE_NR_DC_CA_enh</a:t>
            </a:r>
            <a:r>
              <a:rPr lang="en-GB" dirty="0"/>
              <a:t>] continued</a:t>
            </a:r>
            <a:r>
              <a:rPr lang="fi-FI" dirty="0"/>
              <a:t>.</a:t>
            </a:r>
          </a:p>
          <a:p>
            <a:r>
              <a:rPr lang="fi-FI" dirty="0" err="1"/>
              <a:t>Summary</a:t>
            </a:r>
            <a:r>
              <a:rPr lang="fi-FI" dirty="0"/>
              <a:t> of </a:t>
            </a:r>
            <a:r>
              <a:rPr lang="fi-FI" dirty="0" err="1"/>
              <a:t>the</a:t>
            </a:r>
            <a:r>
              <a:rPr lang="fi-FI" dirty="0"/>
              <a:t> </a:t>
            </a:r>
            <a:r>
              <a:rPr lang="fi-FI" dirty="0" err="1"/>
              <a:t>round</a:t>
            </a:r>
            <a:r>
              <a:rPr lang="fi-FI" dirty="0"/>
              <a:t> 1 </a:t>
            </a:r>
            <a:r>
              <a:rPr lang="fi-FI" dirty="0" err="1"/>
              <a:t>discussion</a:t>
            </a:r>
            <a:r>
              <a:rPr lang="fi-FI" dirty="0"/>
              <a:t> is </a:t>
            </a:r>
            <a:r>
              <a:rPr lang="fi-FI" dirty="0" err="1"/>
              <a:t>captured</a:t>
            </a:r>
            <a:r>
              <a:rPr lang="fi-FI" dirty="0"/>
              <a:t> in R4-2002177.</a:t>
            </a:r>
          </a:p>
          <a:p>
            <a:r>
              <a:rPr lang="fi-FI" dirty="0" err="1"/>
              <a:t>Based</a:t>
            </a:r>
            <a:r>
              <a:rPr lang="fi-FI" dirty="0"/>
              <a:t> on </a:t>
            </a:r>
            <a:r>
              <a:rPr lang="fi-FI" dirty="0" err="1"/>
              <a:t>this</a:t>
            </a:r>
            <a:r>
              <a:rPr lang="fi-FI" dirty="0"/>
              <a:t> </a:t>
            </a:r>
            <a:r>
              <a:rPr lang="fi-FI" dirty="0" err="1"/>
              <a:t>summary</a:t>
            </a:r>
            <a:r>
              <a:rPr lang="fi-FI" dirty="0"/>
              <a:t> and </a:t>
            </a:r>
            <a:r>
              <a:rPr lang="fi-FI" dirty="0" err="1"/>
              <a:t>round</a:t>
            </a:r>
            <a:r>
              <a:rPr lang="fi-FI" dirty="0"/>
              <a:t> 2 </a:t>
            </a:r>
            <a:r>
              <a:rPr lang="fi-FI" dirty="0" err="1"/>
              <a:t>discussions</a:t>
            </a:r>
            <a:r>
              <a:rPr lang="fi-FI" dirty="0"/>
              <a:t> (R4-200xxxx) </a:t>
            </a:r>
            <a:r>
              <a:rPr lang="fi-FI" dirty="0" err="1"/>
              <a:t>some</a:t>
            </a:r>
            <a:r>
              <a:rPr lang="fi-FI" dirty="0"/>
              <a:t> </a:t>
            </a:r>
            <a:r>
              <a:rPr lang="fi-FI" dirty="0" err="1"/>
              <a:t>agreements</a:t>
            </a:r>
            <a:r>
              <a:rPr lang="fi-FI" dirty="0"/>
              <a:t> </a:t>
            </a:r>
            <a:r>
              <a:rPr lang="fi-FI" dirty="0" err="1"/>
              <a:t>were</a:t>
            </a:r>
            <a:r>
              <a:rPr lang="fi-FI" dirty="0"/>
              <a:t> </a:t>
            </a:r>
            <a:r>
              <a:rPr lang="fi-FI" dirty="0" err="1"/>
              <a:t>reached</a:t>
            </a:r>
            <a:r>
              <a:rPr lang="fi-FI" dirty="0"/>
              <a:t> </a:t>
            </a:r>
            <a:r>
              <a:rPr lang="fi-FI" dirty="0" err="1"/>
              <a:t>which</a:t>
            </a:r>
            <a:r>
              <a:rPr lang="fi-FI" dirty="0"/>
              <a:t> </a:t>
            </a:r>
            <a:r>
              <a:rPr lang="fi-FI" dirty="0" err="1"/>
              <a:t>are</a:t>
            </a:r>
            <a:r>
              <a:rPr lang="fi-FI" dirty="0"/>
              <a:t> </a:t>
            </a:r>
            <a:r>
              <a:rPr lang="fi-FI" dirty="0" err="1"/>
              <a:t>captured</a:t>
            </a:r>
            <a:r>
              <a:rPr lang="fi-FI" dirty="0"/>
              <a:t> in </a:t>
            </a:r>
            <a:r>
              <a:rPr lang="fi-FI" dirty="0" err="1"/>
              <a:t>this</a:t>
            </a:r>
            <a:r>
              <a:rPr lang="fi-FI" dirty="0"/>
              <a:t> WF</a:t>
            </a:r>
          </a:p>
          <a:p>
            <a:r>
              <a:rPr lang="fi-FI" dirty="0" err="1"/>
              <a:t>Additinal</a:t>
            </a:r>
            <a:r>
              <a:rPr lang="fi-FI" dirty="0"/>
              <a:t> a </a:t>
            </a:r>
            <a:r>
              <a:rPr lang="fi-FI" dirty="0" err="1"/>
              <a:t>number</a:t>
            </a:r>
            <a:r>
              <a:rPr lang="fi-FI" dirty="0"/>
              <a:t> of open </a:t>
            </a:r>
            <a:r>
              <a:rPr lang="fi-FI" dirty="0" err="1"/>
              <a:t>issue</a:t>
            </a:r>
            <a:r>
              <a:rPr lang="fi-FI" dirty="0"/>
              <a:t> for </a:t>
            </a:r>
            <a:r>
              <a:rPr lang="fi-FI" dirty="0" err="1"/>
              <a:t>further</a:t>
            </a:r>
            <a:r>
              <a:rPr lang="fi-FI" dirty="0"/>
              <a:t> </a:t>
            </a:r>
            <a:r>
              <a:rPr lang="fi-FI" dirty="0" err="1"/>
              <a:t>discussion</a:t>
            </a:r>
            <a:r>
              <a:rPr lang="fi-FI" dirty="0"/>
              <a:t> </a:t>
            </a:r>
            <a:r>
              <a:rPr lang="fi-FI" dirty="0" err="1"/>
              <a:t>were</a:t>
            </a:r>
            <a:r>
              <a:rPr lang="fi-FI" dirty="0"/>
              <a:t> </a:t>
            </a:r>
            <a:r>
              <a:rPr lang="fi-FI" dirty="0" err="1"/>
              <a:t>lited</a:t>
            </a:r>
            <a:r>
              <a:rPr lang="fi-FI" dirty="0"/>
              <a:t>. </a:t>
            </a:r>
            <a:r>
              <a:rPr lang="fi-FI" dirty="0" err="1"/>
              <a:t>Also</a:t>
            </a:r>
            <a:r>
              <a:rPr lang="fi-FI" dirty="0"/>
              <a:t> </a:t>
            </a:r>
            <a:r>
              <a:rPr lang="fi-FI" dirty="0" err="1"/>
              <a:t>those</a:t>
            </a:r>
            <a:r>
              <a:rPr lang="fi-FI" dirty="0"/>
              <a:t> </a:t>
            </a:r>
            <a:r>
              <a:rPr lang="fi-FI" dirty="0" err="1"/>
              <a:t>are</a:t>
            </a:r>
            <a:r>
              <a:rPr lang="fi-FI" dirty="0"/>
              <a:t> </a:t>
            </a:r>
            <a:r>
              <a:rPr lang="fi-FI" dirty="0" err="1"/>
              <a:t>listed</a:t>
            </a:r>
            <a:r>
              <a:rPr lang="fi-FI" dirty="0"/>
              <a:t> in </a:t>
            </a:r>
            <a:r>
              <a:rPr lang="fi-FI" dirty="0" err="1"/>
              <a:t>this</a:t>
            </a:r>
            <a:r>
              <a:rPr lang="fi-FI" dirty="0"/>
              <a:t> WF.</a:t>
            </a:r>
          </a:p>
        </p:txBody>
      </p:sp>
    </p:spTree>
    <p:extLst>
      <p:ext uri="{BB962C8B-B14F-4D97-AF65-F5344CB8AC3E}">
        <p14:creationId xmlns:p14="http://schemas.microsoft.com/office/powerpoint/2010/main" val="49744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Agreements</a:t>
            </a:r>
          </a:p>
        </p:txBody>
      </p:sp>
      <p:sp>
        <p:nvSpPr>
          <p:cNvPr id="15" name="Rectangle 14"/>
          <p:cNvSpPr/>
          <p:nvPr/>
        </p:nvSpPr>
        <p:spPr>
          <a:xfrm>
            <a:off x="143508" y="948655"/>
            <a:ext cx="8856984" cy="4832092"/>
          </a:xfrm>
          <a:prstGeom prst="rect">
            <a:avLst/>
          </a:prstGeom>
        </p:spPr>
        <p:txBody>
          <a:bodyPr wrap="square">
            <a:spAutoFit/>
          </a:bodyPr>
          <a:lstStyle/>
          <a:p>
            <a:pPr marL="514350" indent="-514350" fontAlgn="base" hangingPunct="0">
              <a:spcBef>
                <a:spcPct val="0"/>
              </a:spcBef>
              <a:spcAft>
                <a:spcPct val="0"/>
              </a:spcAft>
              <a:buFont typeface="+mj-lt"/>
              <a:buAutoNum type="arabicPeriod"/>
            </a:pPr>
            <a:r>
              <a:rPr lang="en-GB" sz="2800" dirty="0"/>
              <a:t>RAN4 use ‘actively measured’ in the definition of overlapping and non-overlapping carriers is agreeable conditioned that RAN4 also defines the conditions for ‘actively measured’.</a:t>
            </a:r>
          </a:p>
          <a:p>
            <a:pPr marL="914400" lvl="1" indent="-457200" fontAlgn="base" hangingPunct="0">
              <a:spcBef>
                <a:spcPct val="0"/>
              </a:spcBef>
              <a:spcAft>
                <a:spcPct val="0"/>
              </a:spcAft>
              <a:buFont typeface="Arial" panose="020B0604020202020204" pitchFamily="34" charset="0"/>
              <a:buChar char="•"/>
            </a:pPr>
            <a:r>
              <a:rPr lang="en-GB" sz="2800" dirty="0"/>
              <a:t>RAN4 will define the conditions for ‘actively measured’ carrier.</a:t>
            </a:r>
          </a:p>
          <a:p>
            <a:pPr marL="514350" indent="-514350" fontAlgn="base" hangingPunct="0">
              <a:spcBef>
                <a:spcPct val="0"/>
              </a:spcBef>
              <a:spcAft>
                <a:spcPct val="0"/>
              </a:spcAft>
              <a:buFont typeface="+mj-lt"/>
              <a:buAutoNum type="arabicPeriod"/>
            </a:pPr>
            <a:r>
              <a:rPr lang="en-GB" sz="2800" dirty="0"/>
              <a:t>RAN4 follow RAN2 and captures that the UE performs the idle measurement for the frequencies in configured frequency list only when the UE support CA or MR-DC between the frequency and the serving frequency.</a:t>
            </a:r>
          </a:p>
          <a:p>
            <a:pPr fontAlgn="base" hangingPunct="0">
              <a:spcBef>
                <a:spcPct val="0"/>
              </a:spcBef>
              <a:spcAft>
                <a:spcPct val="0"/>
              </a:spcAft>
            </a:pPr>
            <a:endParaRPr lang="en-US" sz="2800" dirty="0"/>
          </a:p>
        </p:txBody>
      </p:sp>
    </p:spTree>
    <p:extLst>
      <p:ext uri="{BB962C8B-B14F-4D97-AF65-F5344CB8AC3E}">
        <p14:creationId xmlns:p14="http://schemas.microsoft.com/office/powerpoint/2010/main" val="365818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Agreements</a:t>
            </a:r>
          </a:p>
        </p:txBody>
      </p:sp>
      <p:sp>
        <p:nvSpPr>
          <p:cNvPr id="15" name="Rectangle 14"/>
          <p:cNvSpPr/>
          <p:nvPr/>
        </p:nvSpPr>
        <p:spPr>
          <a:xfrm>
            <a:off x="143508" y="948655"/>
            <a:ext cx="8856984" cy="6001643"/>
          </a:xfrm>
          <a:prstGeom prst="rect">
            <a:avLst/>
          </a:prstGeom>
        </p:spPr>
        <p:txBody>
          <a:bodyPr wrap="square">
            <a:spAutoFit/>
          </a:bodyPr>
          <a:lstStyle/>
          <a:p>
            <a:pPr marL="514350" indent="-514350" fontAlgn="base" hangingPunct="0">
              <a:spcBef>
                <a:spcPct val="0"/>
              </a:spcBef>
              <a:spcAft>
                <a:spcPct val="0"/>
              </a:spcAft>
              <a:buFont typeface="+mj-lt"/>
              <a:buAutoNum type="arabicPeriod" startAt="3"/>
            </a:pPr>
            <a:r>
              <a:rPr lang="en-GB" sz="2400" dirty="0"/>
              <a:t>The total number of carriers that the UE must measure, </a:t>
            </a:r>
            <a:r>
              <a:rPr lang="en-GB" sz="2400" dirty="0">
                <a:highlight>
                  <a:srgbClr val="FFFF00"/>
                </a:highlight>
              </a:rPr>
              <a:t>for mobility and for EMR (</a:t>
            </a:r>
            <a:r>
              <a:rPr lang="en-GB" sz="2400" dirty="0"/>
              <a:t>overlapping and non-overlapping</a:t>
            </a:r>
            <a:r>
              <a:rPr lang="en-GB" sz="2400" dirty="0">
                <a:highlight>
                  <a:srgbClr val="FFFF00"/>
                </a:highlight>
              </a:rPr>
              <a:t>)</a:t>
            </a:r>
            <a:r>
              <a:rPr lang="en-GB" sz="2400" dirty="0"/>
              <a:t>, should not exceed UE’s NR idle mode mobility measurement capability (section 4.2.2.1 in 38.133).</a:t>
            </a:r>
          </a:p>
          <a:p>
            <a:pPr marL="514350" indent="-514350" fontAlgn="base" hangingPunct="0">
              <a:spcBef>
                <a:spcPct val="0"/>
              </a:spcBef>
              <a:spcAft>
                <a:spcPct val="0"/>
              </a:spcAft>
              <a:buFont typeface="+mj-lt"/>
              <a:buAutoNum type="arabicPeriod" startAt="3"/>
            </a:pPr>
            <a:r>
              <a:rPr lang="en-GB" sz="2400" dirty="0"/>
              <a:t>UE requirements related to number of overlapping and non-overlapping carriers for EMR in NR SA idle mode, use following in order to enable further discussions in RAN4 while leaving all numbers FFS:</a:t>
            </a:r>
          </a:p>
          <a:p>
            <a:pPr marL="971550" lvl="1" indent="-514350" fontAlgn="base" hangingPunct="0">
              <a:spcBef>
                <a:spcPct val="0"/>
              </a:spcBef>
              <a:spcAft>
                <a:spcPct val="0"/>
              </a:spcAft>
              <a:buFont typeface="Arial" panose="020B0604020202020204" pitchFamily="34" charset="0"/>
              <a:buChar char="•"/>
            </a:pPr>
            <a:r>
              <a:rPr lang="en-GB" sz="2400" dirty="0"/>
              <a:t>The total number carriers the UE at least shall be able to measure for EMR, N ≤ 14; </a:t>
            </a:r>
          </a:p>
          <a:p>
            <a:pPr marL="1428750" lvl="2" indent="-514350" fontAlgn="base" hangingPunct="0">
              <a:spcBef>
                <a:spcPct val="0"/>
              </a:spcBef>
              <a:spcAft>
                <a:spcPct val="0"/>
              </a:spcAft>
              <a:buFont typeface="Arial" panose="020B0604020202020204" pitchFamily="34" charset="0"/>
              <a:buChar char="•"/>
            </a:pPr>
            <a:r>
              <a:rPr lang="en-GB" sz="2400" dirty="0"/>
              <a:t>N = A + B; </a:t>
            </a:r>
          </a:p>
          <a:p>
            <a:pPr marL="1428750" lvl="2" indent="-514350" fontAlgn="base" hangingPunct="0">
              <a:spcBef>
                <a:spcPct val="0"/>
              </a:spcBef>
              <a:spcAft>
                <a:spcPct val="0"/>
              </a:spcAft>
              <a:buFont typeface="Arial" panose="020B0604020202020204" pitchFamily="34" charset="0"/>
              <a:buChar char="•"/>
            </a:pPr>
            <a:r>
              <a:rPr lang="en-GB" sz="2400" dirty="0"/>
              <a:t>The number of overlapping carriers, A = [0;x]; </a:t>
            </a:r>
          </a:p>
          <a:p>
            <a:pPr marL="1428750" lvl="2" indent="-514350" fontAlgn="base" hangingPunct="0">
              <a:spcBef>
                <a:spcPct val="0"/>
              </a:spcBef>
              <a:spcAft>
                <a:spcPct val="0"/>
              </a:spcAft>
              <a:buFont typeface="Arial" panose="020B0604020202020204" pitchFamily="34" charset="0"/>
              <a:buChar char="•"/>
            </a:pPr>
            <a:r>
              <a:rPr lang="en-GB" sz="2400" dirty="0"/>
              <a:t>The number of non-overlapping carriers, B = [0;y]</a:t>
            </a:r>
          </a:p>
          <a:p>
            <a:pPr marL="971550" lvl="1" indent="-514350" fontAlgn="base" hangingPunct="0">
              <a:spcBef>
                <a:spcPct val="0"/>
              </a:spcBef>
              <a:spcAft>
                <a:spcPct val="0"/>
              </a:spcAft>
              <a:buFont typeface="Arial" panose="020B0604020202020204" pitchFamily="34" charset="0"/>
              <a:buChar char="•"/>
            </a:pPr>
            <a:r>
              <a:rPr lang="en-GB" sz="2400" dirty="0"/>
              <a:t>A, B, x and y are all FFS.</a:t>
            </a:r>
          </a:p>
          <a:p>
            <a:pPr marL="971550" lvl="1" indent="-514350" fontAlgn="base" hangingPunct="0">
              <a:spcBef>
                <a:spcPct val="0"/>
              </a:spcBef>
              <a:spcAft>
                <a:spcPct val="0"/>
              </a:spcAft>
              <a:buFont typeface="Arial" panose="020B0604020202020204" pitchFamily="34" charset="0"/>
              <a:buChar char="•"/>
            </a:pPr>
            <a:r>
              <a:rPr lang="en-GB" sz="2400" dirty="0">
                <a:highlight>
                  <a:srgbClr val="FFFF00"/>
                </a:highlight>
              </a:rPr>
              <a:t>There may be additional restrictions on number of LTE carriers to be measured in NR idle.</a:t>
            </a:r>
            <a:endParaRPr lang="en-GB" sz="2400" dirty="0"/>
          </a:p>
        </p:txBody>
      </p:sp>
    </p:spTree>
    <p:extLst>
      <p:ext uri="{BB962C8B-B14F-4D97-AF65-F5344CB8AC3E}">
        <p14:creationId xmlns:p14="http://schemas.microsoft.com/office/powerpoint/2010/main" val="55099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Agreements</a:t>
            </a:r>
          </a:p>
        </p:txBody>
      </p:sp>
      <p:sp>
        <p:nvSpPr>
          <p:cNvPr id="15" name="Rectangle 14"/>
          <p:cNvSpPr/>
          <p:nvPr/>
        </p:nvSpPr>
        <p:spPr>
          <a:xfrm>
            <a:off x="143508" y="948655"/>
            <a:ext cx="8856984" cy="2492990"/>
          </a:xfrm>
          <a:prstGeom prst="rect">
            <a:avLst/>
          </a:prstGeom>
        </p:spPr>
        <p:txBody>
          <a:bodyPr wrap="square">
            <a:spAutoFit/>
          </a:bodyPr>
          <a:lstStyle/>
          <a:p>
            <a:pPr marL="514350" indent="-514350" fontAlgn="base" hangingPunct="0">
              <a:spcBef>
                <a:spcPct val="0"/>
              </a:spcBef>
              <a:spcAft>
                <a:spcPct val="0"/>
              </a:spcAft>
              <a:buFont typeface="+mj-lt"/>
              <a:buAutoNum type="arabicPeriod" startAt="5"/>
            </a:pPr>
            <a:r>
              <a:rPr lang="en-GB" sz="2600" dirty="0"/>
              <a:t>RAN4 agree to option 1 and defines requirements for the detected cell status for the EMR measurement when UE transitions from RRC Connected mode to Idle or Inactive mode and after UE has entered Idle or Inactive mode</a:t>
            </a:r>
          </a:p>
          <a:p>
            <a:pPr marL="914400" lvl="1" indent="-457200" fontAlgn="base" hangingPunct="0">
              <a:spcBef>
                <a:spcPct val="0"/>
              </a:spcBef>
              <a:spcAft>
                <a:spcPct val="0"/>
              </a:spcAft>
              <a:buFont typeface="Arial" panose="020B0604020202020204" pitchFamily="34" charset="0"/>
              <a:buChar char="•"/>
            </a:pPr>
            <a:r>
              <a:rPr lang="en-GB" sz="2600" dirty="0"/>
              <a:t>Note: further clarification as to the conditions needs to be discussed</a:t>
            </a:r>
          </a:p>
        </p:txBody>
      </p:sp>
    </p:spTree>
    <p:extLst>
      <p:ext uri="{BB962C8B-B14F-4D97-AF65-F5344CB8AC3E}">
        <p14:creationId xmlns:p14="http://schemas.microsoft.com/office/powerpoint/2010/main" val="420518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9E06B-3BB6-4B2D-AC28-1F9397C00DBD}"/>
              </a:ext>
            </a:extLst>
          </p:cNvPr>
          <p:cNvSpPr>
            <a:spLocks noGrp="1"/>
          </p:cNvSpPr>
          <p:nvPr>
            <p:ph type="title"/>
          </p:nvPr>
        </p:nvSpPr>
        <p:spPr/>
        <p:txBody>
          <a:bodyPr/>
          <a:lstStyle/>
          <a:p>
            <a:r>
              <a:rPr lang="fi-FI" dirty="0" err="1"/>
              <a:t>Further</a:t>
            </a:r>
            <a:r>
              <a:rPr lang="fi-FI" dirty="0"/>
              <a:t> </a:t>
            </a:r>
            <a:r>
              <a:rPr lang="fi-FI" dirty="0" err="1"/>
              <a:t>work</a:t>
            </a:r>
            <a:endParaRPr lang="en-GB" dirty="0"/>
          </a:p>
        </p:txBody>
      </p:sp>
      <p:sp>
        <p:nvSpPr>
          <p:cNvPr id="3" name="Content Placeholder 2">
            <a:extLst>
              <a:ext uri="{FF2B5EF4-FFF2-40B4-BE49-F238E27FC236}">
                <a16:creationId xmlns:a16="http://schemas.microsoft.com/office/drawing/2014/main" id="{5D1F3C64-B440-413A-8AD2-FBD6889668AE}"/>
              </a:ext>
            </a:extLst>
          </p:cNvPr>
          <p:cNvSpPr>
            <a:spLocks noGrp="1"/>
          </p:cNvSpPr>
          <p:nvPr>
            <p:ph idx="1"/>
          </p:nvPr>
        </p:nvSpPr>
        <p:spPr/>
        <p:txBody>
          <a:bodyPr>
            <a:normAutofit fontScale="92500"/>
          </a:bodyPr>
          <a:lstStyle/>
          <a:p>
            <a:r>
              <a:rPr lang="fi-FI" dirty="0" err="1"/>
              <a:t>The</a:t>
            </a:r>
            <a:r>
              <a:rPr lang="fi-FI" dirty="0"/>
              <a:t> </a:t>
            </a:r>
            <a:r>
              <a:rPr lang="fi-FI" dirty="0" err="1"/>
              <a:t>following</a:t>
            </a:r>
            <a:r>
              <a:rPr lang="fi-FI" dirty="0"/>
              <a:t> </a:t>
            </a:r>
            <a:r>
              <a:rPr lang="fi-FI" dirty="0" err="1"/>
              <a:t>pages</a:t>
            </a:r>
            <a:r>
              <a:rPr lang="fi-FI" dirty="0"/>
              <a:t> </a:t>
            </a:r>
            <a:r>
              <a:rPr lang="fi-FI" dirty="0" err="1"/>
              <a:t>includes</a:t>
            </a:r>
            <a:r>
              <a:rPr lang="fi-FI" dirty="0"/>
              <a:t> a </a:t>
            </a:r>
            <a:r>
              <a:rPr lang="fi-FI" dirty="0" err="1"/>
              <a:t>collection</a:t>
            </a:r>
            <a:r>
              <a:rPr lang="fi-FI" dirty="0"/>
              <a:t> of </a:t>
            </a:r>
            <a:r>
              <a:rPr lang="fi-FI" dirty="0" err="1"/>
              <a:t>items</a:t>
            </a:r>
            <a:endParaRPr lang="fi-FI" dirty="0"/>
          </a:p>
          <a:p>
            <a:r>
              <a:rPr lang="fi-FI" dirty="0" err="1"/>
              <a:t>These</a:t>
            </a:r>
            <a:r>
              <a:rPr lang="fi-FI" dirty="0"/>
              <a:t> </a:t>
            </a:r>
            <a:r>
              <a:rPr lang="fi-FI" dirty="0" err="1"/>
              <a:t>items</a:t>
            </a:r>
            <a:r>
              <a:rPr lang="fi-FI" dirty="0"/>
              <a:t> </a:t>
            </a:r>
            <a:r>
              <a:rPr lang="fi-FI" dirty="0" err="1"/>
              <a:t>are</a:t>
            </a:r>
            <a:r>
              <a:rPr lang="fi-FI" dirty="0"/>
              <a:t> for </a:t>
            </a:r>
            <a:r>
              <a:rPr lang="fi-FI" dirty="0" err="1"/>
              <a:t>discussion</a:t>
            </a:r>
            <a:r>
              <a:rPr lang="fi-FI" dirty="0"/>
              <a:t> in </a:t>
            </a:r>
            <a:r>
              <a:rPr lang="fi-FI" dirty="0" err="1"/>
              <a:t>the</a:t>
            </a:r>
            <a:r>
              <a:rPr lang="fi-FI" dirty="0"/>
              <a:t> </a:t>
            </a:r>
            <a:r>
              <a:rPr lang="fi-FI" dirty="0" err="1"/>
              <a:t>comming</a:t>
            </a:r>
            <a:r>
              <a:rPr lang="fi-FI" dirty="0"/>
              <a:t> </a:t>
            </a:r>
            <a:r>
              <a:rPr lang="fi-FI" dirty="0" err="1"/>
              <a:t>meeting</a:t>
            </a:r>
            <a:r>
              <a:rPr lang="fi-FI" dirty="0"/>
              <a:t>(s)</a:t>
            </a:r>
          </a:p>
          <a:p>
            <a:r>
              <a:rPr lang="fi-FI" dirty="0" err="1"/>
              <a:t>The</a:t>
            </a:r>
            <a:r>
              <a:rPr lang="fi-FI" dirty="0"/>
              <a:t> open </a:t>
            </a:r>
            <a:r>
              <a:rPr lang="fi-FI" dirty="0" err="1"/>
              <a:t>items</a:t>
            </a:r>
            <a:r>
              <a:rPr lang="fi-FI" dirty="0"/>
              <a:t> </a:t>
            </a:r>
            <a:r>
              <a:rPr lang="fi-FI" dirty="0" err="1"/>
              <a:t>are</a:t>
            </a:r>
            <a:r>
              <a:rPr lang="fi-FI" dirty="0"/>
              <a:t> </a:t>
            </a:r>
            <a:r>
              <a:rPr lang="fi-FI" dirty="0" err="1"/>
              <a:t>based</a:t>
            </a:r>
            <a:r>
              <a:rPr lang="fi-FI" dirty="0"/>
              <a:t> on </a:t>
            </a:r>
            <a:r>
              <a:rPr lang="fi-FI" dirty="0" err="1"/>
              <a:t>the</a:t>
            </a:r>
            <a:r>
              <a:rPr lang="fi-FI" dirty="0"/>
              <a:t> </a:t>
            </a:r>
            <a:r>
              <a:rPr lang="fi-FI" dirty="0" err="1"/>
              <a:t>issues</a:t>
            </a:r>
            <a:r>
              <a:rPr lang="fi-FI" dirty="0"/>
              <a:t> </a:t>
            </a:r>
            <a:r>
              <a:rPr lang="fi-FI" dirty="0" err="1"/>
              <a:t>left</a:t>
            </a:r>
            <a:r>
              <a:rPr lang="fi-FI" dirty="0"/>
              <a:t> </a:t>
            </a:r>
            <a:r>
              <a:rPr lang="fi-FI" dirty="0" err="1"/>
              <a:t>without</a:t>
            </a:r>
            <a:r>
              <a:rPr lang="fi-FI" dirty="0"/>
              <a:t> </a:t>
            </a:r>
            <a:r>
              <a:rPr lang="fi-FI" dirty="0" err="1"/>
              <a:t>agreement</a:t>
            </a:r>
            <a:r>
              <a:rPr lang="fi-FI" dirty="0"/>
              <a:t> in 2nd </a:t>
            </a:r>
            <a:r>
              <a:rPr lang="fi-FI" dirty="0" err="1"/>
              <a:t>round</a:t>
            </a:r>
            <a:r>
              <a:rPr lang="fi-FI" dirty="0"/>
              <a:t> </a:t>
            </a:r>
            <a:r>
              <a:rPr lang="fi-FI" dirty="0" err="1"/>
              <a:t>discussion</a:t>
            </a:r>
            <a:r>
              <a:rPr lang="fi-FI" dirty="0"/>
              <a:t> in </a:t>
            </a:r>
            <a:r>
              <a:rPr lang="fi-FI" dirty="0" err="1"/>
              <a:t>the</a:t>
            </a:r>
            <a:r>
              <a:rPr lang="fi-FI" dirty="0"/>
              <a:t> RAN4#94e </a:t>
            </a:r>
            <a:r>
              <a:rPr lang="fi-FI" dirty="0" err="1"/>
              <a:t>meeting</a:t>
            </a:r>
            <a:endParaRPr lang="fi-FI" dirty="0"/>
          </a:p>
          <a:p>
            <a:r>
              <a:rPr lang="fi-FI" dirty="0" err="1"/>
              <a:t>Companies</a:t>
            </a:r>
            <a:r>
              <a:rPr lang="fi-FI" dirty="0"/>
              <a:t> </a:t>
            </a:r>
            <a:r>
              <a:rPr lang="fi-FI" dirty="0" err="1"/>
              <a:t>are</a:t>
            </a:r>
            <a:r>
              <a:rPr lang="fi-FI" dirty="0"/>
              <a:t> </a:t>
            </a:r>
            <a:r>
              <a:rPr lang="fi-FI" dirty="0" err="1"/>
              <a:t>encouraged</a:t>
            </a:r>
            <a:r>
              <a:rPr lang="fi-FI" dirty="0"/>
              <a:t> to </a:t>
            </a:r>
            <a:r>
              <a:rPr lang="fi-FI" dirty="0" err="1"/>
              <a:t>bring</a:t>
            </a:r>
            <a:r>
              <a:rPr lang="fi-FI" dirty="0"/>
              <a:t> </a:t>
            </a:r>
            <a:r>
              <a:rPr lang="fi-FI" dirty="0" err="1"/>
              <a:t>discussion</a:t>
            </a:r>
            <a:r>
              <a:rPr lang="fi-FI" dirty="0"/>
              <a:t> </a:t>
            </a:r>
            <a:r>
              <a:rPr lang="fi-FI" dirty="0" err="1"/>
              <a:t>papers</a:t>
            </a:r>
            <a:r>
              <a:rPr lang="fi-FI" dirty="0"/>
              <a:t> and </a:t>
            </a:r>
            <a:r>
              <a:rPr lang="fi-FI" dirty="0" err="1"/>
              <a:t>views</a:t>
            </a:r>
            <a:r>
              <a:rPr lang="fi-FI" dirty="0"/>
              <a:t> at </a:t>
            </a:r>
            <a:r>
              <a:rPr lang="fi-FI" dirty="0" err="1"/>
              <a:t>least</a:t>
            </a:r>
            <a:r>
              <a:rPr lang="fi-FI" dirty="0"/>
              <a:t> on </a:t>
            </a:r>
            <a:r>
              <a:rPr lang="fi-FI" dirty="0" err="1"/>
              <a:t>those</a:t>
            </a:r>
            <a:r>
              <a:rPr lang="fi-FI" dirty="0"/>
              <a:t> </a:t>
            </a:r>
            <a:r>
              <a:rPr lang="fi-FI" dirty="0" err="1"/>
              <a:t>topics</a:t>
            </a:r>
            <a:r>
              <a:rPr lang="fi-FI" dirty="0"/>
              <a:t> for </a:t>
            </a:r>
            <a:r>
              <a:rPr lang="fi-FI" dirty="0" err="1"/>
              <a:t>the</a:t>
            </a:r>
            <a:r>
              <a:rPr lang="fi-FI" dirty="0"/>
              <a:t> </a:t>
            </a:r>
            <a:r>
              <a:rPr lang="fi-FI" dirty="0" err="1"/>
              <a:t>coming</a:t>
            </a:r>
            <a:r>
              <a:rPr lang="fi-FI" dirty="0"/>
              <a:t> </a:t>
            </a:r>
            <a:r>
              <a:rPr lang="fi-FI" dirty="0" err="1"/>
              <a:t>meeting</a:t>
            </a:r>
            <a:r>
              <a:rPr lang="fi-FI" dirty="0"/>
              <a:t> to </a:t>
            </a:r>
            <a:r>
              <a:rPr lang="fi-FI" dirty="0" err="1"/>
              <a:t>progress</a:t>
            </a:r>
            <a:r>
              <a:rPr lang="fi-FI" dirty="0"/>
              <a:t> </a:t>
            </a:r>
            <a:r>
              <a:rPr lang="fi-FI" dirty="0" err="1"/>
              <a:t>the</a:t>
            </a:r>
            <a:r>
              <a:rPr lang="fi-FI" dirty="0"/>
              <a:t> </a:t>
            </a:r>
            <a:r>
              <a:rPr lang="fi-FI" dirty="0" err="1"/>
              <a:t>work</a:t>
            </a:r>
            <a:r>
              <a:rPr lang="fi-FI" dirty="0"/>
              <a:t>.</a:t>
            </a:r>
            <a:endParaRPr lang="en-GB" dirty="0"/>
          </a:p>
        </p:txBody>
      </p:sp>
    </p:spTree>
    <p:extLst>
      <p:ext uri="{BB962C8B-B14F-4D97-AF65-F5344CB8AC3E}">
        <p14:creationId xmlns:p14="http://schemas.microsoft.com/office/powerpoint/2010/main" val="1252572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Way Forward</a:t>
            </a:r>
          </a:p>
        </p:txBody>
      </p:sp>
      <p:sp>
        <p:nvSpPr>
          <p:cNvPr id="15" name="Rectangle 14"/>
          <p:cNvSpPr/>
          <p:nvPr/>
        </p:nvSpPr>
        <p:spPr>
          <a:xfrm>
            <a:off x="143508" y="948655"/>
            <a:ext cx="8856984" cy="5293757"/>
          </a:xfrm>
          <a:prstGeom prst="rect">
            <a:avLst/>
          </a:prstGeom>
        </p:spPr>
        <p:txBody>
          <a:bodyPr wrap="square">
            <a:spAutoFit/>
          </a:bodyPr>
          <a:lstStyle/>
          <a:p>
            <a:pPr fontAlgn="base" hangingPunct="0">
              <a:spcBef>
                <a:spcPct val="0"/>
              </a:spcBef>
              <a:spcAft>
                <a:spcPct val="0"/>
              </a:spcAft>
            </a:pPr>
            <a:r>
              <a:rPr lang="en-GB" sz="2600" dirty="0"/>
              <a:t>Questions for further discussion (Measurement requirements):</a:t>
            </a:r>
          </a:p>
          <a:p>
            <a:pPr marL="514350" indent="-514350" fontAlgn="base" hangingPunct="0">
              <a:spcBef>
                <a:spcPct val="0"/>
              </a:spcBef>
              <a:spcAft>
                <a:spcPct val="0"/>
              </a:spcAft>
              <a:buFont typeface="+mj-lt"/>
              <a:buAutoNum type="arabicPeriod"/>
            </a:pPr>
            <a:r>
              <a:rPr lang="en-GB" sz="2600" dirty="0"/>
              <a:t>Shall RAN4 define UE EMR requirements for EMR carriers while T331 timer is active?</a:t>
            </a:r>
          </a:p>
          <a:p>
            <a:pPr marL="514350" indent="-514350" fontAlgn="base" hangingPunct="0">
              <a:spcBef>
                <a:spcPct val="0"/>
              </a:spcBef>
              <a:spcAft>
                <a:spcPct val="0"/>
              </a:spcAft>
              <a:buFont typeface="+mj-lt"/>
              <a:buAutoNum type="arabicPeriod"/>
            </a:pPr>
            <a:r>
              <a:rPr lang="en-GB" sz="2600" dirty="0"/>
              <a:t>Shall RAN4 need to define UE EMR requirements for EMR carriers when T331 timer has expired?</a:t>
            </a:r>
          </a:p>
          <a:p>
            <a:pPr marL="514350" indent="-514350" fontAlgn="base" hangingPunct="0">
              <a:spcBef>
                <a:spcPct val="0"/>
              </a:spcBef>
              <a:spcAft>
                <a:spcPct val="0"/>
              </a:spcAft>
              <a:buFont typeface="+mj-lt"/>
              <a:buAutoNum type="arabicPeriod"/>
            </a:pPr>
            <a:r>
              <a:rPr lang="en-GB" sz="2600" dirty="0"/>
              <a:t>Shall RAN4 define UE EMR measurement requirements for EMR for overlapping EMR carriers?</a:t>
            </a:r>
          </a:p>
          <a:p>
            <a:pPr marL="971550" lvl="1" indent="-514350" fontAlgn="base" hangingPunct="0">
              <a:spcBef>
                <a:spcPct val="0"/>
              </a:spcBef>
              <a:spcAft>
                <a:spcPct val="0"/>
              </a:spcAft>
              <a:buFont typeface="Arial" panose="020B0604020202020204" pitchFamily="34" charset="0"/>
              <a:buChar char="•"/>
            </a:pPr>
            <a:r>
              <a:rPr lang="en-GB" sz="2600" dirty="0"/>
              <a:t>when T331 is running?</a:t>
            </a:r>
          </a:p>
          <a:p>
            <a:pPr marL="971550" lvl="1" indent="-514350" fontAlgn="base" hangingPunct="0">
              <a:spcBef>
                <a:spcPct val="0"/>
              </a:spcBef>
              <a:spcAft>
                <a:spcPct val="0"/>
              </a:spcAft>
              <a:buFont typeface="Arial" panose="020B0604020202020204" pitchFamily="34" charset="0"/>
              <a:buChar char="•"/>
            </a:pPr>
            <a:r>
              <a:rPr lang="en-GB" sz="2600" dirty="0"/>
              <a:t>when T331 has expired?</a:t>
            </a:r>
          </a:p>
          <a:p>
            <a:pPr marL="514350" indent="-514350" fontAlgn="base" hangingPunct="0">
              <a:spcBef>
                <a:spcPct val="0"/>
              </a:spcBef>
              <a:spcAft>
                <a:spcPct val="0"/>
              </a:spcAft>
              <a:buFont typeface="+mj-lt"/>
              <a:buAutoNum type="arabicPeriod"/>
            </a:pPr>
            <a:r>
              <a:rPr lang="en-GB" sz="2600" dirty="0"/>
              <a:t>Shall RAN4 define UE EMR measurement requirements for EMR for non-overlapping EMR carriers?</a:t>
            </a:r>
          </a:p>
          <a:p>
            <a:pPr marL="914400" lvl="1" indent="-457200" fontAlgn="base" hangingPunct="0">
              <a:spcBef>
                <a:spcPct val="0"/>
              </a:spcBef>
              <a:spcAft>
                <a:spcPct val="0"/>
              </a:spcAft>
              <a:buFont typeface="Arial" panose="020B0604020202020204" pitchFamily="34" charset="0"/>
              <a:buChar char="•"/>
            </a:pPr>
            <a:r>
              <a:rPr lang="en-GB" sz="2600" dirty="0"/>
              <a:t>when T331 is running?</a:t>
            </a:r>
          </a:p>
          <a:p>
            <a:pPr marL="914400" lvl="1" indent="-457200" fontAlgn="base" hangingPunct="0">
              <a:spcBef>
                <a:spcPct val="0"/>
              </a:spcBef>
              <a:spcAft>
                <a:spcPct val="0"/>
              </a:spcAft>
              <a:buFont typeface="Arial" panose="020B0604020202020204" pitchFamily="34" charset="0"/>
              <a:buChar char="•"/>
            </a:pPr>
            <a:r>
              <a:rPr lang="en-GB" sz="2600" dirty="0"/>
              <a:t>when T331 has expired?</a:t>
            </a:r>
          </a:p>
        </p:txBody>
      </p:sp>
    </p:spTree>
    <p:extLst>
      <p:ext uri="{BB962C8B-B14F-4D97-AF65-F5344CB8AC3E}">
        <p14:creationId xmlns:p14="http://schemas.microsoft.com/office/powerpoint/2010/main" val="25389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Way Forward</a:t>
            </a:r>
          </a:p>
        </p:txBody>
      </p:sp>
      <p:sp>
        <p:nvSpPr>
          <p:cNvPr id="15" name="Rectangle 14"/>
          <p:cNvSpPr/>
          <p:nvPr/>
        </p:nvSpPr>
        <p:spPr>
          <a:xfrm>
            <a:off x="143508" y="948655"/>
            <a:ext cx="8856984" cy="4493538"/>
          </a:xfrm>
          <a:prstGeom prst="rect">
            <a:avLst/>
          </a:prstGeom>
        </p:spPr>
        <p:txBody>
          <a:bodyPr wrap="square">
            <a:spAutoFit/>
          </a:bodyPr>
          <a:lstStyle/>
          <a:p>
            <a:pPr fontAlgn="base" hangingPunct="0">
              <a:spcBef>
                <a:spcPct val="0"/>
              </a:spcBef>
              <a:spcAft>
                <a:spcPct val="0"/>
              </a:spcAft>
            </a:pPr>
            <a:r>
              <a:rPr lang="en-GB" sz="2600" dirty="0"/>
              <a:t>Continue the discussion related to cell detection and measurement requirements on EMR carrier, at least addressing the following topics:</a:t>
            </a:r>
          </a:p>
          <a:p>
            <a:pPr marL="457200" indent="-457200" fontAlgn="base" hangingPunct="0">
              <a:spcBef>
                <a:spcPct val="0"/>
              </a:spcBef>
              <a:spcAft>
                <a:spcPct val="0"/>
              </a:spcAft>
              <a:buFont typeface="Arial" panose="020B0604020202020204" pitchFamily="34" charset="0"/>
              <a:buChar char="•"/>
            </a:pPr>
            <a:r>
              <a:rPr lang="en-GB" sz="2600" dirty="0"/>
              <a:t>RAN4 needs to further discuss the UE measurement requirements details at least including:</a:t>
            </a:r>
          </a:p>
          <a:p>
            <a:pPr marL="971550" lvl="1" indent="-514350" fontAlgn="base" hangingPunct="0">
              <a:spcBef>
                <a:spcPct val="0"/>
              </a:spcBef>
              <a:spcAft>
                <a:spcPct val="0"/>
              </a:spcAft>
              <a:buFont typeface="+mj-lt"/>
              <a:buAutoNum type="arabicPeriod"/>
            </a:pPr>
            <a:r>
              <a:rPr lang="en-GB" sz="2600" dirty="0"/>
              <a:t>Cell detection requirements for overlapping and non-overlapping carriers.</a:t>
            </a:r>
          </a:p>
          <a:p>
            <a:pPr marL="971550" lvl="1" indent="-514350" fontAlgn="base" hangingPunct="0">
              <a:spcBef>
                <a:spcPct val="0"/>
              </a:spcBef>
              <a:spcAft>
                <a:spcPct val="0"/>
              </a:spcAft>
              <a:buFont typeface="+mj-lt"/>
              <a:buAutoNum type="arabicPeriod"/>
            </a:pPr>
            <a:r>
              <a:rPr lang="en-GB" sz="2600" dirty="0"/>
              <a:t>Measurement requirements for overlapping and non-overlapping carriers.</a:t>
            </a:r>
          </a:p>
          <a:p>
            <a:pPr marL="971550" lvl="1" indent="-514350" fontAlgn="base" hangingPunct="0">
              <a:spcBef>
                <a:spcPct val="0"/>
              </a:spcBef>
              <a:spcAft>
                <a:spcPct val="0"/>
              </a:spcAft>
              <a:buFont typeface="+mj-lt"/>
              <a:buAutoNum type="arabicPeriod"/>
            </a:pPr>
            <a:r>
              <a:rPr lang="en-GB" sz="2600" dirty="0"/>
              <a:t>Accuracy requirements for overlapping and non-overlapping carriers.</a:t>
            </a:r>
          </a:p>
        </p:txBody>
      </p:sp>
    </p:spTree>
    <p:extLst>
      <p:ext uri="{BB962C8B-B14F-4D97-AF65-F5344CB8AC3E}">
        <p14:creationId xmlns:p14="http://schemas.microsoft.com/office/powerpoint/2010/main" val="232069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65"/>
            <a:ext cx="8892480" cy="1143000"/>
          </a:xfrm>
        </p:spPr>
        <p:txBody>
          <a:bodyPr>
            <a:noAutofit/>
          </a:bodyPr>
          <a:lstStyle/>
          <a:p>
            <a:r>
              <a:rPr lang="en-US" sz="2800" b="1" dirty="0"/>
              <a:t>Way Forward</a:t>
            </a:r>
          </a:p>
        </p:txBody>
      </p:sp>
      <p:sp>
        <p:nvSpPr>
          <p:cNvPr id="15" name="Rectangle 14"/>
          <p:cNvSpPr/>
          <p:nvPr/>
        </p:nvSpPr>
        <p:spPr>
          <a:xfrm>
            <a:off x="143508" y="948655"/>
            <a:ext cx="8856984" cy="3693319"/>
          </a:xfrm>
          <a:prstGeom prst="rect">
            <a:avLst/>
          </a:prstGeom>
        </p:spPr>
        <p:txBody>
          <a:bodyPr wrap="square">
            <a:spAutoFit/>
          </a:bodyPr>
          <a:lstStyle/>
          <a:p>
            <a:pPr fontAlgn="base" hangingPunct="0">
              <a:spcBef>
                <a:spcPct val="0"/>
              </a:spcBef>
              <a:spcAft>
                <a:spcPct val="0"/>
              </a:spcAft>
            </a:pPr>
            <a:r>
              <a:rPr lang="en-GB" sz="2600" dirty="0"/>
              <a:t>Discuss further. Options 3 and 4 (see R4-2002177) are seemingly very similar and RAN4 could continue discussion based on those as baseline. These can also be realized without introducing any new thresholds for EMR</a:t>
            </a:r>
          </a:p>
          <a:p>
            <a:pPr marL="514350" indent="-514350" fontAlgn="base" hangingPunct="0">
              <a:spcBef>
                <a:spcPct val="0"/>
              </a:spcBef>
              <a:spcAft>
                <a:spcPct val="0"/>
              </a:spcAft>
              <a:buFont typeface="+mj-lt"/>
              <a:buAutoNum type="arabicPeriod"/>
            </a:pPr>
            <a:r>
              <a:rPr lang="en-GB" sz="2600" dirty="0"/>
              <a:t>No additional thresholds are needed for EMR</a:t>
            </a:r>
          </a:p>
          <a:p>
            <a:pPr marL="514350" indent="-514350" fontAlgn="base" hangingPunct="0">
              <a:spcBef>
                <a:spcPct val="0"/>
              </a:spcBef>
              <a:spcAft>
                <a:spcPct val="0"/>
              </a:spcAft>
              <a:buFont typeface="+mj-lt"/>
              <a:buAutoNum type="arabicPeriod"/>
            </a:pPr>
            <a:r>
              <a:rPr lang="en-GB" sz="2600" dirty="0"/>
              <a:t>Let RAN2 decide</a:t>
            </a:r>
          </a:p>
          <a:p>
            <a:pPr marL="514350" indent="-514350" fontAlgn="base" hangingPunct="0">
              <a:spcBef>
                <a:spcPct val="0"/>
              </a:spcBef>
              <a:spcAft>
                <a:spcPct val="0"/>
              </a:spcAft>
              <a:buFont typeface="+mj-lt"/>
              <a:buAutoNum type="arabicPeriod"/>
            </a:pPr>
            <a:r>
              <a:rPr lang="en-GB" sz="2600" dirty="0"/>
              <a:t>Use existing search thresholds</a:t>
            </a:r>
          </a:p>
          <a:p>
            <a:pPr marL="514350" indent="-514350" fontAlgn="base" hangingPunct="0">
              <a:spcBef>
                <a:spcPct val="0"/>
              </a:spcBef>
              <a:spcAft>
                <a:spcPct val="0"/>
              </a:spcAft>
              <a:buFont typeface="+mj-lt"/>
              <a:buAutoNum type="arabicPeriod"/>
            </a:pPr>
            <a:r>
              <a:rPr lang="en-GB" sz="2600" dirty="0"/>
              <a:t>Weighted number of EMR carriers based on cell </a:t>
            </a:r>
            <a:r>
              <a:rPr lang="en-GB" sz="2600" dirty="0" err="1"/>
              <a:t>center</a:t>
            </a:r>
            <a:r>
              <a:rPr lang="en-GB" sz="2600" dirty="0"/>
              <a:t> or cell edge based on serving cell threshold.</a:t>
            </a:r>
          </a:p>
        </p:txBody>
      </p:sp>
    </p:spTree>
    <p:extLst>
      <p:ext uri="{BB962C8B-B14F-4D97-AF65-F5344CB8AC3E}">
        <p14:creationId xmlns:p14="http://schemas.microsoft.com/office/powerpoint/2010/main" val="25263913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11606</TotalTime>
  <Words>767</Words>
  <Application>Microsoft Office PowerPoint</Application>
  <PresentationFormat>On-screen Show (4:3)</PresentationFormat>
  <Paragraphs>66</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テーマ</vt:lpstr>
      <vt:lpstr>WF on MR-DC RRM requirements</vt:lpstr>
      <vt:lpstr>Background</vt:lpstr>
      <vt:lpstr>Agreements</vt:lpstr>
      <vt:lpstr>Agreements</vt:lpstr>
      <vt:lpstr>Agreements</vt:lpstr>
      <vt:lpstr>Further work</vt:lpstr>
      <vt:lpstr>Way Forward</vt:lpstr>
      <vt:lpstr>Way Forward</vt:lpstr>
      <vt:lpstr>Way Forward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spectra related work</dc:title>
  <dc:creator>vgheorgh@qti.qualcomm.com</dc:creator>
  <cp:keywords>CTPClassification=CTP_PUBLIC:VisualMarkings=, CTPClassification=CTP_NT</cp:keywords>
  <cp:lastModifiedBy>Nokia</cp:lastModifiedBy>
  <cp:revision>481</cp:revision>
  <dcterms:created xsi:type="dcterms:W3CDTF">2017-01-18T16:32:26Z</dcterms:created>
  <dcterms:modified xsi:type="dcterms:W3CDTF">2020-03-04T20:27:41Z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2a613ce1-eaed-499c-a840-7a746a79a7b4</vt:lpwstr>
  </property>
  <property fmtid="{D5CDD505-2E9C-101B-9397-08002B2CF9AE}" pid="4" name="CTP_TimeStamp">
    <vt:lpwstr>2019-11-22 16:14:32Z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