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4"/>
  </p:sldMasterIdLst>
  <p:notesMasterIdLst>
    <p:notesMasterId r:id="rId17"/>
  </p:notesMasterIdLst>
  <p:sldIdLst>
    <p:sldId id="290" r:id="rId5"/>
    <p:sldId id="319" r:id="rId6"/>
    <p:sldId id="318" r:id="rId7"/>
    <p:sldId id="320" r:id="rId8"/>
    <p:sldId id="321" r:id="rId9"/>
    <p:sldId id="328" r:id="rId10"/>
    <p:sldId id="330" r:id="rId11"/>
    <p:sldId id="329" r:id="rId12"/>
    <p:sldId id="323" r:id="rId13"/>
    <p:sldId id="324" r:id="rId14"/>
    <p:sldId id="327" r:id="rId15"/>
    <p:sldId id="325" r:id="rId1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CE958-61CE-4B28-ABC3-0E443112C800}" v="3" dt="2019-10-16T06:05:26.470"/>
    <p1510:client id="{6DFC21AF-6994-4196-9ABE-09F52F369883}" v="2" dt="2019-10-17T03:54:58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9" autoAdjust="0"/>
    <p:restoredTop sz="88978" autoAdjust="0"/>
  </p:normalViewPr>
  <p:slideViewPr>
    <p:cSldViewPr>
      <p:cViewPr varScale="1">
        <p:scale>
          <a:sx n="82" d="100"/>
          <a:sy n="82" d="100"/>
        </p:scale>
        <p:origin x="108" y="588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CACE958-61CE-4B28-ABC3-0E443112C800}"/>
    <pc:docChg chg="modSld sldOrd">
      <pc:chgData name="Chu-Hsiang Huang" userId="543a1667-cf7d-4263-9c3a-2bbd98271c62" providerId="ADAL" clId="{DCACE958-61CE-4B28-ABC3-0E443112C800}" dt="2019-10-16T06:07:40.328" v="100" actId="20577"/>
      <pc:docMkLst>
        <pc:docMk/>
      </pc:docMkLst>
      <pc:sldChg chg="modSp ord">
        <pc:chgData name="Chu-Hsiang Huang" userId="543a1667-cf7d-4263-9c3a-2bbd98271c62" providerId="ADAL" clId="{DCACE958-61CE-4B28-ABC3-0E443112C800}" dt="2019-10-16T06:07:40.328" v="100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DCACE958-61CE-4B28-ABC3-0E443112C800}" dt="2019-10-16T06:07:40.328" v="100" actId="20577"/>
          <ac:spMkLst>
            <pc:docMk/>
            <pc:sldMk cId="3991228383" sldId="296"/>
            <ac:spMk id="5" creationId="{00000000-0000-0000-0000-000000000000}"/>
          </ac:spMkLst>
        </pc:spChg>
      </pc:sldChg>
    </pc:docChg>
  </pc:docChgLst>
  <pc:docChgLst>
    <pc:chgData name="Chu-Hsiang Huang" userId="543a1667-cf7d-4263-9c3a-2bbd98271c62" providerId="ADAL" clId="{66455437-D4D3-449A-B155-70E6D6F6EC98}"/>
    <pc:docChg chg="addSld modSld">
      <pc:chgData name="Chu-Hsiang Huang" userId="543a1667-cf7d-4263-9c3a-2bbd98271c62" providerId="ADAL" clId="{66455437-D4D3-449A-B155-70E6D6F6EC98}" dt="2019-10-16T05:48:41.531" v="0"/>
      <pc:docMkLst>
        <pc:docMk/>
      </pc:docMkLst>
      <pc:sldChg chg="add">
        <pc:chgData name="Chu-Hsiang Huang" userId="543a1667-cf7d-4263-9c3a-2bbd98271c62" providerId="ADAL" clId="{66455437-D4D3-449A-B155-70E6D6F6EC98}" dt="2019-10-16T05:48:41.531" v="0"/>
        <pc:sldMkLst>
          <pc:docMk/>
          <pc:sldMk cId="1676007019" sldId="311"/>
        </pc:sldMkLst>
      </pc:sldChg>
    </pc:docChg>
  </pc:docChgLst>
  <pc:docChgLst>
    <pc:chgData name="Chu-Hsiang Huang" userId="543a1667-cf7d-4263-9c3a-2bbd98271c62" providerId="ADAL" clId="{6DFC21AF-6994-4196-9ABE-09F52F369883}"/>
    <pc:docChg chg="custSel delSld modSld">
      <pc:chgData name="Chu-Hsiang Huang" userId="543a1667-cf7d-4263-9c3a-2bbd98271c62" providerId="ADAL" clId="{6DFC21AF-6994-4196-9ABE-09F52F369883}" dt="2019-10-17T04:08:21.437" v="444" actId="6549"/>
      <pc:docMkLst>
        <pc:docMk/>
      </pc:docMkLst>
      <pc:sldChg chg="modSp">
        <pc:chgData name="Chu-Hsiang Huang" userId="543a1667-cf7d-4263-9c3a-2bbd98271c62" providerId="ADAL" clId="{6DFC21AF-6994-4196-9ABE-09F52F369883}" dt="2019-10-17T04:08:21.437" v="444" actId="6549"/>
        <pc:sldMkLst>
          <pc:docMk/>
          <pc:sldMk cId="231897942" sldId="295"/>
        </pc:sldMkLst>
        <pc:spChg chg="mod">
          <ac:chgData name="Chu-Hsiang Huang" userId="543a1667-cf7d-4263-9c3a-2bbd98271c62" providerId="ADAL" clId="{6DFC21AF-6994-4196-9ABE-09F52F369883}" dt="2019-10-17T04:08:21.437" v="444" actId="6549"/>
          <ac:spMkLst>
            <pc:docMk/>
            <pc:sldMk cId="231897942" sldId="295"/>
            <ac:spMk id="5" creationId="{00000000-0000-0000-0000-000000000000}"/>
          </ac:spMkLst>
        </pc:spChg>
      </pc:sldChg>
      <pc:sldChg chg="modSp">
        <pc:chgData name="Chu-Hsiang Huang" userId="543a1667-cf7d-4263-9c3a-2bbd98271c62" providerId="ADAL" clId="{6DFC21AF-6994-4196-9ABE-09F52F369883}" dt="2019-10-17T03:59:15.554" v="266" actId="20577"/>
        <pc:sldMkLst>
          <pc:docMk/>
          <pc:sldMk cId="3991228383" sldId="296"/>
        </pc:sldMkLst>
        <pc:spChg chg="mod">
          <ac:chgData name="Chu-Hsiang Huang" userId="543a1667-cf7d-4263-9c3a-2bbd98271c62" providerId="ADAL" clId="{6DFC21AF-6994-4196-9ABE-09F52F369883}" dt="2019-10-17T03:59:15.554" v="266" actId="20577"/>
          <ac:spMkLst>
            <pc:docMk/>
            <pc:sldMk cId="3991228383" sldId="296"/>
            <ac:spMk id="5" creationId="{00000000-0000-0000-0000-000000000000}"/>
          </ac:spMkLst>
        </pc:spChg>
      </pc:sldChg>
      <pc:sldChg chg="del">
        <pc:chgData name="Chu-Hsiang Huang" userId="543a1667-cf7d-4263-9c3a-2bbd98271c62" providerId="ADAL" clId="{6DFC21AF-6994-4196-9ABE-09F52F369883}" dt="2019-10-17T03:55:15.630" v="43" actId="2696"/>
        <pc:sldMkLst>
          <pc:docMk/>
          <pc:sldMk cId="2802455836" sldId="306"/>
        </pc:sldMkLst>
      </pc:sldChg>
      <pc:sldChg chg="addSp delSp modSp">
        <pc:chgData name="Chu-Hsiang Huang" userId="543a1667-cf7d-4263-9c3a-2bbd98271c62" providerId="ADAL" clId="{6DFC21AF-6994-4196-9ABE-09F52F369883}" dt="2019-10-17T03:55:09.847" v="42" actId="1076"/>
        <pc:sldMkLst>
          <pc:docMk/>
          <pc:sldMk cId="3326055905" sldId="308"/>
        </pc:sldMkLst>
        <pc:spChg chg="del">
          <ac:chgData name="Chu-Hsiang Huang" userId="543a1667-cf7d-4263-9c3a-2bbd98271c62" providerId="ADAL" clId="{6DFC21AF-6994-4196-9ABE-09F52F369883}" dt="2019-10-17T03:54:54.611" v="39" actId="478"/>
          <ac:spMkLst>
            <pc:docMk/>
            <pc:sldMk cId="3326055905" sldId="308"/>
            <ac:spMk id="2" creationId="{E9F9E320-F176-4228-9295-2BF82FD85382}"/>
          </ac:spMkLst>
        </pc:spChg>
        <pc:spChg chg="mod">
          <ac:chgData name="Chu-Hsiang Huang" userId="543a1667-cf7d-4263-9c3a-2bbd98271c62" providerId="ADAL" clId="{6DFC21AF-6994-4196-9ABE-09F52F369883}" dt="2019-10-17T03:55:09.847" v="42" actId="1076"/>
          <ac:spMkLst>
            <pc:docMk/>
            <pc:sldMk cId="3326055905" sldId="308"/>
            <ac:spMk id="3" creationId="{F9E49E3C-2357-4A94-9F8E-27EB682497D7}"/>
          </ac:spMkLst>
        </pc:spChg>
        <pc:spChg chg="add del mod">
          <ac:chgData name="Chu-Hsiang Huang" userId="543a1667-cf7d-4263-9c3a-2bbd98271c62" providerId="ADAL" clId="{6DFC21AF-6994-4196-9ABE-09F52F369883}" dt="2019-10-17T03:54:57.525" v="40" actId="478"/>
          <ac:spMkLst>
            <pc:docMk/>
            <pc:sldMk cId="3326055905" sldId="308"/>
            <ac:spMk id="5" creationId="{B8FC9096-41EC-47EC-972A-9861933149BC}"/>
          </ac:spMkLst>
        </pc:spChg>
        <pc:spChg chg="add">
          <ac:chgData name="Chu-Hsiang Huang" userId="543a1667-cf7d-4263-9c3a-2bbd98271c62" providerId="ADAL" clId="{6DFC21AF-6994-4196-9ABE-09F52F369883}" dt="2019-10-17T03:54:58.057" v="41"/>
          <ac:spMkLst>
            <pc:docMk/>
            <pc:sldMk cId="3326055905" sldId="308"/>
            <ac:spMk id="6" creationId="{AA75673A-FC68-4480-8D7D-8ADD872E4D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70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9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85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17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2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9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8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4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25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08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3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14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NR V2X RRM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requirements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LG </a:t>
            </a:r>
            <a:r>
              <a:rPr lang="en-US" altLang="ja-JP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Electronics, </a:t>
            </a:r>
            <a:r>
              <a:rPr lang="en-US" altLang="ja-JP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335361" y="188913"/>
            <a:ext cx="114492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Feb.24th – Mar.6th 2020</a:t>
            </a:r>
            <a:endParaRPr lang="ja-JP" altLang="en-US" sz="24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120336" y="188913"/>
            <a:ext cx="2500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R4-2002230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Companies are encouraged to submit the L1 SL-RSRP measurement simulation results in next RAN4 meeting.</a:t>
            </a:r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SINR side condition for L1 SL-RSRP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Option 1: </a:t>
            </a:r>
            <a:r>
              <a:rPr lang="en-US" sz="2000" dirty="0"/>
              <a:t>Follow LTE side condition for L1 SL-RSRP measurements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Option 2: The side condition for L1 SL-RSRP </a:t>
            </a:r>
            <a:r>
              <a:rPr lang="en-US" sz="2000" dirty="0" smtClean="0">
                <a:solidFill>
                  <a:srgbClr val="0070C0"/>
                </a:solidFill>
              </a:rPr>
              <a:t>measurements shall be larger than the side condition for 1</a:t>
            </a:r>
            <a:r>
              <a:rPr lang="en-US" sz="2000" baseline="30000" dirty="0" smtClean="0">
                <a:solidFill>
                  <a:srgbClr val="0070C0"/>
                </a:solidFill>
              </a:rPr>
              <a:t>st</a:t>
            </a:r>
            <a:r>
              <a:rPr lang="en-US" sz="2000" dirty="0" smtClean="0">
                <a:solidFill>
                  <a:srgbClr val="0070C0"/>
                </a:solidFill>
              </a:rPr>
              <a:t> stage SCI.</a:t>
            </a:r>
            <a:r>
              <a:rPr lang="en-US" sz="2000" strike="sngStrike" dirty="0" smtClean="0">
                <a:solidFill>
                  <a:srgbClr val="FF0000"/>
                </a:solidFill>
              </a:rPr>
              <a:t> </a:t>
            </a:r>
            <a:r>
              <a:rPr lang="en-US" sz="2000" strike="sngStrike" dirty="0">
                <a:solidFill>
                  <a:srgbClr val="FF0000"/>
                </a:solidFill>
              </a:rPr>
              <a:t>shall guarantee successful decoding of 1st stage SCI. The simulation assumption of 1st stage SCI to evaluate the side condition for L1 SL-RSRP measurements shall be defined.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Discuss</a:t>
            </a:r>
            <a:r>
              <a:rPr lang="en-GB" altLang="ko-KR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whether </a:t>
            </a:r>
            <a:r>
              <a:rPr lang="en-US" sz="2000" dirty="0" smtClean="0"/>
              <a:t>the </a:t>
            </a:r>
            <a:r>
              <a:rPr lang="en-US" sz="2000" dirty="0"/>
              <a:t>definition on PSSCH </a:t>
            </a:r>
            <a:r>
              <a:rPr lang="en-US" sz="2000" dirty="0" smtClean="0"/>
              <a:t>RSRP in multiple antennas configuration impact RAN4 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1: Send the LS to RAN1 for further clarification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Option 2: Add an editor note, “</a:t>
            </a:r>
            <a:r>
              <a:rPr lang="en-US" sz="2000" dirty="0"/>
              <a:t>If RAN1 agrees to an RSRP measurement procedure for multiple </a:t>
            </a:r>
            <a:r>
              <a:rPr lang="en-US" sz="2000" dirty="0" err="1"/>
              <a:t>Tx</a:t>
            </a:r>
            <a:r>
              <a:rPr lang="en-US" sz="2000" dirty="0"/>
              <a:t> port that RAN4’s accuracy requirement defined based on single </a:t>
            </a:r>
            <a:r>
              <a:rPr lang="en-US" sz="2000" dirty="0" err="1"/>
              <a:t>Tx</a:t>
            </a:r>
            <a:r>
              <a:rPr lang="en-US" sz="2000" dirty="0"/>
              <a:t> port may not apply, companies can </a:t>
            </a:r>
            <a:r>
              <a:rPr lang="en-US" sz="2000" dirty="0" smtClean="0"/>
              <a:t>re-discussion </a:t>
            </a:r>
            <a:r>
              <a:rPr lang="en-US" sz="2000" dirty="0"/>
              <a:t>on RSRP accuracy requirement </a:t>
            </a:r>
            <a:r>
              <a:rPr lang="en-US" sz="2000" dirty="0" smtClean="0"/>
              <a:t>based on the RAN1’s agreement”.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Option 3: Multiple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antenna configuration doesn’t impact the RSRP </a:t>
            </a:r>
            <a:r>
              <a:rPr lang="en-US" altLang="ko-KR" sz="2000" dirty="0" smtClean="0"/>
              <a:t>calculation in RAN4.</a:t>
            </a: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requirements(3)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3632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S-RSSI </a:t>
            </a:r>
            <a:r>
              <a:rPr lang="en-US" sz="2000" dirty="0"/>
              <a:t>measurement accuracy in congestion control</a:t>
            </a:r>
            <a:r>
              <a:rPr lang="en-US" altLang="ko-KR" sz="2000" dirty="0" smtClean="0">
                <a:solidFill>
                  <a:srgbClr val="00B05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1: </a:t>
            </a:r>
            <a:r>
              <a:rPr lang="en-US" sz="2000" dirty="0"/>
              <a:t>reuse S-RSSI measurement accuracy in </a:t>
            </a:r>
            <a:r>
              <a:rPr lang="en-US" sz="2000" dirty="0" smtClean="0"/>
              <a:t>LTE-V2X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</a:rPr>
              <a:t>Option 2: Re-evaluate S-RSSI measurement accuracy because PSFCH was introduced in NR-V2X</a:t>
            </a:r>
            <a:endParaRPr lang="en-US" altLang="ko-KR" sz="2000" strike="sngStrike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requirements(4)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3577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Interruption for switching between LTE SL and NR SL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RAN4 RRM will discuss whether and how to define the interruption requirement for </a:t>
            </a:r>
            <a:r>
              <a:rPr lang="en-GB" sz="2000" dirty="0"/>
              <a:t>switching between LTE SL and NR SL.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/>
              <a:t>Interruption for Sync. source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strike="sngStrike" dirty="0" smtClean="0">
                <a:solidFill>
                  <a:srgbClr val="FF0000"/>
                </a:solidFill>
              </a:rPr>
              <a:t>RAN4 </a:t>
            </a:r>
            <a:r>
              <a:rPr lang="en-GB" sz="2000" strike="sngStrike" dirty="0">
                <a:solidFill>
                  <a:srgbClr val="FF0000"/>
                </a:solidFill>
              </a:rPr>
              <a:t>RRM will discuss </a:t>
            </a:r>
            <a:r>
              <a:rPr lang="en-GB" sz="2000" strike="sngStrike" dirty="0" smtClean="0">
                <a:solidFill>
                  <a:srgbClr val="FF0000"/>
                </a:solidFill>
              </a:rPr>
              <a:t>whether </a:t>
            </a:r>
            <a:r>
              <a:rPr lang="en-GB" sz="2000" strike="sngStrike" dirty="0">
                <a:solidFill>
                  <a:srgbClr val="FF0000"/>
                </a:solidFill>
              </a:rPr>
              <a:t>interruption is needed </a:t>
            </a:r>
            <a:r>
              <a:rPr lang="en-GB" sz="2000" strike="sngStrike" dirty="0" err="1" smtClean="0">
                <a:solidFill>
                  <a:srgbClr val="FF0000"/>
                </a:solidFill>
              </a:rPr>
              <a:t>f</a:t>
            </a:r>
            <a:r>
              <a:rPr lang="en-GB" sz="2000" dirty="0" err="1" smtClean="0"/>
              <a:t>For</a:t>
            </a:r>
            <a:r>
              <a:rPr lang="en-GB" sz="2000" dirty="0" smtClean="0"/>
              <a:t> </a:t>
            </a:r>
            <a:r>
              <a:rPr lang="en-GB" sz="2000" dirty="0"/>
              <a:t>the scenario that </a:t>
            </a:r>
            <a:r>
              <a:rPr lang="en-GB" sz="2000" dirty="0" smtClean="0">
                <a:solidFill>
                  <a:schemeClr val="accent5"/>
                </a:solidFill>
              </a:rPr>
              <a:t>SL </a:t>
            </a:r>
            <a:r>
              <a:rPr lang="en-GB" sz="2000" dirty="0" smtClean="0"/>
              <a:t>UE </a:t>
            </a:r>
            <a:r>
              <a:rPr lang="en-GB" sz="2000" dirty="0"/>
              <a:t>is changing its sync source from GNSS to a </a:t>
            </a:r>
            <a:r>
              <a:rPr lang="en-GB" sz="2000" dirty="0" err="1"/>
              <a:t>syncRef</a:t>
            </a:r>
            <a:r>
              <a:rPr lang="en-GB" sz="2000" dirty="0"/>
              <a:t> UE that is synchronized to GNSS directly or </a:t>
            </a:r>
            <a:r>
              <a:rPr lang="en-GB" sz="2000" dirty="0" smtClean="0"/>
              <a:t>in-directly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1 : interruption is not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2 : interruption is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FF0000"/>
                </a:solidFill>
              </a:rPr>
              <a:t>Option 3 : need further discussion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For </a:t>
            </a:r>
            <a:r>
              <a:rPr lang="en-GB" sz="2000" dirty="0">
                <a:solidFill>
                  <a:srgbClr val="0070C0"/>
                </a:solidFill>
              </a:rPr>
              <a:t>the scenario that </a:t>
            </a:r>
            <a:r>
              <a:rPr lang="en-GB" sz="2000" dirty="0" smtClean="0">
                <a:solidFill>
                  <a:srgbClr val="0070C0"/>
                </a:solidFill>
              </a:rPr>
              <a:t>SL UE </a:t>
            </a:r>
            <a:r>
              <a:rPr lang="en-GB" sz="2000" dirty="0">
                <a:solidFill>
                  <a:srgbClr val="0070C0"/>
                </a:solidFill>
              </a:rPr>
              <a:t>is changing its sync source </a:t>
            </a:r>
            <a:r>
              <a:rPr lang="en-GB" sz="2000" dirty="0" smtClean="0">
                <a:solidFill>
                  <a:srgbClr val="0070C0"/>
                </a:solidFill>
              </a:rPr>
              <a:t>from </a:t>
            </a:r>
            <a:r>
              <a:rPr lang="en-GB" sz="2000" dirty="0" err="1" smtClean="0">
                <a:solidFill>
                  <a:srgbClr val="0070C0"/>
                </a:solidFill>
              </a:rPr>
              <a:t>gNB</a:t>
            </a:r>
            <a:r>
              <a:rPr lang="en-GB" sz="2000" dirty="0" smtClean="0">
                <a:solidFill>
                  <a:srgbClr val="0070C0"/>
                </a:solidFill>
              </a:rPr>
              <a:t> to </a:t>
            </a:r>
            <a:r>
              <a:rPr lang="en-GB" sz="2000" dirty="0" err="1" smtClean="0">
                <a:solidFill>
                  <a:srgbClr val="0070C0"/>
                </a:solidFill>
              </a:rPr>
              <a:t>eNB</a:t>
            </a:r>
            <a:r>
              <a:rPr lang="en-GB" sz="2000" dirty="0" smtClean="0">
                <a:solidFill>
                  <a:srgbClr val="0070C0"/>
                </a:solidFill>
              </a:rPr>
              <a:t> or </a:t>
            </a:r>
            <a:r>
              <a:rPr lang="en-GB" sz="2000" dirty="0" err="1" smtClean="0">
                <a:solidFill>
                  <a:srgbClr val="0070C0"/>
                </a:solidFill>
              </a:rPr>
              <a:t>eNB</a:t>
            </a:r>
            <a:r>
              <a:rPr lang="en-GB" sz="2000" dirty="0" smtClean="0">
                <a:solidFill>
                  <a:srgbClr val="0070C0"/>
                </a:solidFill>
              </a:rPr>
              <a:t> to </a:t>
            </a:r>
            <a:r>
              <a:rPr lang="en-GB" sz="2000" dirty="0" err="1" smtClean="0">
                <a:solidFill>
                  <a:srgbClr val="0070C0"/>
                </a:solidFill>
              </a:rPr>
              <a:t>gNB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70C0"/>
                </a:solidFill>
              </a:rPr>
              <a:t>Option 1 : interruption is not needed to be specified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70C0"/>
                </a:solidFill>
              </a:rPr>
              <a:t>Option 2 : interruption is needed to be specified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Interruption </a:t>
            </a:r>
            <a:r>
              <a:rPr lang="en-US" altLang="ko-KR" sz="3200" dirty="0"/>
              <a:t>requirements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980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1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01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Rx drop rate for selection/reselection of NR V2X synchronization reference source</a:t>
            </a:r>
            <a:endParaRPr lang="ko-KR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trike="sngStrike" dirty="0" smtClean="0">
                <a:solidFill>
                  <a:srgbClr val="FF0000"/>
                </a:solidFill>
              </a:rPr>
              <a:t>Tentative agreements: </a:t>
            </a:r>
            <a:r>
              <a:rPr lang="en-US" altLang="ko-KR" sz="2000" strike="sngStrike" dirty="0" smtClean="0">
                <a:solidFill>
                  <a:srgbClr val="0070C0"/>
                </a:solidFill>
              </a:rPr>
              <a:t>Option 1</a:t>
            </a:r>
            <a:r>
              <a:rPr lang="en-US" altLang="ko-KR" sz="2000" dirty="0" smtClean="0">
                <a:solidFill>
                  <a:srgbClr val="0070C0"/>
                </a:solidFill>
              </a:rPr>
              <a:t>:</a:t>
            </a:r>
            <a:r>
              <a:rPr lang="en-US" altLang="ko-KR" sz="2000" strike="sngStrike" dirty="0" smtClean="0">
                <a:solidFill>
                  <a:srgbClr val="FF0000"/>
                </a:solidFill>
              </a:rPr>
              <a:t>(</a:t>
            </a:r>
            <a:r>
              <a:rPr lang="en-US" altLang="ko-KR" sz="2000" dirty="0" smtClean="0"/>
              <a:t>X=2slots</a:t>
            </a:r>
            <a:r>
              <a:rPr lang="en-US" altLang="ko-KR" sz="2000" dirty="0"/>
              <a:t>, Y=0.3%, </a:t>
            </a:r>
            <a:r>
              <a:rPr lang="en-US" altLang="ko-KR" sz="2000" dirty="0" err="1"/>
              <a:t>Tdetect,SyncRef</a:t>
            </a:r>
            <a:r>
              <a:rPr lang="en-US" altLang="ko-KR" sz="2000" dirty="0"/>
              <a:t> UE_V2X = </a:t>
            </a:r>
            <a:r>
              <a:rPr lang="en-US" altLang="ko-KR" sz="2000" dirty="0" smtClean="0">
                <a:solidFill>
                  <a:srgbClr val="FF0000"/>
                </a:solidFill>
              </a:rPr>
              <a:t>[</a:t>
            </a:r>
            <a:r>
              <a:rPr lang="en-US" altLang="ko-KR" sz="2000" dirty="0" smtClean="0"/>
              <a:t>8</a:t>
            </a:r>
            <a:r>
              <a:rPr lang="en-US" altLang="ko-KR" sz="2000" dirty="0" smtClean="0">
                <a:solidFill>
                  <a:srgbClr val="FF0000"/>
                </a:solidFill>
              </a:rPr>
              <a:t>]</a:t>
            </a:r>
            <a:r>
              <a:rPr lang="en-US" altLang="ko-KR" sz="2000" dirty="0" smtClean="0"/>
              <a:t>sec </a:t>
            </a:r>
            <a:r>
              <a:rPr lang="en-US" altLang="ko-KR" sz="2000" dirty="0"/>
              <a:t>for FR1 all SCS</a:t>
            </a:r>
            <a:r>
              <a:rPr lang="en-US" altLang="ko-KR" sz="2000" strike="sngStrike" dirty="0" smtClean="0">
                <a:solidFill>
                  <a:srgbClr val="FF0000"/>
                </a:solidFill>
              </a:rPr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trike="sngStrike" dirty="0" smtClean="0">
                <a:solidFill>
                  <a:srgbClr val="0070C0"/>
                </a:solidFill>
              </a:rPr>
              <a:t>Option 2: No to define such </a:t>
            </a:r>
            <a:r>
              <a:rPr lang="en-US" altLang="ko-KR" sz="2000" strike="sngStrike" dirty="0" smtClean="0">
                <a:solidFill>
                  <a:srgbClr val="0070C0"/>
                </a:solidFill>
              </a:rPr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FF0000"/>
                </a:solidFill>
              </a:rPr>
              <a:t>If technical issue is found, it needs to be revised.</a:t>
            </a:r>
            <a:endParaRPr lang="ko-KR" altLang="ko-KR" sz="2000" dirty="0">
              <a:solidFill>
                <a:srgbClr val="FF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Ping-Pong </a:t>
            </a:r>
            <a:r>
              <a:rPr lang="en-US" altLang="ko-KR" sz="2000" dirty="0"/>
              <a:t>effect when </a:t>
            </a:r>
            <a:r>
              <a:rPr lang="en-US" altLang="ko-KR" sz="2000" dirty="0" err="1"/>
              <a:t>gNB</a:t>
            </a:r>
            <a:r>
              <a:rPr lang="en-US" altLang="ko-KR" sz="2000" dirty="0"/>
              <a:t> is timing reference source</a:t>
            </a:r>
            <a:endParaRPr lang="en-GB" altLang="ko-K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trike="sngStrike" dirty="0">
                <a:solidFill>
                  <a:srgbClr val="FF0000"/>
                </a:solidFill>
              </a:rPr>
              <a:t>Tentative agreements: Option 1(</a:t>
            </a:r>
            <a:r>
              <a:rPr lang="en-US" altLang="ko-KR" sz="2000" dirty="0"/>
              <a:t>Not define related RRM requirement</a:t>
            </a:r>
            <a:r>
              <a:rPr lang="en-US" altLang="ko-KR" sz="2000" strike="sngStrike" dirty="0" smtClean="0">
                <a:solidFill>
                  <a:srgbClr val="FF0000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Side condition of S-RSRP measurement for initiation/cease SLSS </a:t>
            </a:r>
            <a:r>
              <a:rPr lang="en-US" altLang="ko-KR" sz="2000" dirty="0" smtClean="0">
                <a:solidFill>
                  <a:srgbClr val="00B050"/>
                </a:solidFill>
              </a:rPr>
              <a:t>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B050"/>
                </a:solidFill>
              </a:rPr>
              <a:t>- 6dB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Terminology ‘S-RSRP’ vs ‘PSBCH-RSRP</a:t>
            </a:r>
            <a:r>
              <a:rPr lang="en-US" altLang="ko-KR" sz="2000" dirty="0" smtClean="0">
                <a:solidFill>
                  <a:srgbClr val="00B050"/>
                </a:solidFill>
              </a:rPr>
              <a:t>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#</a:t>
            </a:r>
            <a:r>
              <a:rPr lang="en-GB" altLang="ko-KR" sz="2000" dirty="0" smtClean="0">
                <a:solidFill>
                  <a:srgbClr val="00B050"/>
                </a:solidFill>
              </a:rPr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Terminology ‘V2X’ vs ‘</a:t>
            </a:r>
            <a:r>
              <a:rPr lang="en-US" altLang="ko-KR" sz="2000" dirty="0" err="1">
                <a:solidFill>
                  <a:srgbClr val="00B050"/>
                </a:solidFill>
              </a:rPr>
              <a:t>SideLink</a:t>
            </a:r>
            <a:r>
              <a:rPr lang="en-US" altLang="ko-KR" sz="2000" dirty="0">
                <a:solidFill>
                  <a:srgbClr val="00B050"/>
                </a:solidFill>
              </a:rPr>
              <a:t>’ in Rel-16 RAN4’s all </a:t>
            </a:r>
            <a:r>
              <a:rPr lang="en-US" altLang="ko-KR" sz="20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#94bis</a:t>
            </a:r>
            <a:endParaRPr lang="en-GB" altLang="ko-KR" sz="20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Synchronization requirements</a:t>
            </a:r>
            <a:endParaRPr lang="ko-KR" altLang="en-US" sz="32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86110"/>
              </p:ext>
            </p:extLst>
          </p:nvPr>
        </p:nvGraphicFramePr>
        <p:xfrm>
          <a:off x="1631504" y="2420888"/>
          <a:ext cx="7510865" cy="1046982"/>
        </p:xfrm>
        <a:graphic>
          <a:graphicData uri="http://schemas.openxmlformats.org/drawingml/2006/table">
            <a:tbl>
              <a:tblPr firstRow="1" firstCol="1" bandRow="1"/>
              <a:tblGrid>
                <a:gridCol w="1378577"/>
                <a:gridCol w="1231644"/>
                <a:gridCol w="1377496"/>
                <a:gridCol w="1378577"/>
                <a:gridCol w="2144571"/>
              </a:tblGrid>
              <a:tr h="498342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X (slots)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Y(%)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SCS(kHz)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T</a:t>
                      </a:r>
                      <a:r>
                        <a:rPr lang="en-GB" sz="1800" strike="sngStrike" baseline="-25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detect,SyncRef UE_V2X</a:t>
                      </a: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Mincho"/>
                        </a:rPr>
                        <a:t>(sec)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Option 1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0.3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15/30/60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8/8/8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Option 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0.3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15/30/60</a:t>
                      </a:r>
                      <a:endParaRPr lang="ko-KR" sz="1800" strike="sng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800" strike="sng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8/4/2</a:t>
                      </a:r>
                      <a:endParaRPr lang="ko-KR" sz="1800" strike="sng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1691"/>
            <a:ext cx="1219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rgbClr val="00B050"/>
                </a:solidFill>
              </a:rPr>
              <a:t>Distance-based HARQ feedback option 1</a:t>
            </a:r>
            <a:endParaRPr lang="ko-KR" altLang="ko-KR" sz="240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to the WI Performance part</a:t>
            </a:r>
            <a:endParaRPr lang="ko-KR" altLang="ko-KR" sz="200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err="1">
                <a:solidFill>
                  <a:srgbClr val="00B050"/>
                </a:solidFill>
              </a:rPr>
              <a:t>Sidelink</a:t>
            </a:r>
            <a:r>
              <a:rPr lang="en-US" altLang="ko-KR" sz="2000" dirty="0">
                <a:solidFill>
                  <a:srgbClr val="00B050"/>
                </a:solidFill>
              </a:rPr>
              <a:t> RLM requirement</a:t>
            </a:r>
            <a:endParaRPr lang="en-GB" altLang="ko-KR" sz="2000" dirty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Postpone discussion till RAN4 </a:t>
            </a:r>
            <a:r>
              <a:rPr lang="en-GB" altLang="ko-KR" sz="2000" dirty="0" smtClean="0">
                <a:solidFill>
                  <a:srgbClr val="00B050"/>
                </a:solidFill>
              </a:rPr>
              <a:t>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>
                <a:solidFill>
                  <a:srgbClr val="00B050"/>
                </a:solidFill>
              </a:rPr>
              <a:t>Conclusion: Do not to define </a:t>
            </a:r>
            <a:r>
              <a:rPr lang="en-GB" altLang="ko-KR" sz="2000" dirty="0" err="1">
                <a:solidFill>
                  <a:srgbClr val="00B050"/>
                </a:solidFill>
              </a:rPr>
              <a:t>sidelink</a:t>
            </a:r>
            <a:r>
              <a:rPr lang="en-GB" altLang="ko-KR" sz="2000" dirty="0">
                <a:solidFill>
                  <a:srgbClr val="00B050"/>
                </a:solidFill>
              </a:rPr>
              <a:t> RLM requirement in R16 if </a:t>
            </a:r>
            <a:r>
              <a:rPr lang="en-GB" altLang="ko-KR" sz="2000" dirty="0" err="1">
                <a:solidFill>
                  <a:srgbClr val="00B050"/>
                </a:solidFill>
              </a:rPr>
              <a:t>sidelink</a:t>
            </a:r>
            <a:r>
              <a:rPr lang="en-GB" altLang="ko-KR" sz="2000" dirty="0">
                <a:solidFill>
                  <a:srgbClr val="00B050"/>
                </a:solidFill>
              </a:rPr>
              <a:t> RLM procedure is not finalized before RAN4 94bis</a:t>
            </a:r>
            <a:endParaRPr lang="en-US" altLang="ko-KR" sz="2000" i="1" dirty="0" smtClean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000" i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Annex.B.4 for NR V2X RRM side </a:t>
            </a:r>
            <a:r>
              <a:rPr lang="en-US" altLang="ko-KR" sz="2000" dirty="0" smtClean="0">
                <a:solidFill>
                  <a:srgbClr val="00B050"/>
                </a:solidFill>
              </a:rPr>
              <a:t>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rgbClr val="00B050"/>
                </a:solidFill>
              </a:rPr>
              <a:t>Specify </a:t>
            </a:r>
            <a:r>
              <a:rPr lang="en-GB" altLang="ko-KR" sz="2000" dirty="0">
                <a:solidFill>
                  <a:srgbClr val="00B050"/>
                </a:solidFill>
              </a:rPr>
              <a:t>Annex B.4 for NR V2X RRM side conditions. Exact values are FFS and further discuss after RF REFSENS is decided</a:t>
            </a:r>
            <a:endParaRPr lang="en-US" altLang="ko-KR" sz="2000" dirty="0" smtClean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Unicast, </a:t>
            </a:r>
            <a:r>
              <a:rPr lang="en-US" altLang="ko-KR" sz="3200" dirty="0" err="1"/>
              <a:t>groupcast</a:t>
            </a:r>
            <a:r>
              <a:rPr lang="en-US" altLang="ko-KR" sz="3200" dirty="0"/>
              <a:t> </a:t>
            </a:r>
            <a:r>
              <a:rPr lang="en-US" altLang="ko-KR" sz="3200" dirty="0" smtClean="0"/>
              <a:t>related &amp; AnnexB.4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605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68" y="2924944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NR V2X RRM part 2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7585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strike="sngStrike" dirty="0">
                <a:solidFill>
                  <a:srgbClr val="FF0000"/>
                </a:solidFill>
              </a:rPr>
              <a:t>Whether there is any band combination involving NR </a:t>
            </a:r>
            <a:r>
              <a:rPr lang="en-GB" sz="2000" strike="sngStrike" dirty="0" err="1">
                <a:solidFill>
                  <a:srgbClr val="FF0000"/>
                </a:solidFill>
              </a:rPr>
              <a:t>Uu</a:t>
            </a:r>
            <a:r>
              <a:rPr lang="en-GB" sz="2000" strike="sngStrike" dirty="0">
                <a:solidFill>
                  <a:srgbClr val="FF0000"/>
                </a:solidFill>
              </a:rPr>
              <a:t> or LTE </a:t>
            </a:r>
            <a:r>
              <a:rPr lang="en-GB" sz="2000" strike="sngStrike" dirty="0" err="1">
                <a:solidFill>
                  <a:srgbClr val="FF0000"/>
                </a:solidFill>
              </a:rPr>
              <a:t>Uu</a:t>
            </a:r>
            <a:r>
              <a:rPr lang="en-GB" sz="2000" strike="sngStrike" dirty="0">
                <a:solidFill>
                  <a:srgbClr val="FF0000"/>
                </a:solidFill>
              </a:rPr>
              <a:t> with NR SL has been agreed(RAN4 RRM to confirm with RF 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strike="sngStrike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strike="sngStrike" dirty="0">
                <a:solidFill>
                  <a:srgbClr val="FF0000"/>
                </a:solidFill>
              </a:rPr>
              <a:t>RAN4 RRM will discuss whether any requirement related to </a:t>
            </a:r>
            <a:r>
              <a:rPr lang="en-GB" sz="2000" strike="sngStrike" dirty="0" err="1">
                <a:solidFill>
                  <a:srgbClr val="FF0000"/>
                </a:solidFill>
              </a:rPr>
              <a:t>gNB</a:t>
            </a:r>
            <a:r>
              <a:rPr lang="en-GB" sz="2000" strike="sngStrike" dirty="0">
                <a:solidFill>
                  <a:srgbClr val="FF0000"/>
                </a:solidFill>
              </a:rPr>
              <a:t>/</a:t>
            </a:r>
            <a:r>
              <a:rPr lang="en-GB" sz="2000" strike="sngStrike" dirty="0" err="1">
                <a:solidFill>
                  <a:srgbClr val="FF0000"/>
                </a:solidFill>
              </a:rPr>
              <a:t>eNB</a:t>
            </a:r>
            <a:r>
              <a:rPr lang="en-GB" sz="2000" strike="sngStrike" dirty="0">
                <a:solidFill>
                  <a:srgbClr val="FF0000"/>
                </a:solidFill>
              </a:rPr>
              <a:t> has already been precluded or will be precluded in RRM session</a:t>
            </a:r>
            <a:r>
              <a:rPr lang="en-GB" sz="2000" strike="sngStrike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strike="sngStrike" dirty="0" smtClean="0">
                <a:solidFill>
                  <a:srgbClr val="FF0000"/>
                </a:solidFill>
              </a:rPr>
              <a:t>General</a:t>
            </a:r>
            <a:endParaRPr lang="ko-KR" altLang="en-US" sz="32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5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solidFill>
                  <a:schemeClr val="accent5"/>
                </a:solidFill>
              </a:rPr>
              <a:t>RAN4 RRM define the requirement for </a:t>
            </a:r>
            <a:r>
              <a:rPr lang="en-GB" altLang="ko-KR" sz="2000" dirty="0" err="1" smtClean="0">
                <a:solidFill>
                  <a:srgbClr val="FF0000"/>
                </a:solidFill>
              </a:rPr>
              <a:t>gNB</a:t>
            </a:r>
            <a:r>
              <a:rPr lang="en-GB" altLang="ko-KR" sz="2000" dirty="0" smtClean="0">
                <a:solidFill>
                  <a:srgbClr val="FF0000"/>
                </a:solidFill>
              </a:rPr>
              <a:t> </a:t>
            </a:r>
            <a:r>
              <a:rPr lang="en-GB" altLang="ko-KR" sz="2000" dirty="0">
                <a:solidFill>
                  <a:srgbClr val="FF0000"/>
                </a:solidFill>
              </a:rPr>
              <a:t>or </a:t>
            </a:r>
            <a:r>
              <a:rPr lang="en-GB" altLang="ko-KR" sz="2000" dirty="0" err="1">
                <a:solidFill>
                  <a:srgbClr val="FF0000"/>
                </a:solidFill>
              </a:rPr>
              <a:t>eNB</a:t>
            </a:r>
            <a:r>
              <a:rPr lang="en-GB" altLang="ko-KR" sz="2000" dirty="0">
                <a:solidFill>
                  <a:srgbClr val="FF0000"/>
                </a:solidFill>
              </a:rPr>
              <a:t> using as synchronization source </a:t>
            </a:r>
            <a:r>
              <a:rPr lang="en-GB" altLang="ko-KR" sz="2000" strike="sngStrike" dirty="0">
                <a:solidFill>
                  <a:schemeClr val="accent5"/>
                </a:solidFill>
              </a:rPr>
              <a:t>does not depend on the band </a:t>
            </a:r>
            <a:r>
              <a:rPr lang="en-GB" altLang="ko-KR" sz="2000" strike="sngStrike" dirty="0" smtClean="0">
                <a:solidFill>
                  <a:schemeClr val="accent5"/>
                </a:solidFill>
              </a:rPr>
              <a:t>combination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strike="sngStrike" dirty="0" smtClean="0">
                <a:solidFill>
                  <a:srgbClr val="FF0000"/>
                </a:solidFill>
              </a:rPr>
              <a:t>Option 1 : </a:t>
            </a:r>
            <a:r>
              <a:rPr lang="en-GB" altLang="ko-KR" sz="2000" strike="sngStrike" dirty="0">
                <a:solidFill>
                  <a:srgbClr val="FF0000"/>
                </a:solidFill>
              </a:rPr>
              <a:t>depend on the band </a:t>
            </a:r>
            <a:r>
              <a:rPr lang="en-GB" altLang="ko-KR" sz="2000" strike="sngStrike" dirty="0" smtClean="0">
                <a:solidFill>
                  <a:srgbClr val="FF0000"/>
                </a:solidFill>
              </a:rPr>
              <a:t>combination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strike="sngStrike" dirty="0">
                <a:solidFill>
                  <a:srgbClr val="FF0000"/>
                </a:solidFill>
              </a:rPr>
              <a:t>Option </a:t>
            </a:r>
            <a:r>
              <a:rPr lang="en-GB" altLang="ko-KR" sz="2000" strike="sngStrike" dirty="0" smtClean="0">
                <a:solidFill>
                  <a:srgbClr val="FF0000"/>
                </a:solidFill>
              </a:rPr>
              <a:t>2 : </a:t>
            </a:r>
            <a:r>
              <a:rPr lang="en-US" sz="2000" strike="sngStrike" dirty="0" err="1">
                <a:solidFill>
                  <a:srgbClr val="FF0000"/>
                </a:solidFill>
              </a:rPr>
              <a:t>gNB</a:t>
            </a:r>
            <a:r>
              <a:rPr lang="en-US" sz="2000" strike="sngStrike" dirty="0">
                <a:solidFill>
                  <a:srgbClr val="FF0000"/>
                </a:solidFill>
              </a:rPr>
              <a:t> and </a:t>
            </a:r>
            <a:r>
              <a:rPr lang="en-US" sz="2000" strike="sngStrike" dirty="0" err="1">
                <a:solidFill>
                  <a:srgbClr val="FF0000"/>
                </a:solidFill>
              </a:rPr>
              <a:t>eNB</a:t>
            </a:r>
            <a:r>
              <a:rPr lang="en-US" sz="2000" strike="sngStrike" dirty="0">
                <a:solidFill>
                  <a:srgbClr val="FF0000"/>
                </a:solidFill>
              </a:rPr>
              <a:t> could be used as synchronization </a:t>
            </a:r>
            <a:r>
              <a:rPr lang="en-US" sz="2000" strike="sngStrike" dirty="0" smtClean="0">
                <a:solidFill>
                  <a:srgbClr val="FF0000"/>
                </a:solidFill>
              </a:rPr>
              <a:t>source</a:t>
            </a:r>
            <a:endParaRPr lang="en-GB" altLang="ko-KR" sz="2000" strike="sngStrike" dirty="0">
              <a:solidFill>
                <a:srgbClr val="FF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sz="2000" strike="sngStrike" dirty="0" smtClean="0">
                <a:solidFill>
                  <a:srgbClr val="FF0000"/>
                </a:solidFill>
              </a:rPr>
              <a:t>Option 3 : Need further clarification from RF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Regarding </a:t>
            </a:r>
            <a:r>
              <a:rPr lang="en-US" sz="2000" dirty="0" err="1">
                <a:solidFill>
                  <a:srgbClr val="FF0000"/>
                </a:solidFill>
              </a:rPr>
              <a:t>SL+Uu</a:t>
            </a:r>
            <a:r>
              <a:rPr lang="en-US" sz="2000" dirty="0">
                <a:solidFill>
                  <a:srgbClr val="FF0000"/>
                </a:solidFill>
              </a:rPr>
              <a:t> band </a:t>
            </a:r>
            <a:r>
              <a:rPr lang="en-US" sz="2000" dirty="0" smtClean="0">
                <a:solidFill>
                  <a:srgbClr val="FF0000"/>
                </a:solidFill>
              </a:rPr>
              <a:t>combination, that is, in case </a:t>
            </a:r>
            <a:r>
              <a:rPr lang="en-US" sz="2000" dirty="0">
                <a:solidFill>
                  <a:srgbClr val="FF0000"/>
                </a:solidFill>
              </a:rPr>
              <a:t>that V2X UE can schedule data on both </a:t>
            </a:r>
            <a:r>
              <a:rPr lang="en-US" sz="2000" dirty="0" err="1">
                <a:solidFill>
                  <a:srgbClr val="FF0000"/>
                </a:solidFill>
              </a:rPr>
              <a:t>Uu</a:t>
            </a:r>
            <a:r>
              <a:rPr lang="en-US" sz="2000" dirty="0">
                <a:solidFill>
                  <a:srgbClr val="FF0000"/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SL,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1 : Not </a:t>
            </a:r>
            <a:r>
              <a:rPr lang="en-US" sz="2000" dirty="0">
                <a:solidFill>
                  <a:srgbClr val="FF0000"/>
                </a:solidFill>
              </a:rPr>
              <a:t>to define RRM requirement due to time </a:t>
            </a:r>
            <a:r>
              <a:rPr lang="en-US" sz="2000" dirty="0" smtClean="0">
                <a:solidFill>
                  <a:srgbClr val="FF0000"/>
                </a:solidFill>
              </a:rPr>
              <a:t>limit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2 : Define related RRM 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Option 3 : Further study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</a:rPr>
              <a:t>Any requirement related to </a:t>
            </a:r>
            <a:r>
              <a:rPr lang="en-US" altLang="ko-KR" sz="3200" dirty="0" err="1" smtClean="0">
                <a:solidFill>
                  <a:srgbClr val="FF0000"/>
                </a:solidFill>
              </a:rPr>
              <a:t>gNB</a:t>
            </a:r>
            <a:r>
              <a:rPr lang="en-US" altLang="ko-KR" sz="3200" dirty="0" smtClean="0">
                <a:solidFill>
                  <a:srgbClr val="FF0000"/>
                </a:solidFill>
              </a:rPr>
              <a:t>/</a:t>
            </a:r>
            <a:r>
              <a:rPr lang="en-US" altLang="ko-KR" sz="3200" dirty="0" err="1" smtClean="0">
                <a:solidFill>
                  <a:srgbClr val="FF0000"/>
                </a:solidFill>
              </a:rPr>
              <a:t>eNB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Whether to define dedicated requirement for pre-emption </a:t>
            </a:r>
            <a:r>
              <a:rPr lang="en-US" altLang="ko-KR" sz="2000" dirty="0" smtClean="0">
                <a:solidFill>
                  <a:srgbClr val="FF0000"/>
                </a:solidFill>
              </a:rPr>
              <a:t>behavior</a:t>
            </a:r>
            <a:r>
              <a:rPr lang="en-US" altLang="ko-KR" sz="2000" dirty="0" smtClean="0">
                <a:solidFill>
                  <a:schemeClr val="accent5"/>
                </a:solidFill>
              </a:rPr>
              <a:t>(</a:t>
            </a:r>
            <a:r>
              <a:rPr lang="en-US" sz="2000" dirty="0">
                <a:solidFill>
                  <a:schemeClr val="accent5"/>
                </a:solidFill>
              </a:rPr>
              <a:t>CR </a:t>
            </a:r>
            <a:r>
              <a:rPr lang="en-GB" sz="2000" dirty="0">
                <a:solidFill>
                  <a:schemeClr val="accent5"/>
                </a:solidFill>
              </a:rPr>
              <a:t>R4-2002228</a:t>
            </a:r>
            <a:r>
              <a:rPr lang="en-US" altLang="ko-KR" sz="2000" dirty="0" smtClean="0">
                <a:solidFill>
                  <a:schemeClr val="accent5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FF0000"/>
                </a:solidFill>
              </a:rPr>
              <a:t>Capture the </a:t>
            </a:r>
            <a:r>
              <a:rPr lang="en-US" altLang="ko-KR" sz="2000" dirty="0">
                <a:solidFill>
                  <a:srgbClr val="FF0000"/>
                </a:solidFill>
              </a:rPr>
              <a:t>pre-emption requirement as part of resource (re-)selection </a:t>
            </a:r>
            <a:r>
              <a:rPr lang="en-US" altLang="ko-KR" sz="2000" dirty="0" smtClean="0">
                <a:solidFill>
                  <a:srgbClr val="FF0000"/>
                </a:solidFill>
              </a:rPr>
              <a:t>requirement as following sentence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[When the pre-emption mechanism is enabled for the resource pool that UE is monitoring and selecting resource from,] after UE selects from the resource not excluded based on L1 SL-RSRP measurement procedure, the UE shall be capable of triggering reselection of already </a:t>
            </a:r>
            <a:r>
              <a:rPr lang="en-US" altLang="ko-KR" sz="2000" dirty="0" err="1">
                <a:solidFill>
                  <a:srgbClr val="FF0000"/>
                </a:solidFill>
              </a:rPr>
              <a:t>signalled</a:t>
            </a:r>
            <a:r>
              <a:rPr lang="en-US" altLang="ko-KR" sz="2000" dirty="0">
                <a:solidFill>
                  <a:srgbClr val="FF0000"/>
                </a:solidFill>
              </a:rPr>
              <a:t> resource(s) as a resource reservation when the conditions specified in [1] are satisfied</a:t>
            </a:r>
            <a:r>
              <a:rPr lang="en-US" altLang="ko-KR" sz="2000" dirty="0" smtClean="0">
                <a:solidFill>
                  <a:srgbClr val="FF0000"/>
                </a:solidFill>
              </a:rPr>
              <a:t>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[1] (corresponding RAN2 spec</a:t>
            </a:r>
            <a:r>
              <a:rPr lang="en-US" altLang="ko-KR" sz="2000" dirty="0" smtClean="0">
                <a:solidFill>
                  <a:srgbClr val="FF0000"/>
                </a:solidFill>
              </a:rPr>
              <a:t>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requirements(1)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90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52681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Do not define dedicated requirement for re-evaluation </a:t>
            </a:r>
            <a:r>
              <a:rPr lang="en-GB" sz="2000" dirty="0" smtClean="0">
                <a:solidFill>
                  <a:srgbClr val="00B050"/>
                </a:solidFill>
              </a:rPr>
              <a:t>behaviour</a:t>
            </a:r>
            <a:r>
              <a:rPr lang="en-US" sz="2000" dirty="0" smtClean="0">
                <a:solidFill>
                  <a:srgbClr val="00B050"/>
                </a:solidFill>
              </a:rPr>
              <a:t>. </a:t>
            </a:r>
            <a:endParaRPr lang="en-US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Do </a:t>
            </a:r>
            <a:r>
              <a:rPr lang="en-GB" sz="2000" dirty="0">
                <a:solidFill>
                  <a:srgbClr val="00B050"/>
                </a:solidFill>
              </a:rPr>
              <a:t>not define dedicated requirement for re-evaluation </a:t>
            </a:r>
            <a:r>
              <a:rPr lang="en-GB" sz="2000" dirty="0" smtClean="0">
                <a:solidFill>
                  <a:srgbClr val="00B050"/>
                </a:solidFill>
              </a:rPr>
              <a:t>behaviour.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chemeClr val="accent5"/>
                </a:solidFill>
              </a:rPr>
              <a:t>The detail </a:t>
            </a:r>
            <a:r>
              <a:rPr lang="en-US" sz="2000" strike="sngStrike" dirty="0" smtClean="0">
                <a:solidFill>
                  <a:schemeClr val="accent5"/>
                </a:solidFill>
              </a:rPr>
              <a:t>will </a:t>
            </a:r>
            <a:r>
              <a:rPr lang="en-US" sz="2000" strike="sngStrike" dirty="0">
                <a:solidFill>
                  <a:schemeClr val="accent5"/>
                </a:solidFill>
              </a:rPr>
              <a:t>be captured in CR </a:t>
            </a:r>
            <a:r>
              <a:rPr lang="en-GB" sz="2000" strike="sngStrike" dirty="0">
                <a:solidFill>
                  <a:schemeClr val="accent5"/>
                </a:solidFill>
              </a:rPr>
              <a:t>R4-2002228.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RAN4 to evaluate both of PSSCH DMRS and PSCCH DMRS measurement accuracy based on the simulation. </a:t>
            </a:r>
            <a:r>
              <a:rPr lang="en-GB" sz="2000" dirty="0" smtClean="0">
                <a:solidFill>
                  <a:srgbClr val="00B050"/>
                </a:solidFill>
              </a:rPr>
              <a:t>Whether </a:t>
            </a:r>
            <a:r>
              <a:rPr lang="en-GB" sz="2000" dirty="0">
                <a:solidFill>
                  <a:srgbClr val="00B050"/>
                </a:solidFill>
              </a:rPr>
              <a:t>to define both of them or only the worst case can be decided after the evaluation.</a:t>
            </a:r>
            <a:endParaRPr lang="en-GB" altLang="ko-KR" sz="2000" dirty="0">
              <a:solidFill>
                <a:srgbClr val="00B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The simulation assumption is captured in R4-2002232.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B050"/>
                </a:solidFill>
              </a:rPr>
              <a:t>Consider </a:t>
            </a:r>
            <a:r>
              <a:rPr lang="en-GB" sz="2000" dirty="0">
                <a:solidFill>
                  <a:srgbClr val="00B050"/>
                </a:solidFill>
              </a:rPr>
              <a:t>only 1 shot when defining the accuracy requirement for L1 </a:t>
            </a:r>
            <a:r>
              <a:rPr lang="en-GB" sz="2000" dirty="0" smtClean="0">
                <a:solidFill>
                  <a:srgbClr val="00B050"/>
                </a:solidFill>
              </a:rPr>
              <a:t>SL-RSRP.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Define PSCCH measurement requirement based on 10 PRBs and 2 </a:t>
            </a:r>
            <a:r>
              <a:rPr lang="en-GB" sz="2000" dirty="0" smtClean="0">
                <a:solidFill>
                  <a:srgbClr val="00B050"/>
                </a:solidFill>
              </a:rPr>
              <a:t>symbols.</a:t>
            </a:r>
            <a:endParaRPr lang="en-GB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Define </a:t>
            </a:r>
            <a:r>
              <a:rPr lang="en-GB" sz="2000" dirty="0" smtClean="0">
                <a:solidFill>
                  <a:srgbClr val="00B050"/>
                </a:solidFill>
              </a:rPr>
              <a:t>PSSCH </a:t>
            </a:r>
            <a:r>
              <a:rPr lang="en-GB" sz="2000" dirty="0">
                <a:solidFill>
                  <a:srgbClr val="00B050"/>
                </a:solidFill>
              </a:rPr>
              <a:t>measurement </a:t>
            </a:r>
            <a:r>
              <a:rPr lang="en-GB" sz="2000" dirty="0" smtClean="0">
                <a:solidFill>
                  <a:srgbClr val="00B050"/>
                </a:solidFill>
              </a:rPr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50"/>
                </a:solidFill>
              </a:rPr>
              <a:t>Postpone the discussion till RAN4 #</a:t>
            </a:r>
            <a:r>
              <a:rPr lang="en-US" altLang="ko-KR" sz="2000" dirty="0" smtClean="0">
                <a:solidFill>
                  <a:srgbClr val="00B050"/>
                </a:solidFill>
              </a:rPr>
              <a:t>94bis</a:t>
            </a:r>
            <a:r>
              <a:rPr lang="en-GB" sz="2000" dirty="0" smtClean="0">
                <a:solidFill>
                  <a:srgbClr val="00B050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Collision between PSSCH-DMRS and </a:t>
            </a:r>
            <a:r>
              <a:rPr lang="en-US" sz="2000" dirty="0" smtClean="0">
                <a:solidFill>
                  <a:srgbClr val="00B050"/>
                </a:solidFill>
              </a:rPr>
              <a:t>PSCCH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B050"/>
                </a:solidFill>
              </a:rPr>
              <a:t>Postpone the discussion till RAN4 #94bis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ko-KR" sz="20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Do not define S-RSSI in autonomous resource </a:t>
            </a:r>
            <a:r>
              <a:rPr lang="en-GB" sz="2000" dirty="0" smtClean="0">
                <a:solidFill>
                  <a:srgbClr val="00B050"/>
                </a:solidFill>
              </a:rPr>
              <a:t>reselection.</a:t>
            </a:r>
            <a:endParaRPr lang="en-US" altLang="ko-KR" sz="2000" dirty="0" smtClean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84" y="126416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Measurement requirements(2)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347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1F775F-FBE4-4F33-A9E2-E380E0E6E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DC7FD-A4EA-478E-AED3-CA1706B628A8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bcc01d59-85de-4ef9-881e-76d8b6a6f84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11124</TotalTime>
  <Words>958</Words>
  <Application>Microsoft Office PowerPoint</Application>
  <PresentationFormat>와이드스크린</PresentationFormat>
  <Paragraphs>119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Meiryo UI</vt:lpstr>
      <vt:lpstr>SimSun</vt:lpstr>
      <vt:lpstr>SimSun</vt:lpstr>
      <vt:lpstr>Yu Mincho</vt:lpstr>
      <vt:lpstr>맑은 고딕</vt:lpstr>
      <vt:lpstr>Arial</vt:lpstr>
      <vt:lpstr>Calibri</vt:lpstr>
      <vt:lpstr>Calibri Light</vt:lpstr>
      <vt:lpstr>Times New Roman</vt:lpstr>
      <vt:lpstr>Office 主题</vt:lpstr>
      <vt:lpstr>WF on NR V2X RRM requirements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Wubin,Zhou, ZTE</dc:creator>
  <cp:lastModifiedBy>yoonoh-b</cp:lastModifiedBy>
  <cp:revision>488</cp:revision>
  <dcterms:created xsi:type="dcterms:W3CDTF">2016-01-12T08:39:00Z</dcterms:created>
  <dcterms:modified xsi:type="dcterms:W3CDTF">2020-03-04T19:28:16Z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0x0101004257954231A76C44B0D04C9AEE4292A8</vt:lpwstr>
  </property>
</Properties>
</file>