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7" r:id="rId4"/>
    <p:sldId id="270" r:id="rId5"/>
    <p:sldId id="271" r:id="rId6"/>
    <p:sldId id="272" r:id="rId7"/>
    <p:sldId id="273" r:id="rId8"/>
    <p:sldId id="266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E306F0-567A-473A-A58F-0AA2A9DEB6F8}" v="23" dt="2020-03-04T00:24:03.4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an Bergljung" userId="b6ed368b-e657-4ae7-b07c-b1d9abf42404" providerId="ADAL" clId="{93E306F0-567A-473A-A58F-0AA2A9DEB6F8}"/>
    <pc:docChg chg="undo custSel modSld">
      <pc:chgData name="Christian Bergljung" userId="b6ed368b-e657-4ae7-b07c-b1d9abf42404" providerId="ADAL" clId="{93E306F0-567A-473A-A58F-0AA2A9DEB6F8}" dt="2020-03-04T00:30:01.121" v="2442" actId="20577"/>
      <pc:docMkLst>
        <pc:docMk/>
      </pc:docMkLst>
      <pc:sldChg chg="modSp">
        <pc:chgData name="Christian Bergljung" userId="b6ed368b-e657-4ae7-b07c-b1d9abf42404" providerId="ADAL" clId="{93E306F0-567A-473A-A58F-0AA2A9DEB6F8}" dt="2020-03-04T00:24:57.239" v="2427" actId="20577"/>
        <pc:sldMkLst>
          <pc:docMk/>
          <pc:sldMk cId="3939936577" sldId="267"/>
        </pc:sldMkLst>
        <pc:spChg chg="mod">
          <ac:chgData name="Christian Bergljung" userId="b6ed368b-e657-4ae7-b07c-b1d9abf42404" providerId="ADAL" clId="{93E306F0-567A-473A-A58F-0AA2A9DEB6F8}" dt="2020-03-04T00:24:57.239" v="2427" actId="20577"/>
          <ac:spMkLst>
            <pc:docMk/>
            <pc:sldMk cId="3939936577" sldId="267"/>
            <ac:spMk id="3" creationId="{00000000-0000-0000-0000-000000000000}"/>
          </ac:spMkLst>
        </pc:spChg>
      </pc:sldChg>
      <pc:sldChg chg="modSp">
        <pc:chgData name="Christian Bergljung" userId="b6ed368b-e657-4ae7-b07c-b1d9abf42404" providerId="ADAL" clId="{93E306F0-567A-473A-A58F-0AA2A9DEB6F8}" dt="2020-03-03T23:54:08.914" v="1126" actId="27636"/>
        <pc:sldMkLst>
          <pc:docMk/>
          <pc:sldMk cId="17925679" sldId="270"/>
        </pc:sldMkLst>
        <pc:spChg chg="mod">
          <ac:chgData name="Christian Bergljung" userId="b6ed368b-e657-4ae7-b07c-b1d9abf42404" providerId="ADAL" clId="{93E306F0-567A-473A-A58F-0AA2A9DEB6F8}" dt="2020-03-03T23:54:08.914" v="1126" actId="27636"/>
          <ac:spMkLst>
            <pc:docMk/>
            <pc:sldMk cId="17925679" sldId="270"/>
            <ac:spMk id="3" creationId="{00000000-0000-0000-0000-000000000000}"/>
          </ac:spMkLst>
        </pc:spChg>
      </pc:sldChg>
      <pc:sldChg chg="modSp">
        <pc:chgData name="Christian Bergljung" userId="b6ed368b-e657-4ae7-b07c-b1d9abf42404" providerId="ADAL" clId="{93E306F0-567A-473A-A58F-0AA2A9DEB6F8}" dt="2020-03-04T00:24:13.610" v="2415" actId="20577"/>
        <pc:sldMkLst>
          <pc:docMk/>
          <pc:sldMk cId="2231090789" sldId="271"/>
        </pc:sldMkLst>
        <pc:spChg chg="mod">
          <ac:chgData name="Christian Bergljung" userId="b6ed368b-e657-4ae7-b07c-b1d9abf42404" providerId="ADAL" clId="{93E306F0-567A-473A-A58F-0AA2A9DEB6F8}" dt="2020-03-04T00:24:13.610" v="2415" actId="20577"/>
          <ac:spMkLst>
            <pc:docMk/>
            <pc:sldMk cId="2231090789" sldId="271"/>
            <ac:spMk id="3" creationId="{00000000-0000-0000-0000-000000000000}"/>
          </ac:spMkLst>
        </pc:spChg>
      </pc:sldChg>
      <pc:sldChg chg="modSp">
        <pc:chgData name="Christian Bergljung" userId="b6ed368b-e657-4ae7-b07c-b1d9abf42404" providerId="ADAL" clId="{93E306F0-567A-473A-A58F-0AA2A9DEB6F8}" dt="2020-03-04T00:30:01.121" v="2442" actId="20577"/>
        <pc:sldMkLst>
          <pc:docMk/>
          <pc:sldMk cId="1460257494" sldId="272"/>
        </pc:sldMkLst>
        <pc:spChg chg="mod">
          <ac:chgData name="Christian Bergljung" userId="b6ed368b-e657-4ae7-b07c-b1d9abf42404" providerId="ADAL" clId="{93E306F0-567A-473A-A58F-0AA2A9DEB6F8}" dt="2020-03-04T00:30:01.121" v="2442" actId="20577"/>
          <ac:spMkLst>
            <pc:docMk/>
            <pc:sldMk cId="1460257494" sldId="272"/>
            <ac:spMk id="3" creationId="{00000000-0000-0000-0000-000000000000}"/>
          </ac:spMkLst>
        </pc:spChg>
      </pc:sldChg>
      <pc:sldChg chg="modSp">
        <pc:chgData name="Christian Bergljung" userId="b6ed368b-e657-4ae7-b07c-b1d9abf42404" providerId="ADAL" clId="{93E306F0-567A-473A-A58F-0AA2A9DEB6F8}" dt="2020-03-04T00:22:13.586" v="2360" actId="207"/>
        <pc:sldMkLst>
          <pc:docMk/>
          <pc:sldMk cId="2312793397" sldId="273"/>
        </pc:sldMkLst>
        <pc:spChg chg="mod">
          <ac:chgData name="Christian Bergljung" userId="b6ed368b-e657-4ae7-b07c-b1d9abf42404" providerId="ADAL" clId="{93E306F0-567A-473A-A58F-0AA2A9DEB6F8}" dt="2020-03-04T00:22:13.586" v="2360" actId="207"/>
          <ac:spMkLst>
            <pc:docMk/>
            <pc:sldMk cId="2312793397" sldId="273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864" y="2512541"/>
            <a:ext cx="10320528" cy="997422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+mn-lt"/>
              </a:rPr>
              <a:t>WF on UL MIMO PC2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/>
              <a:t>Huawei, HiSilicon,[ ]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Draft R4-2002738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98440" y="-28284"/>
            <a:ext cx="2856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#94-e</a:t>
            </a:r>
          </a:p>
          <a:p>
            <a:r>
              <a:rPr lang="en-US" b="1" dirty="0"/>
              <a:t>Feb 24</a:t>
            </a:r>
            <a:r>
              <a:rPr lang="en-US" b="1" baseline="30000" dirty="0"/>
              <a:t>th</a:t>
            </a:r>
            <a:r>
              <a:rPr lang="en-US" b="1" dirty="0"/>
              <a:t> – Mar 06</a:t>
            </a:r>
            <a:r>
              <a:rPr lang="en-US" b="1" baseline="30000" dirty="0"/>
              <a:t>th</a:t>
            </a:r>
            <a:r>
              <a:rPr lang="en-US" b="1" dirty="0"/>
              <a:t>, 2020</a:t>
            </a:r>
          </a:p>
          <a:p>
            <a:r>
              <a:rPr lang="en-US" b="1" dirty="0"/>
              <a:t>Electronic meeting</a:t>
            </a:r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584" y="488693"/>
            <a:ext cx="10515600" cy="425707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Remaining issues for UL MIMO PC2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5676"/>
            <a:ext cx="10515600" cy="4941287"/>
          </a:xfrm>
        </p:spPr>
        <p:txBody>
          <a:bodyPr/>
          <a:lstStyle/>
          <a:p>
            <a:r>
              <a:rPr lang="en-GB" dirty="0"/>
              <a:t>Power class ambiguity needs change or not</a:t>
            </a:r>
          </a:p>
          <a:p>
            <a:r>
              <a:rPr lang="en-GB" dirty="0"/>
              <a:t>Spec language: “UE supporting UL MIMO” or “UE configured for UL MIMO”</a:t>
            </a:r>
          </a:p>
          <a:p>
            <a:r>
              <a:rPr lang="en-GB" dirty="0"/>
              <a:t>Emission requirement correction for UL MIMO</a:t>
            </a:r>
          </a:p>
          <a:p>
            <a:r>
              <a:rPr lang="en-GB" dirty="0"/>
              <a:t>Power class signalling for Rel-16</a:t>
            </a:r>
          </a:p>
          <a:p>
            <a:r>
              <a:rPr lang="en-GB" dirty="0"/>
              <a:t>Need for new MPR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423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584" y="488693"/>
            <a:ext cx="10515600" cy="425707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Power class ambiguity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5676"/>
            <a:ext cx="10515600" cy="4941287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Option 1: Power class baseline is UL MIMO, and exception is allowed for UE configured to single antenna port. Either PC2 or PC3 MOP requirements could apply for a PC2 UE supporting UL MIMO.</a:t>
            </a:r>
          </a:p>
          <a:p>
            <a:endParaRPr lang="en-GB" dirty="0"/>
          </a:p>
          <a:p>
            <a:r>
              <a:rPr lang="en-GB" dirty="0"/>
              <a:t>Option 2: Power class baseline is single antenna port mode, and exception is allowed for UE configured to UL MIMO. Either PC2 or PC3 UL MIMO MOP requirements could apply for a PC3 UE.</a:t>
            </a:r>
          </a:p>
          <a:p>
            <a:endParaRPr lang="en-GB" dirty="0"/>
          </a:p>
          <a:p>
            <a:r>
              <a:rPr lang="en-GB" dirty="0"/>
              <a:t>Option 3: Power class should be the same for both UL MIMO or single antenna port mode.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Conclusion: </a:t>
            </a:r>
            <a:r>
              <a:rPr lang="en-GB" b="1" strike="sngStrike" dirty="0">
                <a:solidFill>
                  <a:srgbClr val="FF0000"/>
                </a:solidFill>
              </a:rPr>
              <a:t>Further discussion based on these options</a:t>
            </a:r>
            <a:r>
              <a:rPr lang="en-GB" b="1" dirty="0">
                <a:solidFill>
                  <a:srgbClr val="FF0000"/>
                </a:solidFill>
              </a:rPr>
              <a:t> Option 2. </a:t>
            </a:r>
          </a:p>
          <a:p>
            <a:r>
              <a:rPr lang="en-GB" b="1" dirty="0">
                <a:solidFill>
                  <a:srgbClr val="FF0000"/>
                </a:solidFill>
              </a:rPr>
              <a:t>The Rel-15 UE advertises its minimum power capability for all transmissions and the PHR is adjusted by a UL-MIMO PC2 configured with two-port configuration (PHR correct and reflects PC2 capability for this case). The ambiguity is removed (save a possible additional power-class indication for two-layer transmission)</a:t>
            </a:r>
          </a:p>
          <a:p>
            <a:r>
              <a:rPr lang="en-GB" b="1" dirty="0">
                <a:solidFill>
                  <a:srgbClr val="FF0000"/>
                </a:solidFill>
              </a:rPr>
              <a:t>UEs capable of transparent </a:t>
            </a:r>
            <a:r>
              <a:rPr lang="en-GB" b="1" dirty="0" err="1">
                <a:solidFill>
                  <a:srgbClr val="FF0000"/>
                </a:solidFill>
              </a:rPr>
              <a:t>TxD</a:t>
            </a:r>
            <a:r>
              <a:rPr lang="en-GB" b="1" dirty="0">
                <a:solidFill>
                  <a:srgbClr val="FF0000"/>
                </a:solidFill>
              </a:rPr>
              <a:t> according to Rel-16 FP (UE indicating the modes supported)</a:t>
            </a:r>
          </a:p>
        </p:txBody>
      </p:sp>
    </p:spTree>
    <p:extLst>
      <p:ext uri="{BB962C8B-B14F-4D97-AF65-F5344CB8AC3E}">
        <p14:creationId xmlns:p14="http://schemas.microsoft.com/office/powerpoint/2010/main" val="3939936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583" y="488693"/>
            <a:ext cx="11633887" cy="425707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“UE supporting UL MIMO” or “UE configured for UL MIMO”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5676"/>
            <a:ext cx="10515600" cy="4941287"/>
          </a:xfrm>
        </p:spPr>
        <p:txBody>
          <a:bodyPr>
            <a:normAutofit/>
          </a:bodyPr>
          <a:lstStyle/>
          <a:p>
            <a:r>
              <a:rPr lang="en-US" dirty="0"/>
              <a:t>Generally, “UE configured for UL MIMO” is agreeable. But the changes should be checked case by case.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Conclusion: </a:t>
            </a:r>
          </a:p>
          <a:p>
            <a:r>
              <a:rPr lang="pt-BR" b="1" dirty="0"/>
              <a:t>CR R4-2001316 or R4-2000354 could be used as baseline to check where to make changes for “UE supporting UL MIMO” instead of “</a:t>
            </a:r>
            <a:r>
              <a:rPr lang="en-US" b="1" dirty="0"/>
              <a:t>UE configured for UL MIMO</a:t>
            </a:r>
            <a:r>
              <a:rPr lang="pt-BR" b="1" dirty="0"/>
              <a:t>”.</a:t>
            </a:r>
          </a:p>
          <a:p>
            <a:r>
              <a:rPr lang="pt-BR" b="1" dirty="0"/>
              <a:t>Requirments for single antenna port mode with different implementation should also be checked for applying the changes</a:t>
            </a:r>
          </a:p>
          <a:p>
            <a:pPr lvl="1"/>
            <a:r>
              <a:rPr lang="pt-BR" b="1" dirty="0">
                <a:solidFill>
                  <a:srgbClr val="FF0000"/>
                </a:solidFill>
              </a:rPr>
              <a:t>fallback behaviour specified with power capability according to indicated power class (ue-PowerClass)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5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584" y="488693"/>
            <a:ext cx="10515600" cy="425707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Emission requirement correction for UL MIMO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5676"/>
            <a:ext cx="10515600" cy="4941287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Emission requirements in Rel-15 are not aligned with the regulatory requirements</a:t>
            </a:r>
          </a:p>
          <a:p>
            <a:r>
              <a:rPr lang="en-GB" dirty="0"/>
              <a:t>MPR requirements in Rel-15 are defined based on the SE/SEM requirements applied at each antenna connectors for UL MIMO</a:t>
            </a:r>
          </a:p>
          <a:p>
            <a:r>
              <a:rPr lang="en-US" dirty="0"/>
              <a:t>If the unwanted emissions requirements for UL MIMO should be changed, no consensus on which release to capture the changes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Conclusion: </a:t>
            </a:r>
          </a:p>
          <a:p>
            <a:r>
              <a:rPr lang="en-US" altLang="zh-CN" b="1" strike="sngStrike" dirty="0">
                <a:solidFill>
                  <a:srgbClr val="FF0000"/>
                </a:solidFill>
              </a:rPr>
              <a:t>In principle, </a:t>
            </a:r>
            <a:r>
              <a:rPr lang="en-US" altLang="zh-CN" b="1" dirty="0" err="1">
                <a:solidFill>
                  <a:srgbClr val="FF0000"/>
                </a:solidFill>
              </a:rPr>
              <a:t>t</a:t>
            </a:r>
            <a:r>
              <a:rPr lang="en-US" altLang="zh-CN" b="1" dirty="0" err="1"/>
              <a:t>The</a:t>
            </a:r>
            <a:r>
              <a:rPr lang="en-US" altLang="zh-CN" b="1" dirty="0"/>
              <a:t> emission requirements should be changed </a:t>
            </a:r>
            <a:r>
              <a:rPr lang="en-US" altLang="zh-CN" b="1" dirty="0">
                <a:solidFill>
                  <a:srgbClr val="FF0000"/>
                </a:solidFill>
              </a:rPr>
              <a:t>for Rel-15 </a:t>
            </a:r>
            <a:r>
              <a:rPr lang="en-US" altLang="zh-CN" b="1" dirty="0"/>
              <a:t>to align with the regulatory requirements</a:t>
            </a:r>
            <a:r>
              <a:rPr lang="en-US" altLang="zh-CN" b="1" dirty="0">
                <a:solidFill>
                  <a:srgbClr val="FF0000"/>
                </a:solidFill>
              </a:rPr>
              <a:t>: the sum of the power from all connectors</a:t>
            </a:r>
          </a:p>
          <a:p>
            <a:r>
              <a:rPr lang="en-US" altLang="zh-CN" b="1" dirty="0">
                <a:solidFill>
                  <a:srgbClr val="FF0000"/>
                </a:solidFill>
              </a:rPr>
              <a:t>Allow measurements per antenna connector if these are compared to a 3 dB tighter emission limit (additional measurement configuration)</a:t>
            </a:r>
          </a:p>
          <a:p>
            <a:r>
              <a:rPr lang="en-US" b="1" dirty="0"/>
              <a:t>MPR requirements </a:t>
            </a:r>
            <a:r>
              <a:rPr lang="en-US" b="1" strike="sngStrike" dirty="0">
                <a:solidFill>
                  <a:srgbClr val="FF0000"/>
                </a:solidFill>
              </a:rPr>
              <a:t>should be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revisited </a:t>
            </a:r>
            <a:r>
              <a:rPr lang="en-US" b="1" dirty="0">
                <a:solidFill>
                  <a:srgbClr val="FF0000"/>
                </a:solidFill>
              </a:rPr>
              <a:t>for UL-MIMO PC2 (Rel-15) </a:t>
            </a:r>
            <a:r>
              <a:rPr lang="en-US" b="1" dirty="0"/>
              <a:t>in conjunction with the changed emission requirements</a:t>
            </a:r>
          </a:p>
          <a:p>
            <a:r>
              <a:rPr lang="en-US" b="1" strike="sngStrike" dirty="0">
                <a:solidFill>
                  <a:srgbClr val="FF0000"/>
                </a:solidFill>
              </a:rPr>
              <a:t>FFS on which release to reflect the changes of emission requirements</a:t>
            </a:r>
          </a:p>
        </p:txBody>
      </p:sp>
    </p:spTree>
    <p:extLst>
      <p:ext uri="{BB962C8B-B14F-4D97-AF65-F5344CB8AC3E}">
        <p14:creationId xmlns:p14="http://schemas.microsoft.com/office/powerpoint/2010/main" val="2231090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584" y="488693"/>
            <a:ext cx="10515600" cy="425707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Power class </a:t>
            </a:r>
            <a:r>
              <a:rPr lang="en-US" sz="3600" b="1" dirty="0" err="1">
                <a:latin typeface="+mn-lt"/>
              </a:rPr>
              <a:t>signalling</a:t>
            </a:r>
            <a:r>
              <a:rPr lang="en-US" sz="3600" b="1" dirty="0">
                <a:latin typeface="+mn-lt"/>
              </a:rPr>
              <a:t> for Rel-16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5676"/>
            <a:ext cx="10515600" cy="4941287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It was agreed in previous RAN4 meetings that no new signalling is introduced for Rel-15 </a:t>
            </a:r>
            <a:r>
              <a:rPr lang="en-GB" dirty="0">
                <a:solidFill>
                  <a:srgbClr val="FF0000"/>
                </a:solidFill>
              </a:rPr>
              <a:t>(SA) </a:t>
            </a:r>
            <a:r>
              <a:rPr lang="en-GB" dirty="0"/>
              <a:t>and some clarifications are captured in TS 38.101-3 for NSA scenario</a:t>
            </a:r>
          </a:p>
          <a:p>
            <a:r>
              <a:rPr lang="en-US" dirty="0"/>
              <a:t>Rel-16 spec does not include the clarification as that in Rel-15 spec and ambiguity still exists</a:t>
            </a:r>
          </a:p>
          <a:p>
            <a:r>
              <a:rPr lang="en-US" strike="sngStrike" dirty="0">
                <a:solidFill>
                  <a:srgbClr val="FF0000"/>
                </a:solidFill>
              </a:rPr>
              <a:t>In principle, </a:t>
            </a:r>
            <a:r>
              <a:rPr lang="en-US" strike="sngStrike" dirty="0" err="1">
                <a:solidFill>
                  <a:srgbClr val="FF0000"/>
                </a:solidFill>
              </a:rPr>
              <a:t>iI</a:t>
            </a:r>
            <a:r>
              <a:rPr lang="en-US" dirty="0" err="1"/>
              <a:t>ntroduction</a:t>
            </a:r>
            <a:r>
              <a:rPr lang="en-US" dirty="0"/>
              <a:t> of new power class for MR-DC is </a:t>
            </a:r>
            <a:r>
              <a:rPr lang="en-US" strike="sngStrike" dirty="0">
                <a:solidFill>
                  <a:srgbClr val="FF0000"/>
                </a:solidFill>
              </a:rPr>
              <a:t>agreeable </a:t>
            </a:r>
            <a:r>
              <a:rPr lang="en-US" dirty="0"/>
              <a:t>discussed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Conclusion:</a:t>
            </a:r>
          </a:p>
          <a:p>
            <a:r>
              <a:rPr lang="en-US" b="1" strike="sngStrike" dirty="0">
                <a:solidFill>
                  <a:srgbClr val="FF0000"/>
                </a:solidFill>
              </a:rPr>
              <a:t>Introduce new power class for NR band in MR-DC in Rel-16</a:t>
            </a:r>
            <a:r>
              <a:rPr lang="en-US" b="1" dirty="0">
                <a:solidFill>
                  <a:srgbClr val="FF0000"/>
                </a:solidFill>
              </a:rPr>
              <a:t> No need to change the MR-DC power-class indication for the NR band since Option 2 is chosen</a:t>
            </a:r>
            <a:endParaRPr lang="en-US" b="1" strike="sngStrike" dirty="0">
              <a:solidFill>
                <a:srgbClr val="FF0000"/>
              </a:solidFill>
            </a:endParaRPr>
          </a:p>
          <a:p>
            <a:r>
              <a:rPr lang="en-US" b="1" strike="sngStrike" dirty="0">
                <a:solidFill>
                  <a:srgbClr val="FF0000"/>
                </a:solidFill>
              </a:rPr>
              <a:t>FFS whether the signaling similar to E-UTRA in MR-DC could be defined for NR</a:t>
            </a:r>
            <a:r>
              <a:rPr lang="en-US" b="1" dirty="0">
                <a:solidFill>
                  <a:srgbClr val="FF0000"/>
                </a:solidFill>
              </a:rPr>
              <a:t> Consider additional power-capability indication for UL-MIMO PC2 in the context of the FP </a:t>
            </a:r>
            <a:r>
              <a:rPr lang="en-US" b="1" dirty="0" err="1">
                <a:solidFill>
                  <a:srgbClr val="FF0000"/>
                </a:solidFill>
              </a:rPr>
              <a:t>eMIMO</a:t>
            </a:r>
            <a:r>
              <a:rPr lang="en-US" b="1" dirty="0">
                <a:solidFill>
                  <a:srgbClr val="FF0000"/>
                </a:solidFill>
              </a:rPr>
              <a:t> Rel-16 WI (e.g. indication for FP that also works for UL-MIMO PC2 Rel-15).</a:t>
            </a:r>
          </a:p>
          <a:p>
            <a:r>
              <a:rPr lang="en-US" b="1" strike="sngStrike" dirty="0">
                <a:solidFill>
                  <a:srgbClr val="FF0000"/>
                </a:solidFill>
              </a:rPr>
              <a:t>Send RAN4 agreement of new signaling for Rel-16 to RAN2</a:t>
            </a:r>
            <a:r>
              <a:rPr lang="en-US" b="1" dirty="0">
                <a:solidFill>
                  <a:srgbClr val="FF0000"/>
                </a:solidFill>
              </a:rPr>
              <a:t>No LS to RAN2 before RAN4 has concluded on signaling for FP (</a:t>
            </a:r>
            <a:r>
              <a:rPr lang="en-US" b="1" dirty="0" err="1">
                <a:solidFill>
                  <a:srgbClr val="FF0000"/>
                </a:solidFill>
              </a:rPr>
              <a:t>eMIMO</a:t>
            </a:r>
            <a:r>
              <a:rPr lang="en-US" b="1" dirty="0">
                <a:solidFill>
                  <a:srgbClr val="FF0000"/>
                </a:solidFill>
              </a:rPr>
              <a:t> Rel-16 WI)</a:t>
            </a:r>
          </a:p>
        </p:txBody>
      </p:sp>
    </p:spTree>
    <p:extLst>
      <p:ext uri="{BB962C8B-B14F-4D97-AF65-F5344CB8AC3E}">
        <p14:creationId xmlns:p14="http://schemas.microsoft.com/office/powerpoint/2010/main" val="1460257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584" y="488693"/>
            <a:ext cx="10515600" cy="425707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Need for new MPR requirements</a:t>
            </a:r>
            <a:br>
              <a:rPr lang="en-US" sz="3600" b="1" dirty="0">
                <a:latin typeface="+mn-lt"/>
              </a:rPr>
            </a:br>
            <a:r>
              <a:rPr lang="en-US" sz="3600" b="1" dirty="0">
                <a:latin typeface="+mn-lt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5676"/>
            <a:ext cx="10515600" cy="4941287"/>
          </a:xfrm>
        </p:spPr>
        <p:txBody>
          <a:bodyPr>
            <a:normAutofit lnSpcReduction="10000"/>
          </a:bodyPr>
          <a:lstStyle/>
          <a:p>
            <a:r>
              <a:rPr lang="en-GB" dirty="0"/>
              <a:t>MPR requirements is related to the applied SE/SEM requirements</a:t>
            </a:r>
          </a:p>
          <a:p>
            <a:r>
              <a:rPr lang="en-GB" dirty="0"/>
              <a:t>Initial proposed change is for PC2 UE at edge RB allocation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Conclusion:</a:t>
            </a:r>
          </a:p>
          <a:p>
            <a:r>
              <a:rPr lang="en-GB" b="1" dirty="0"/>
              <a:t>The MPR issue is considered together with the emission issue</a:t>
            </a:r>
          </a:p>
          <a:p>
            <a:r>
              <a:rPr lang="en-GB" b="1" dirty="0"/>
              <a:t>MPR for </a:t>
            </a:r>
            <a:r>
              <a:rPr lang="en-GB" b="1" dirty="0">
                <a:solidFill>
                  <a:srgbClr val="FF0000"/>
                </a:solidFill>
              </a:rPr>
              <a:t>UL-MIMO PC2 HPUE </a:t>
            </a:r>
            <a:r>
              <a:rPr lang="en-GB" b="1" strike="sngStrike" dirty="0">
                <a:solidFill>
                  <a:srgbClr val="FF0000"/>
                </a:solidFill>
              </a:rPr>
              <a:t>should </a:t>
            </a:r>
            <a:r>
              <a:rPr lang="en-GB" b="1" dirty="0"/>
              <a:t>to be considered </a:t>
            </a:r>
            <a:r>
              <a:rPr lang="en-GB" b="1" dirty="0">
                <a:solidFill>
                  <a:srgbClr val="FF0000"/>
                </a:solidFill>
              </a:rPr>
              <a:t>e.g. along the lines of the initial proposal</a:t>
            </a:r>
          </a:p>
          <a:p>
            <a:r>
              <a:rPr lang="en-GB" b="1" dirty="0"/>
              <a:t>If needed, new MPR for UE supporting UL MIMO </a:t>
            </a:r>
            <a:r>
              <a:rPr lang="en-GB" b="1" dirty="0">
                <a:solidFill>
                  <a:srgbClr val="FF0000"/>
                </a:solidFill>
              </a:rPr>
              <a:t>PC2</a:t>
            </a:r>
            <a:r>
              <a:rPr lang="en-GB" b="1" dirty="0"/>
              <a:t> should be defined </a:t>
            </a:r>
            <a:r>
              <a:rPr lang="en-GB" b="1" dirty="0">
                <a:solidFill>
                  <a:srgbClr val="FF0000"/>
                </a:solidFill>
              </a:rPr>
              <a:t>in Rel-15 </a:t>
            </a:r>
            <a:r>
              <a:rPr lang="en-GB" b="1" dirty="0"/>
              <a:t>and </a:t>
            </a:r>
            <a:r>
              <a:rPr lang="en-GB" b="1" strike="sngStrike" dirty="0">
                <a:solidFill>
                  <a:srgbClr val="FF0000"/>
                </a:solidFill>
              </a:rPr>
              <a:t>which release should be </a:t>
            </a:r>
            <a:r>
              <a:rPr lang="en-GB" b="1" dirty="0"/>
              <a:t>introduced </a:t>
            </a:r>
            <a:r>
              <a:rPr lang="en-GB" b="1" strike="sngStrike" dirty="0">
                <a:solidFill>
                  <a:srgbClr val="FF0000"/>
                </a:solidFill>
              </a:rPr>
              <a:t>will be considered </a:t>
            </a:r>
            <a:r>
              <a:rPr lang="en-GB" b="1" dirty="0"/>
              <a:t>together with change of emission requirements</a:t>
            </a: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312793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113581" y="67572"/>
            <a:ext cx="10962736" cy="649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Reference</a:t>
            </a:r>
            <a:endParaRPr lang="zh-CN" alt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1733" y="822206"/>
            <a:ext cx="1165428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CN" dirty="0"/>
              <a:t>[1] R4-2000063, Clarification of Power Class related features, NTT DOCOMO, INC.</a:t>
            </a:r>
          </a:p>
          <a:p>
            <a:pPr>
              <a:spcAft>
                <a:spcPts val="600"/>
              </a:spcAft>
            </a:pPr>
            <a:r>
              <a:rPr lang="en-US" altLang="zh-CN" dirty="0"/>
              <a:t>[2] R4-2001229, Further on UL MIMO PC2 fallback, OPPO</a:t>
            </a:r>
          </a:p>
          <a:p>
            <a:pPr>
              <a:spcAft>
                <a:spcPts val="600"/>
              </a:spcAft>
            </a:pPr>
            <a:r>
              <a:rPr lang="en-US" altLang="zh-CN" dirty="0"/>
              <a:t>[3] R4-2002037, On UL MIMO requirements, Huawei, HiSilicon</a:t>
            </a:r>
          </a:p>
          <a:p>
            <a:pPr>
              <a:spcAft>
                <a:spcPts val="600"/>
              </a:spcAft>
            </a:pPr>
            <a:r>
              <a:rPr lang="en-US" altLang="zh-CN" dirty="0"/>
              <a:t>[4] R4-2002038, On EN-DC power class, Huawei, HiSilicon</a:t>
            </a:r>
          </a:p>
          <a:p>
            <a:pPr>
              <a:spcAft>
                <a:spcPts val="600"/>
              </a:spcAft>
            </a:pPr>
            <a:r>
              <a:rPr lang="en-US" altLang="zh-CN" dirty="0"/>
              <a:t>[5] R4-2000356, Correction on UL MIMO Emission requirements and alignment with RAN1 terminology, Qualcomm Incorporated</a:t>
            </a:r>
          </a:p>
          <a:p>
            <a:pPr>
              <a:spcAft>
                <a:spcPts val="600"/>
              </a:spcAft>
            </a:pPr>
            <a:r>
              <a:rPr lang="en-US" altLang="zh-CN" dirty="0"/>
              <a:t>[6] R4-2000795, On the condition of antenna configuration for UL-MIMO in FR1, </a:t>
            </a:r>
            <a:r>
              <a:rPr lang="en-US" altLang="zh-CN" dirty="0" err="1"/>
              <a:t>SoftBank</a:t>
            </a:r>
            <a:r>
              <a:rPr lang="en-US" altLang="zh-CN" dirty="0"/>
              <a:t> Corp.</a:t>
            </a:r>
          </a:p>
          <a:p>
            <a:pPr>
              <a:spcAft>
                <a:spcPts val="600"/>
              </a:spcAft>
            </a:pPr>
            <a:r>
              <a:rPr lang="en-US" altLang="zh-CN" dirty="0"/>
              <a:t>[7] R4-2000117, CR to 38.101-1 clarification of MIMO power class in R15, vivo</a:t>
            </a:r>
          </a:p>
          <a:p>
            <a:pPr>
              <a:spcAft>
                <a:spcPts val="600"/>
              </a:spcAft>
            </a:pPr>
            <a:r>
              <a:rPr lang="en-US" altLang="zh-CN" dirty="0"/>
              <a:t>[8] R4-2001316, Correction of transmitter characteristics for UL-MIMO: power class 2 and fallback, Ericsson</a:t>
            </a:r>
          </a:p>
          <a:p>
            <a:pPr>
              <a:spcAft>
                <a:spcPts val="600"/>
              </a:spcAft>
            </a:pPr>
            <a:r>
              <a:rPr lang="en-US" altLang="zh-CN" dirty="0"/>
              <a:t>[9] R4-2000354, Correction on UL MIMO Emission requirements and alignment with RAN1 terminology, Qualcomm Incorporated</a:t>
            </a:r>
          </a:p>
          <a:p>
            <a:pPr>
              <a:spcAft>
                <a:spcPts val="600"/>
              </a:spcAft>
            </a:pPr>
            <a:r>
              <a:rPr lang="en-US" altLang="zh-CN" dirty="0"/>
              <a:t>[10] R4-2000118, draft LS on clarification of EN-DC power class in R15, vivo</a:t>
            </a:r>
          </a:p>
          <a:p>
            <a:pPr>
              <a:spcAft>
                <a:spcPts val="600"/>
              </a:spcAft>
            </a:pPr>
            <a:r>
              <a:rPr lang="en-US" altLang="zh-CN" dirty="0"/>
              <a:t>[11] R4-2002141, Draft LS on EN-DC power class, Huawei, HiSilicon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48259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3116</TotalTime>
  <Words>921</Words>
  <Application>Microsoft Office PowerPoint</Application>
  <PresentationFormat>Widescreen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主题</vt:lpstr>
      <vt:lpstr>WF on UL MIMO PC2</vt:lpstr>
      <vt:lpstr>Remaining issues for UL MIMO PC2</vt:lpstr>
      <vt:lpstr>Power class ambiguity </vt:lpstr>
      <vt:lpstr>“UE supporting UL MIMO” or “UE configured for UL MIMO”</vt:lpstr>
      <vt:lpstr>Emission requirement correction for UL MIMO</vt:lpstr>
      <vt:lpstr>Power class signalling for Rel-16</vt:lpstr>
      <vt:lpstr>Need for new MPR requirements  </vt:lpstr>
      <vt:lpstr>PowerPoint Presentation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Ericsson</cp:lastModifiedBy>
  <cp:revision>108</cp:revision>
  <dcterms:created xsi:type="dcterms:W3CDTF">2019-10-15T22:26:30Z</dcterms:created>
  <dcterms:modified xsi:type="dcterms:W3CDTF">2020-03-04T00:30:03Z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(3)qaYm9weckb99YJvZT8aNX5qOVm5MgN6/BSuuOore/czXLTXEzX4i9/CWXPiwsPt+c70iF8ft
E7ognel7Knp9g96RbCtZrrMDULKw1cXICfw4Km1qJuBAE3GGqk3bWp5cHzSbLQguMi02HPKU
sICnum/6P8jy6m+std/Uj3IsG26sD2WV7mWoe7+Y9V37gYoamtF6H2DXqfE8oQs5K1QyD9nn
HfG0mIHtmxBqMeffJ3</vt:lpwstr>
  </property>
  <property fmtid="{D5CDD505-2E9C-101B-9397-08002B2CF9AE}" pid="3" name="_2015_ms_pID_7253431">
    <vt:lpwstr>4jcckxsL/QvbPu9zgps2ruzN5pPxd6wtjtznINkKBQnHHgOGi9JYsg
xtwiU9oUdjbKo1qM2QdI/8EQjGTW4LLfvpWwl7+bhotLvnZAngcx3xaGGiArEvKZrYguDSDc
QB3IZEzwyCXiIXdRUdaTy7o0azHlr2jlfjMQMaUZ6BO/mi7QLo3o8KXoZR5ED9ixb7ub2FMx
JRRQ+tILzhsIrNk1OfdfZX5b/StPOOAbbW5R</vt:lpwstr>
  </property>
  <property fmtid="{D5CDD505-2E9C-101B-9397-08002B2CF9AE}" pid="4" name="_2015_ms_pID_7253432">
    <vt:lpwstr>zxBsIWWEkP6NzVTBrxWYdfc=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1577106026</vt:lpwstr>
  </property>
</Properties>
</file>