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7" r:id="rId4"/>
    <p:sldId id="270" r:id="rId5"/>
    <p:sldId id="271" r:id="rId6"/>
    <p:sldId id="272" r:id="rId7"/>
    <p:sldId id="273" r:id="rId8"/>
    <p:sldId id="266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" initials="Nok" lastIdx="1" clrIdx="0">
    <p:extLst>
      <p:ext uri="{19B8F6BF-5375-455C-9EA6-DF929625EA0E}">
        <p15:presenceInfo xmlns:p15="http://schemas.microsoft.com/office/powerpoint/2012/main" userId="Nok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04T10:34:28.244" idx="1">
    <p:pos x="6251" y="2304"/>
    <p:text>This is only removed because some companies didn't seem to agree the option 2. Selecting option 2 is acceptable compromise for Nokia.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2020/3/6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2512541"/>
            <a:ext cx="10320528" cy="997422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+mn-lt"/>
              </a:rPr>
              <a:t>WF on UL MIMO PC2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Huawei, HiSilicon</a:t>
            </a:r>
            <a:r>
              <a:rPr lang="en-US" dirty="0" smtClean="0"/>
              <a:t>, vivo</a:t>
            </a:r>
            <a:r>
              <a:rPr lang="en-US" smtClean="0"/>
              <a:t>, OPPO</a:t>
            </a:r>
            <a:endParaRPr lang="en-US" dirty="0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xmlns="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 smtClean="0"/>
              <a:t>R4-2002738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xmlns="" id="{961EBA95-7131-4683-B8EE-049359931A13}"/>
              </a:ext>
            </a:extLst>
          </p:cNvPr>
          <p:cNvSpPr txBox="1"/>
          <p:nvPr/>
        </p:nvSpPr>
        <p:spPr>
          <a:xfrm>
            <a:off x="98440" y="-28284"/>
            <a:ext cx="2856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#94-e</a:t>
            </a:r>
          </a:p>
          <a:p>
            <a:r>
              <a:rPr lang="en-US" b="1" dirty="0"/>
              <a:t>Feb 24</a:t>
            </a:r>
            <a:r>
              <a:rPr lang="en-US" b="1" baseline="30000" dirty="0"/>
              <a:t>th</a:t>
            </a:r>
            <a:r>
              <a:rPr lang="en-US" b="1" dirty="0"/>
              <a:t> – Mar 06</a:t>
            </a:r>
            <a:r>
              <a:rPr lang="en-US" b="1" baseline="30000" dirty="0"/>
              <a:t>th</a:t>
            </a:r>
            <a:r>
              <a:rPr lang="en-US" b="1" dirty="0"/>
              <a:t>, 2020</a:t>
            </a:r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84" y="488693"/>
            <a:ext cx="10515600" cy="425707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Remaining issues for UL MIMO PC2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5676"/>
            <a:ext cx="10515600" cy="4941287"/>
          </a:xfrm>
        </p:spPr>
        <p:txBody>
          <a:bodyPr/>
          <a:lstStyle/>
          <a:p>
            <a:r>
              <a:rPr lang="en-GB" dirty="0"/>
              <a:t>Power class ambiguity needs change or not</a:t>
            </a:r>
          </a:p>
          <a:p>
            <a:r>
              <a:rPr lang="en-GB" dirty="0"/>
              <a:t>Spec language: “UE supporting UL MIMO” or “UE configured for UL MIMO”</a:t>
            </a:r>
          </a:p>
          <a:p>
            <a:r>
              <a:rPr lang="en-GB" dirty="0"/>
              <a:t>Emission requirement correction for UL MIMO</a:t>
            </a:r>
          </a:p>
          <a:p>
            <a:r>
              <a:rPr lang="en-GB" dirty="0"/>
              <a:t>Power class signalling for Rel-16</a:t>
            </a:r>
          </a:p>
          <a:p>
            <a:r>
              <a:rPr lang="en-GB" dirty="0"/>
              <a:t>Need for new MPR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423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84" y="488693"/>
            <a:ext cx="10515600" cy="425707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Power class ambiguity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676" y="1128583"/>
            <a:ext cx="10515600" cy="506485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GB" sz="1400" dirty="0"/>
              <a:t>Option 1: Power class baseline is UL MIMO, and exception is allowed for UE configured to single antenna port. Either PC2 or PC3 MOP requirements could apply for a PC2 UE supporting UL MIMO.</a:t>
            </a:r>
          </a:p>
          <a:p>
            <a:pPr>
              <a:spcBef>
                <a:spcPts val="600"/>
              </a:spcBef>
            </a:pPr>
            <a:endParaRPr lang="en-GB" sz="1400" dirty="0"/>
          </a:p>
          <a:p>
            <a:pPr>
              <a:spcBef>
                <a:spcPts val="600"/>
              </a:spcBef>
            </a:pPr>
            <a:r>
              <a:rPr lang="en-GB" sz="1400" dirty="0"/>
              <a:t>Option 2: Power class baseline is single antenna port mode, and exception is allowed for UE configured to UL MIMO. Either PC2 or PC3 UL MIMO MOP requirements could apply for a PC3 UE.</a:t>
            </a:r>
          </a:p>
          <a:p>
            <a:pPr>
              <a:spcBef>
                <a:spcPts val="600"/>
              </a:spcBef>
            </a:pPr>
            <a:endParaRPr lang="en-GB" sz="1400" dirty="0"/>
          </a:p>
          <a:p>
            <a:pPr>
              <a:spcBef>
                <a:spcPts val="600"/>
              </a:spcBef>
            </a:pPr>
            <a:r>
              <a:rPr lang="en-GB" sz="1400" dirty="0"/>
              <a:t>Option 3: Power class should be the same for both UL MIMO or single antenna port mode</a:t>
            </a:r>
            <a:r>
              <a:rPr lang="en-GB" sz="1400" dirty="0" smtClean="0"/>
              <a:t>.</a:t>
            </a:r>
          </a:p>
          <a:p>
            <a:pPr>
              <a:spcBef>
                <a:spcPts val="600"/>
              </a:spcBef>
            </a:pPr>
            <a:endParaRPr lang="en-US" altLang="zh-CN" sz="1400" dirty="0" smtClean="0"/>
          </a:p>
          <a:p>
            <a:pPr>
              <a:spcBef>
                <a:spcPts val="600"/>
              </a:spcBef>
            </a:pPr>
            <a:r>
              <a:rPr lang="en-US" altLang="zh-CN" sz="1400" dirty="0" smtClean="0">
                <a:solidFill>
                  <a:schemeClr val="accent2">
                    <a:lumMod val="75000"/>
                  </a:schemeClr>
                </a:solidFill>
              </a:rPr>
              <a:t>Option 4: No clarification is needed to current spec</a:t>
            </a:r>
          </a:p>
          <a:p>
            <a:pPr>
              <a:spcBef>
                <a:spcPts val="600"/>
              </a:spcBef>
            </a:pPr>
            <a:endParaRPr lang="en-US" sz="14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US" sz="1400" dirty="0">
                <a:solidFill>
                  <a:srgbClr val="FFC000"/>
                </a:solidFill>
              </a:rPr>
              <a:t>Options 5: </a:t>
            </a:r>
            <a:r>
              <a:rPr lang="en-GB" sz="1400" dirty="0" smtClean="0">
                <a:solidFill>
                  <a:srgbClr val="FFC000"/>
                </a:solidFill>
              </a:rPr>
              <a:t>Power </a:t>
            </a:r>
            <a:r>
              <a:rPr lang="en-GB" sz="1400" dirty="0">
                <a:solidFill>
                  <a:srgbClr val="FFC000"/>
                </a:solidFill>
              </a:rPr>
              <a:t>class </a:t>
            </a:r>
            <a:r>
              <a:rPr lang="en-GB" sz="1400" dirty="0" smtClean="0">
                <a:solidFill>
                  <a:srgbClr val="FFC000"/>
                </a:solidFill>
              </a:rPr>
              <a:t>is the </a:t>
            </a:r>
            <a:r>
              <a:rPr lang="en-GB" sz="1400" dirty="0">
                <a:solidFill>
                  <a:srgbClr val="FFC000"/>
                </a:solidFill>
              </a:rPr>
              <a:t>same for both UL MIMO or single antenna port mode. </a:t>
            </a:r>
            <a:r>
              <a:rPr lang="en-GB" sz="1400" dirty="0" smtClean="0">
                <a:solidFill>
                  <a:srgbClr val="FFC000"/>
                </a:solidFill>
              </a:rPr>
              <a:t>Exception </a:t>
            </a:r>
            <a:r>
              <a:rPr lang="en-GB" sz="1400" dirty="0">
                <a:solidFill>
                  <a:srgbClr val="FFC000"/>
                </a:solidFill>
              </a:rPr>
              <a:t>is allowed for some UE implementation and RAN5 test cases may consider this kind of exception</a:t>
            </a:r>
          </a:p>
          <a:p>
            <a:pPr>
              <a:spcBef>
                <a:spcPts val="600"/>
              </a:spcBef>
            </a:pPr>
            <a:endParaRPr lang="en-GB" sz="1400" dirty="0"/>
          </a:p>
          <a:p>
            <a:pPr marL="0" indent="0">
              <a:spcBef>
                <a:spcPts val="600"/>
              </a:spcBef>
              <a:buNone/>
            </a:pPr>
            <a:r>
              <a:rPr lang="en-GB" sz="1400" b="1" dirty="0"/>
              <a:t>Conclusion: </a:t>
            </a:r>
            <a:r>
              <a:rPr lang="en-GB" sz="1400" b="1" dirty="0">
                <a:solidFill>
                  <a:schemeClr val="accent6"/>
                </a:solidFill>
              </a:rPr>
              <a:t>No conclusion </a:t>
            </a:r>
            <a:r>
              <a:rPr lang="en-GB" sz="1400" b="1" dirty="0" err="1">
                <a:solidFill>
                  <a:schemeClr val="accent6"/>
                </a:solidFill>
              </a:rPr>
              <a:t>yet</a:t>
            </a:r>
            <a:r>
              <a:rPr lang="en-GB" sz="1400" b="1" strike="sngStrike" dirty="0" err="1">
                <a:solidFill>
                  <a:srgbClr val="FF0000"/>
                </a:solidFill>
              </a:rPr>
              <a:t>Further</a:t>
            </a:r>
            <a:r>
              <a:rPr lang="en-GB" sz="1400" b="1" strike="sngStrike" dirty="0">
                <a:solidFill>
                  <a:srgbClr val="FF0000"/>
                </a:solidFill>
              </a:rPr>
              <a:t> discussion based on these options</a:t>
            </a:r>
            <a:r>
              <a:rPr lang="en-GB" sz="1400" b="1" dirty="0">
                <a:solidFill>
                  <a:srgbClr val="FF0000"/>
                </a:solidFill>
              </a:rPr>
              <a:t>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1400" b="1" strike="sngStrike" dirty="0">
                <a:solidFill>
                  <a:schemeClr val="accent6"/>
                </a:solidFill>
              </a:rPr>
              <a:t>Option 2. </a:t>
            </a:r>
          </a:p>
          <a:p>
            <a:pPr>
              <a:spcBef>
                <a:spcPts val="600"/>
              </a:spcBef>
            </a:pPr>
            <a:r>
              <a:rPr lang="en-GB" sz="1400" b="1" strike="sngStrike" dirty="0">
                <a:solidFill>
                  <a:schemeClr val="accent6"/>
                </a:solidFill>
              </a:rPr>
              <a:t>The Rel-15 UE advertises its minimum power capability for all transmissions and the PHR is adjusted by a UL-MIMO PC2 configured with two-port configuration (PHR correct and reflects PC2 capability for this case). The ambiguity is removed (save a possible additional power-class indication for two-layer transmission)</a:t>
            </a:r>
          </a:p>
          <a:p>
            <a:pPr>
              <a:spcBef>
                <a:spcPts val="600"/>
              </a:spcBef>
            </a:pPr>
            <a:r>
              <a:rPr lang="en-GB" sz="1400" b="1" strike="sngStrike" dirty="0">
                <a:solidFill>
                  <a:schemeClr val="accent6"/>
                </a:solidFill>
              </a:rPr>
              <a:t>UEs capable of transparent </a:t>
            </a:r>
            <a:r>
              <a:rPr lang="en-GB" sz="1400" b="1" strike="sngStrike" dirty="0" err="1">
                <a:solidFill>
                  <a:schemeClr val="accent6"/>
                </a:solidFill>
              </a:rPr>
              <a:t>TxD</a:t>
            </a:r>
            <a:r>
              <a:rPr lang="en-GB" sz="1400" b="1" strike="sngStrike" dirty="0">
                <a:solidFill>
                  <a:schemeClr val="accent6"/>
                </a:solidFill>
              </a:rPr>
              <a:t> according to Rel-16 FP (UE indicating the modes supported)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1400" b="1" strike="sngStrike" dirty="0">
                <a:solidFill>
                  <a:schemeClr val="accent6"/>
                </a:solidFill>
              </a:rPr>
              <a:t>Option1.</a:t>
            </a:r>
          </a:p>
          <a:p>
            <a:pPr>
              <a:spcBef>
                <a:spcPts val="600"/>
              </a:spcBef>
            </a:pPr>
            <a:r>
              <a:rPr lang="en-GB" sz="1400" b="1" strike="sngStrike" dirty="0">
                <a:solidFill>
                  <a:schemeClr val="accent6"/>
                </a:solidFill>
              </a:rPr>
              <a:t>UE fulfil UL MIMO PC2 requirements shall indicate PC2 capability </a:t>
            </a:r>
          </a:p>
          <a:p>
            <a:endParaRPr lang="en-GB" sz="1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936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83" y="488693"/>
            <a:ext cx="11633887" cy="425707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“UE supporting UL MIMO” or “UE configured for UL MIMO”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5676"/>
            <a:ext cx="10515600" cy="4941287"/>
          </a:xfrm>
        </p:spPr>
        <p:txBody>
          <a:bodyPr>
            <a:normAutofit/>
          </a:bodyPr>
          <a:lstStyle/>
          <a:p>
            <a:r>
              <a:rPr lang="en-US" dirty="0"/>
              <a:t>Generally, “UE configured for UL MIMO” is agreeable. But the changes should be checked case by case.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Conclusion: </a:t>
            </a:r>
          </a:p>
          <a:p>
            <a:r>
              <a:rPr lang="pt-BR" b="1" dirty="0"/>
              <a:t>CR R4-2001316 or R4-2000354 could be used as baseline to check where to make changes for “UE supporting UL MIMO” instead of “</a:t>
            </a:r>
            <a:r>
              <a:rPr lang="en-US" b="1" dirty="0"/>
              <a:t>UE configured for UL MIMO</a:t>
            </a:r>
            <a:r>
              <a:rPr lang="pt-BR" b="1" dirty="0"/>
              <a:t>”.</a:t>
            </a:r>
          </a:p>
          <a:p>
            <a:r>
              <a:rPr lang="pt-BR" b="1" strike="sngStrike" dirty="0">
                <a:solidFill>
                  <a:schemeClr val="accent2"/>
                </a:solidFill>
              </a:rPr>
              <a:t>Requirments for single antenna port mode with different implementation should also be checked for applying the changes</a:t>
            </a:r>
          </a:p>
          <a:p>
            <a:pPr lvl="1"/>
            <a:r>
              <a:rPr lang="pt-BR" b="1" strike="sngStrike" dirty="0">
                <a:solidFill>
                  <a:schemeClr val="accent2">
                    <a:lumMod val="75000"/>
                  </a:schemeClr>
                </a:solidFill>
              </a:rPr>
              <a:t>fallback behaviour specified with power capability according to indicated power class (ue-PowerClass)</a:t>
            </a:r>
            <a:endParaRPr lang="en-US" b="1" strike="sngStrike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5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84" y="488693"/>
            <a:ext cx="10515600" cy="425707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Emission requirement correction for UL MIMO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5676"/>
            <a:ext cx="10515600" cy="4941287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Emission requirements in Rel-15 are not aligned with the regulatory requirements</a:t>
            </a:r>
          </a:p>
          <a:p>
            <a:r>
              <a:rPr lang="en-GB" dirty="0"/>
              <a:t>MPR requirements in Rel-15 are defined based on the SE/SEM requirements applied at each antenna connectors for UL MIMO</a:t>
            </a:r>
          </a:p>
          <a:p>
            <a:r>
              <a:rPr lang="en-US" dirty="0"/>
              <a:t>If the unwanted emissions requirements for UL MIMO should be changed, no consensus on which release to capture the changes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Conclusion: </a:t>
            </a:r>
          </a:p>
          <a:p>
            <a:r>
              <a:rPr lang="en-US" altLang="zh-CN" b="1" strike="sngStrike" dirty="0">
                <a:solidFill>
                  <a:srgbClr val="FF0000"/>
                </a:solidFill>
              </a:rPr>
              <a:t>In principle, </a:t>
            </a:r>
            <a:r>
              <a:rPr lang="en-US" altLang="zh-CN" b="1" dirty="0" err="1">
                <a:solidFill>
                  <a:srgbClr val="FF0000"/>
                </a:solidFill>
              </a:rPr>
              <a:t>t</a:t>
            </a:r>
            <a:r>
              <a:rPr lang="en-US" altLang="zh-CN" b="1" dirty="0" err="1"/>
              <a:t>The</a:t>
            </a:r>
            <a:r>
              <a:rPr lang="en-US" altLang="zh-CN" b="1" dirty="0"/>
              <a:t> emission requirements should be changed </a:t>
            </a:r>
            <a:r>
              <a:rPr lang="en-US" altLang="zh-CN" b="1" dirty="0">
                <a:solidFill>
                  <a:srgbClr val="FF0000"/>
                </a:solidFill>
              </a:rPr>
              <a:t>for Rel-15 </a:t>
            </a:r>
            <a:r>
              <a:rPr lang="en-US" altLang="zh-CN" b="1" dirty="0"/>
              <a:t>to align with the regulatory requirements</a:t>
            </a:r>
            <a:r>
              <a:rPr lang="en-US" altLang="zh-CN" b="1" dirty="0">
                <a:solidFill>
                  <a:srgbClr val="FF0000"/>
                </a:solidFill>
              </a:rPr>
              <a:t>: the sum of the power from all connectors</a:t>
            </a:r>
          </a:p>
          <a:p>
            <a:r>
              <a:rPr lang="en-US" altLang="zh-CN" b="1" dirty="0">
                <a:solidFill>
                  <a:srgbClr val="FF0000"/>
                </a:solidFill>
              </a:rPr>
              <a:t>Allow measurements per antenna connector if these are compared to a 3 dB tighter emission limit (</a:t>
            </a:r>
            <a:r>
              <a:rPr lang="en-US" altLang="zh-CN" b="1" strike="sngStrike" dirty="0" err="1" smtClean="0">
                <a:solidFill>
                  <a:srgbClr val="FFC000"/>
                </a:solidFill>
              </a:rPr>
              <a:t>additional</a:t>
            </a:r>
            <a:r>
              <a:rPr lang="en-US" altLang="zh-CN" b="1" dirty="0" err="1" smtClean="0">
                <a:solidFill>
                  <a:srgbClr val="FFC000"/>
                </a:solidFill>
              </a:rPr>
              <a:t>alternative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measurement configuration)</a:t>
            </a:r>
          </a:p>
          <a:p>
            <a:r>
              <a:rPr lang="en-US" b="1" dirty="0"/>
              <a:t>MPR requirements </a:t>
            </a:r>
            <a:r>
              <a:rPr lang="en-US" b="1" strike="sngStrike" dirty="0">
                <a:solidFill>
                  <a:srgbClr val="FF0000"/>
                </a:solidFill>
              </a:rPr>
              <a:t>should be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revisited </a:t>
            </a:r>
            <a:r>
              <a:rPr lang="en-US" b="1" dirty="0">
                <a:solidFill>
                  <a:srgbClr val="FF0000"/>
                </a:solidFill>
              </a:rPr>
              <a:t>for UL-MIMO PC2 (Rel-15) </a:t>
            </a:r>
            <a:r>
              <a:rPr lang="en-US" b="1" dirty="0"/>
              <a:t>in conjunction with the changed emission requirements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b="1" strike="sngStrike" dirty="0">
                <a:solidFill>
                  <a:srgbClr val="FFC000"/>
                </a:solidFill>
              </a:rPr>
              <a:t>with solid justifications</a:t>
            </a:r>
          </a:p>
          <a:p>
            <a:r>
              <a:rPr lang="en-US" b="1" strike="sngStrike" dirty="0">
                <a:solidFill>
                  <a:srgbClr val="FF0000"/>
                </a:solidFill>
              </a:rPr>
              <a:t>FFS on which release to reflect the changes of emission requirements</a:t>
            </a:r>
          </a:p>
        </p:txBody>
      </p:sp>
    </p:spTree>
    <p:extLst>
      <p:ext uri="{BB962C8B-B14F-4D97-AF65-F5344CB8AC3E}">
        <p14:creationId xmlns:p14="http://schemas.microsoft.com/office/powerpoint/2010/main" val="2231090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84" y="488693"/>
            <a:ext cx="10515600" cy="425707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Power class </a:t>
            </a:r>
            <a:r>
              <a:rPr lang="en-US" sz="3600" b="1" dirty="0" err="1">
                <a:latin typeface="+mn-lt"/>
              </a:rPr>
              <a:t>signalling</a:t>
            </a:r>
            <a:r>
              <a:rPr lang="en-US" sz="3600" b="1" dirty="0">
                <a:latin typeface="+mn-lt"/>
              </a:rPr>
              <a:t> for Rel-16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5676"/>
            <a:ext cx="10515600" cy="4941287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It was agreed in previous RAN4 meetings that no new signalling is introduced for Rel-15 </a:t>
            </a:r>
            <a:r>
              <a:rPr lang="en-GB" strike="sngStrike" dirty="0">
                <a:solidFill>
                  <a:srgbClr val="FFC000"/>
                </a:solidFill>
              </a:rPr>
              <a:t>(SA) </a:t>
            </a:r>
            <a:r>
              <a:rPr lang="en-GB" dirty="0"/>
              <a:t>and some clarifications are captured in TS 38.101-3 for NSA scenario</a:t>
            </a:r>
          </a:p>
          <a:p>
            <a:r>
              <a:rPr lang="en-US" dirty="0"/>
              <a:t>Rel-16 spec does not include the clarification as that in Rel-15 spec and ambiguity still exists</a:t>
            </a:r>
          </a:p>
          <a:p>
            <a:r>
              <a:rPr lang="en-US" strike="sngStrike" dirty="0">
                <a:solidFill>
                  <a:srgbClr val="FF0000"/>
                </a:solidFill>
              </a:rPr>
              <a:t>In principle, </a:t>
            </a:r>
            <a:r>
              <a:rPr lang="en-US" strike="sngStrike" dirty="0" err="1">
                <a:solidFill>
                  <a:srgbClr val="FF0000"/>
                </a:solidFill>
              </a:rPr>
              <a:t>iI</a:t>
            </a:r>
            <a:r>
              <a:rPr lang="en-US" dirty="0" err="1"/>
              <a:t>ntroduction</a:t>
            </a:r>
            <a:r>
              <a:rPr lang="en-US" dirty="0"/>
              <a:t> of new power class for MR-DC is </a:t>
            </a:r>
            <a:r>
              <a:rPr lang="en-US" strike="sngStrike" dirty="0">
                <a:solidFill>
                  <a:srgbClr val="FF0000"/>
                </a:solidFill>
              </a:rPr>
              <a:t>agreeable </a:t>
            </a:r>
            <a:r>
              <a:rPr lang="en-US" dirty="0"/>
              <a:t>discussed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Conclusion:</a:t>
            </a:r>
          </a:p>
          <a:p>
            <a:r>
              <a:rPr lang="en-US" b="1" strike="sngStrike" dirty="0">
                <a:solidFill>
                  <a:srgbClr val="FF0000"/>
                </a:solidFill>
              </a:rPr>
              <a:t>Introduce new power class for NR band in MR-DC in Rel-16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strike="sngStrike" dirty="0">
                <a:solidFill>
                  <a:srgbClr val="FFC000"/>
                </a:solidFill>
              </a:rPr>
              <a:t>No need to change the MR-DC power-class indication for the NR band </a:t>
            </a:r>
            <a:r>
              <a:rPr lang="en-US" b="1" strike="sngStrike" dirty="0">
                <a:solidFill>
                  <a:schemeClr val="accent6"/>
                </a:solidFill>
              </a:rPr>
              <a:t>since Option 2 is chosen</a:t>
            </a:r>
          </a:p>
          <a:p>
            <a:r>
              <a:rPr lang="en-US" b="1" strike="sngStrike" dirty="0">
                <a:solidFill>
                  <a:srgbClr val="FF0000"/>
                </a:solidFill>
              </a:rPr>
              <a:t>FFS whether the signaling similar to E-UTRA in MR-DC could be defined for NR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strike="sngStrike" dirty="0">
                <a:solidFill>
                  <a:schemeClr val="accent2">
                    <a:lumMod val="75000"/>
                  </a:schemeClr>
                </a:solidFill>
              </a:rPr>
              <a:t>Consider additional power-capability indication for UL-MIMO PC2 in the context of the FP </a:t>
            </a:r>
            <a:r>
              <a:rPr lang="en-US" b="1" strike="sngStrike" dirty="0" err="1">
                <a:solidFill>
                  <a:schemeClr val="accent2">
                    <a:lumMod val="75000"/>
                  </a:schemeClr>
                </a:solidFill>
              </a:rPr>
              <a:t>eMIMO</a:t>
            </a:r>
            <a:r>
              <a:rPr lang="en-US" b="1" strike="sngStrike" dirty="0">
                <a:solidFill>
                  <a:schemeClr val="accent2">
                    <a:lumMod val="75000"/>
                  </a:schemeClr>
                </a:solidFill>
              </a:rPr>
              <a:t> Rel-16 WI (e.g. indication for FP that also works for UL-MIMO PC2 Rel-15</a:t>
            </a:r>
            <a:r>
              <a:rPr lang="en-US" b="1" strike="sngStrike" dirty="0" smtClean="0">
                <a:solidFill>
                  <a:schemeClr val="accent2">
                    <a:lumMod val="75000"/>
                  </a:schemeClr>
                </a:solidFill>
              </a:rPr>
              <a:t>). Discussed after the agreement is reached in “power class ambiguity ” page.</a:t>
            </a:r>
            <a:endParaRPr lang="en-US" b="1" strike="sngStrike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b="1" strike="sngStrike" dirty="0">
                <a:solidFill>
                  <a:srgbClr val="FF0000"/>
                </a:solidFill>
              </a:rPr>
              <a:t>Send RAN4 agreement of new signaling for Rel-16 to </a:t>
            </a:r>
            <a:r>
              <a:rPr lang="en-US" b="1" strike="sngStrike" dirty="0">
                <a:solidFill>
                  <a:srgbClr val="FFC000"/>
                </a:solidFill>
              </a:rPr>
              <a:t>RAN2No LS to RAN2 before RAN4 has concluded on signaling for FP (</a:t>
            </a:r>
            <a:r>
              <a:rPr lang="en-US" b="1" strike="sngStrike" dirty="0" err="1">
                <a:solidFill>
                  <a:srgbClr val="FFC000"/>
                </a:solidFill>
              </a:rPr>
              <a:t>eMIMO</a:t>
            </a:r>
            <a:r>
              <a:rPr lang="en-US" b="1" strike="sngStrike" dirty="0">
                <a:solidFill>
                  <a:srgbClr val="FFC000"/>
                </a:solidFill>
              </a:rPr>
              <a:t> Rel-16 WI</a:t>
            </a:r>
            <a:r>
              <a:rPr lang="en-US" b="1" strike="sngStrike" dirty="0" smtClean="0">
                <a:solidFill>
                  <a:srgbClr val="FFC000"/>
                </a:solidFill>
              </a:rPr>
              <a:t>)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Further discuss the introduction of new power class for MR-DC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257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84" y="488693"/>
            <a:ext cx="10515600" cy="425707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Need for new MPR requirements</a:t>
            </a:r>
            <a:br>
              <a:rPr lang="en-US" sz="3600" b="1" dirty="0">
                <a:latin typeface="+mn-lt"/>
              </a:rPr>
            </a:br>
            <a:r>
              <a:rPr lang="en-US" sz="3600" b="1" dirty="0">
                <a:latin typeface="+mn-lt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5676"/>
            <a:ext cx="10515600" cy="4941287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MPR requirements is related to the applied SE/SEM requirements</a:t>
            </a:r>
          </a:p>
          <a:p>
            <a:r>
              <a:rPr lang="en-GB" dirty="0"/>
              <a:t>Initial proposed change is for PC2 UE at edge RB allocation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Conclusion:</a:t>
            </a:r>
          </a:p>
          <a:p>
            <a:r>
              <a:rPr lang="en-GB" b="1" dirty="0"/>
              <a:t>The MPR issue is considered together with the emission issue</a:t>
            </a:r>
          </a:p>
          <a:p>
            <a:r>
              <a:rPr lang="en-GB" b="1" strike="sngStrike" dirty="0"/>
              <a:t>MPR for </a:t>
            </a:r>
            <a:r>
              <a:rPr lang="en-GB" b="1" strike="sngStrike" dirty="0">
                <a:solidFill>
                  <a:srgbClr val="FF0000"/>
                </a:solidFill>
              </a:rPr>
              <a:t>UL-MIMO PC2 HPUE should </a:t>
            </a:r>
            <a:r>
              <a:rPr lang="en-GB" b="1" strike="sngStrike" dirty="0"/>
              <a:t>to be </a:t>
            </a:r>
            <a:r>
              <a:rPr lang="en-GB" b="1" strike="sngStrike" dirty="0" err="1" smtClean="0">
                <a:solidFill>
                  <a:srgbClr val="FFC000"/>
                </a:solidFill>
              </a:rPr>
              <a:t>consideredspecified</a:t>
            </a:r>
            <a:r>
              <a:rPr lang="en-GB" b="1" strike="sngStrike" dirty="0" smtClean="0"/>
              <a:t> </a:t>
            </a:r>
            <a:r>
              <a:rPr lang="en-GB" b="1" strike="sngStrike" dirty="0">
                <a:solidFill>
                  <a:srgbClr val="FF0000"/>
                </a:solidFill>
              </a:rPr>
              <a:t>e.g. along the lines of the initial proposal</a:t>
            </a:r>
          </a:p>
          <a:p>
            <a:r>
              <a:rPr lang="en-GB" b="1" strike="sngStrike" dirty="0"/>
              <a:t>If needed, new MPR for UE supporting UL MIMO </a:t>
            </a:r>
            <a:r>
              <a:rPr lang="en-GB" b="1" strike="sngStrike" dirty="0">
                <a:solidFill>
                  <a:srgbClr val="FF0000"/>
                </a:solidFill>
              </a:rPr>
              <a:t>PC2</a:t>
            </a:r>
            <a:r>
              <a:rPr lang="en-GB" b="1" strike="sngStrike" dirty="0"/>
              <a:t> should be defined </a:t>
            </a:r>
            <a:r>
              <a:rPr lang="en-GB" b="1" strike="sngStrike" dirty="0">
                <a:solidFill>
                  <a:srgbClr val="FF0000"/>
                </a:solidFill>
              </a:rPr>
              <a:t>in Rel-15 </a:t>
            </a:r>
            <a:r>
              <a:rPr lang="en-GB" b="1" strike="sngStrike" dirty="0"/>
              <a:t>and </a:t>
            </a:r>
            <a:r>
              <a:rPr lang="en-GB" b="1" strike="sngStrike" dirty="0">
                <a:solidFill>
                  <a:srgbClr val="FF0000"/>
                </a:solidFill>
              </a:rPr>
              <a:t>which release should be </a:t>
            </a:r>
            <a:r>
              <a:rPr lang="en-GB" b="1" strike="sngStrike" dirty="0"/>
              <a:t>introduced </a:t>
            </a:r>
            <a:r>
              <a:rPr lang="en-GB" b="1" strike="sngStrike" dirty="0">
                <a:solidFill>
                  <a:srgbClr val="FF0000"/>
                </a:solidFill>
              </a:rPr>
              <a:t>will be considered </a:t>
            </a:r>
            <a:r>
              <a:rPr lang="en-GB" b="1" strike="sngStrike" dirty="0"/>
              <a:t>together with change of emission </a:t>
            </a:r>
            <a:r>
              <a:rPr lang="en-GB" b="1" strike="sngStrike" dirty="0" smtClean="0"/>
              <a:t>requirements</a:t>
            </a:r>
          </a:p>
          <a:p>
            <a:r>
              <a:rPr lang="en-GB" b="1" dirty="0" smtClean="0"/>
              <a:t>MPR </a:t>
            </a:r>
            <a:r>
              <a:rPr lang="en-GB" b="1" dirty="0"/>
              <a:t>for UL MIMO is revisited for Rel-15. </a:t>
            </a:r>
            <a:r>
              <a:rPr lang="en-GB" b="1" dirty="0" smtClean="0"/>
              <a:t>Specific values and which clause for the requirement are </a:t>
            </a:r>
            <a:r>
              <a:rPr lang="en-GB" b="1" dirty="0"/>
              <a:t>FFS. </a:t>
            </a:r>
            <a:endParaRPr lang="en-GB" b="1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12793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113581" y="67572"/>
            <a:ext cx="10962736" cy="649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Reference</a:t>
            </a:r>
            <a:endParaRPr lang="zh-CN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1733" y="822206"/>
            <a:ext cx="1165428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dirty="0"/>
              <a:t>[1] R4-2000063, Clarification of Power Class related features, NTT DOCOMO, INC.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[2] R4-2001229, Further on UL MIMO PC2 fallback, OPPO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[3] R4-2002037, On UL MIMO requirements, Huawei, HiSilicon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[4] R4-2002038, On EN-DC power class, Huawei, HiSilicon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[5] R4-2000356, Correction on UL MIMO Emission requirements and alignment with RAN1 terminology, Qualcomm Incorporated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[6] R4-2000795, On the condition of antenna configuration for UL-MIMO in FR1, </a:t>
            </a:r>
            <a:r>
              <a:rPr lang="en-US" altLang="zh-CN" dirty="0" err="1"/>
              <a:t>SoftBank</a:t>
            </a:r>
            <a:r>
              <a:rPr lang="en-US" altLang="zh-CN" dirty="0"/>
              <a:t> Corp.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[7] R4-2000117, CR to 38.101-1 clarification of MIMO power class in R15, vivo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[8] R4-2001316, Correction of transmitter characteristics for UL-MIMO: power class 2 and fallback, Ericsson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[9] R4-2000354, Correction on UL MIMO Emission requirements and alignment with RAN1 terminology, Qualcomm Incorporated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[10] R4-2000118, draft LS on clarification of EN-DC power class in R15, vivo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[11] R4-2002141, Draft LS on EN-DC power class, Huawei, HiSilicon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48259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3231</TotalTime>
  <Words>1020</Words>
  <Application>Microsoft Office PowerPoint</Application>
  <PresentationFormat>Widescreen</PresentationFormat>
  <Paragraphs>78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宋体</vt:lpstr>
      <vt:lpstr>Arial</vt:lpstr>
      <vt:lpstr>Calibri</vt:lpstr>
      <vt:lpstr>Calibri Light</vt:lpstr>
      <vt:lpstr>Office 主题</vt:lpstr>
      <vt:lpstr>WF on UL MIMO PC2</vt:lpstr>
      <vt:lpstr>Remaining issues for UL MIMO PC2</vt:lpstr>
      <vt:lpstr>Power class ambiguity </vt:lpstr>
      <vt:lpstr>“UE supporting UL MIMO” or “UE configured for UL MIMO”</vt:lpstr>
      <vt:lpstr>Emission requirement correction for UL MIMO</vt:lpstr>
      <vt:lpstr>Power class signalling for Rel-16</vt:lpstr>
      <vt:lpstr>Need for new MPR requirements  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Huawei</cp:lastModifiedBy>
  <cp:revision>123</cp:revision>
  <dcterms:created xsi:type="dcterms:W3CDTF">2019-10-15T22:26:30Z</dcterms:created>
  <dcterms:modified xsi:type="dcterms:W3CDTF">2020-03-06T07:36:28Z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(3)bM9V93CAhw4lTJ3F3tXAQ1SCYVGUIi0tucd4BKT+iXscDxWahIXOmAVNk02yVOWDk/K7aeO3
Q5ii4ne7xLMwLZ0d6PPVMLTPUJ2ryC29JLzocA3sJkoBwL9oHZzOdXtj9a94zRawlVsV8Oac
Qp5+mMrezWwnNJ8IIGMhcNbA5Y/EJH8cB1zG/uDZ91I3TF8xQzAxcEbitY+X0ElpchQ22kRg
JIAb56A2eV022MlXTC</vt:lpwstr>
  </property>
  <property fmtid="{D5CDD505-2E9C-101B-9397-08002B2CF9AE}" pid="3" name="_2015_ms_pID_7253431">
    <vt:lpwstr>feCw386c+U19NYIqVmqaQZNe//hGiRwDwduQmJVwfezG7z1ZTywnpm
sRqPHFw4Pf7wX3YyDVOqx19x1bs/X+DEv89ryYZWRBg2+NWUCx5rZqp3oT3xbaA46liwMyu9
Zv3C0N471JIY+JHi5dL26Tj11X5zF60Bk1yoQOb3X4kz1Pn/xGE9FfoNM+t2R7Lyrt2/0BbL
AN9HA1nfJhB/tE/5b5xlPrCkaQcA1P336JOY</vt:lpwstr>
  </property>
  <property fmtid="{D5CDD505-2E9C-101B-9397-08002B2CF9AE}" pid="4" name="_2015_ms_pID_7253432">
    <vt:lpwstr>au35+/31IVEOpvQ0K4Qp3dY=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1577106026</vt:lpwstr>
  </property>
</Properties>
</file>