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5" r:id="rId6"/>
    <p:sldId id="274" r:id="rId7"/>
    <p:sldId id="275" r:id="rId8"/>
    <p:sldId id="268" r:id="rId9"/>
    <p:sldId id="276" r:id="rId10"/>
    <p:sldId id="277" r:id="rId11"/>
    <p:sldId id="261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10" autoAdjust="0"/>
    <p:restoredTop sz="93129" autoAdjust="0"/>
  </p:normalViewPr>
  <p:slideViewPr>
    <p:cSldViewPr>
      <p:cViewPr varScale="1">
        <p:scale>
          <a:sx n="67" d="100"/>
          <a:sy n="67" d="100"/>
        </p:scale>
        <p:origin x="16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1660-6450-4E6E-BD45-3A38D694E329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E9B5-9947-4AD8-8306-3C6BA6EC8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44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77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9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9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3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96944" cy="1944215"/>
          </a:xfrm>
        </p:spPr>
        <p:txBody>
          <a:bodyPr>
            <a:normAutofit/>
          </a:bodyPr>
          <a:lstStyle/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en-GB" altLang="ja-JP" b="1" dirty="0"/>
              <a:t>WF on WRC-19 resolutions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NTT DOCOMO, INC., T-Mobile USA, </a:t>
            </a:r>
            <a:r>
              <a:rPr lang="en-US" altLang="zh-CN">
                <a:solidFill>
                  <a:schemeClr val="tx1"/>
                </a:solidFill>
              </a:rPr>
              <a:t>US Cellular, AT&amp;T, 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b="1" dirty="0"/>
              <a:t>TSG RAN WG4 meeting: 94-e Electronic Meeting</a:t>
            </a:r>
            <a:r>
              <a:rPr lang="en-GB" altLang="zh-CN" sz="2400" b="1" dirty="0"/>
              <a:t>    	 R4-2002729 </a:t>
            </a:r>
          </a:p>
          <a:p>
            <a:pPr algn="l"/>
            <a:r>
              <a:rPr lang="en-GB" altLang="zh-CN" sz="2400" b="1" dirty="0"/>
              <a:t>Feb.24th – Mar.6th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7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sz="2400" dirty="0"/>
              <a:t>This WF is only for existing bands for n257 and n258 which affected by WRC19. The WF addresses the following issues. </a:t>
            </a:r>
            <a:r>
              <a:rPr lang="en-GB" altLang="zh-CN" sz="2400" b="1" dirty="0">
                <a:solidFill>
                  <a:srgbClr val="FF0000"/>
                </a:solidFill>
              </a:rPr>
              <a:t>The details on the WF are provided in the latter part of this WF.</a:t>
            </a:r>
          </a:p>
          <a:p>
            <a:r>
              <a:rPr lang="en-GB" altLang="zh-CN" sz="2400" dirty="0"/>
              <a:t>#1: How to incorporate the following WRC19 decision. </a:t>
            </a:r>
          </a:p>
          <a:p>
            <a:pPr lvl="1"/>
            <a:r>
              <a:rPr lang="en-GB" altLang="zh-CN" sz="2000" dirty="0"/>
              <a:t>UEs developed before Sep 1</a:t>
            </a:r>
            <a:r>
              <a:rPr lang="en-GB" altLang="zh-CN" sz="2000" baseline="30000" dirty="0"/>
              <a:t>st</a:t>
            </a:r>
            <a:r>
              <a:rPr lang="en-GB" altLang="zh-CN" sz="2000" dirty="0"/>
              <a:t> ,2027 is allowed to use 1dBm/200MHz for EESS(23.6-24GHz) protection while UEs developed after that date has to meet -5dBm/200MHz.</a:t>
            </a:r>
          </a:p>
          <a:p>
            <a:pPr lvl="1"/>
            <a:r>
              <a:rPr lang="en-GB" altLang="zh-CN" sz="2000" dirty="0"/>
              <a:t>So far 3GPP has had a corresponding requirement of -8dBm/200MHz. </a:t>
            </a:r>
          </a:p>
          <a:p>
            <a:pPr lvl="1"/>
            <a:r>
              <a:rPr lang="en-GB" altLang="zh-CN" sz="2000" dirty="0"/>
              <a:t>n258 have used a dedicated NS for this while n257 has not.</a:t>
            </a:r>
          </a:p>
          <a:p>
            <a:pPr lvl="1"/>
            <a:r>
              <a:rPr lang="en-GB" altLang="zh-CN" sz="2000" dirty="0"/>
              <a:t>In EU, the value for EESS(23.6-24GHz) is still under discussion while some countries such as Japan will adopt WRC19 decision as it is.</a:t>
            </a:r>
          </a:p>
          <a:p>
            <a:pPr lvl="1"/>
            <a:endParaRPr lang="en-GB" altLang="zh-CN" sz="2000" dirty="0"/>
          </a:p>
          <a:p>
            <a:endParaRPr lang="en-GB" altLang="zh-CN" sz="2400" dirty="0"/>
          </a:p>
          <a:p>
            <a:endParaRPr lang="en-GB" altLang="zh-CN" sz="2400" dirty="0"/>
          </a:p>
          <a:p>
            <a:endParaRPr lang="en-GB" altLang="zh-CN" sz="2400" dirty="0"/>
          </a:p>
          <a:p>
            <a:endParaRPr lang="en-GB" altLang="zh-CN" sz="2400" dirty="0"/>
          </a:p>
          <a:p>
            <a:endParaRPr lang="en-GB" altLang="zh-CN" sz="2400" dirty="0"/>
          </a:p>
          <a:p>
            <a:endParaRPr lang="en-GB" altLang="zh-CN" sz="2400" dirty="0"/>
          </a:p>
          <a:p>
            <a:endParaRPr lang="en-GB" altLang="zh-CN" sz="2400" dirty="0"/>
          </a:p>
          <a:p>
            <a:endParaRPr lang="en-GB" altLang="zh-CN" sz="2400" dirty="0"/>
          </a:p>
          <a:p>
            <a:endParaRPr lang="en-GB" altLang="zh-CN" sz="2400" dirty="0"/>
          </a:p>
          <a:p>
            <a:endParaRPr lang="en-GB" altLang="zh-CN" sz="2400" dirty="0"/>
          </a:p>
          <a:p>
            <a:r>
              <a:rPr lang="en-GB" altLang="zh-CN" sz="2400" dirty="0"/>
              <a:t>#2: Errors for NS_201 and NS_202 for n258 in the current spec. </a:t>
            </a:r>
          </a:p>
          <a:p>
            <a:pPr lvl="1"/>
            <a:r>
              <a:rPr lang="en-GB" altLang="zh-CN" sz="2000" dirty="0"/>
              <a:t>n258 spec has dedicated NSs for each of the EU specific requirements such that EESS protection is for NS_201 and harmonics for NS_202.</a:t>
            </a:r>
          </a:p>
          <a:p>
            <a:pPr lvl="1"/>
            <a:r>
              <a:rPr lang="en-GB" altLang="zh-CN" sz="2000" dirty="0"/>
              <a:t>However, the above two must be met simultaneously. Hence these must be fixed.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8F66A4-75FD-4305-9918-2AC2E582B6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430" y="3220942"/>
            <a:ext cx="5909140" cy="200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2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008" y="1340769"/>
            <a:ext cx="9036496" cy="518457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200" dirty="0"/>
              <a:t>The followings are package agreements.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/>
              <a:t>For n257, at least the following requirement is added to n257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/>
              <a:t>1dBm/200MHz @23.6-24GHz is defined for NS_200 </a:t>
            </a:r>
            <a:r>
              <a:rPr lang="en-US" altLang="zh-CN" sz="1800" dirty="0">
                <a:solidFill>
                  <a:srgbClr val="FF0000"/>
                </a:solidFill>
              </a:rPr>
              <a:t>(#1)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/>
              <a:t>Note: No A-MPR is required regardless of Power classes: See [2].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/>
              <a:t>For n258,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/>
              <a:t>1dBm/200MHz @23.6-24GHz is defined for a new NS as additional requirement</a:t>
            </a:r>
            <a:r>
              <a:rPr lang="en-US" altLang="zh-CN" sz="1800" dirty="0">
                <a:solidFill>
                  <a:srgbClr val="FF0000"/>
                </a:solidFill>
              </a:rPr>
              <a:t>(#1)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/>
              <a:t>Note: Necessary amount of A-MPR will be captured accordingly. See [2].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/>
              <a:t>For both n257 and n258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/>
              <a:t>-5dBm/200MHz @23.6-24GHz is captured  as additional requirement if requested</a:t>
            </a:r>
            <a:r>
              <a:rPr lang="en-US" altLang="zh-CN" sz="1800" dirty="0">
                <a:solidFill>
                  <a:srgbClr val="FF0000"/>
                </a:solidFill>
              </a:rPr>
              <a:t>(#1)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zh-CN" sz="1800" dirty="0"/>
              <a:t>-8dBm/200MHz @23.6-24GHz stays in the spec until EU decides the limit.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GB" altLang="zh-CN" sz="1600" dirty="0"/>
              <a:t>The current requirements, however, shall be fixed as they shall have been.</a:t>
            </a:r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GB" altLang="zh-CN" sz="1600" dirty="0"/>
              <a:t>NS_201 and 202 is merged and A-MPR is generated to meet them simultaneously. Also, -8dBm/200MHz protection for n257 </a:t>
            </a:r>
            <a:r>
              <a:rPr lang="en-GB" altLang="zh-CN" sz="1600" dirty="0">
                <a:solidFill>
                  <a:srgbClr val="FF0000"/>
                </a:solidFill>
              </a:rPr>
              <a:t>from UE to UE co-existence table </a:t>
            </a:r>
            <a:r>
              <a:rPr lang="en-GB" altLang="zh-CN" sz="1600" dirty="0"/>
              <a:t>is removed.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zh-CN" sz="2200" dirty="0"/>
              <a:t>A feature for “UE” to report supporting NS is introduced based on WF of  [6].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solidFill>
                  <a:srgbClr val="FF0000"/>
                </a:solidFill>
              </a:rPr>
              <a:t>#1: No combination with harmonic requirement 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3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Detailed reasons for each of the bullets(2/2)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zh-CN" sz="1800" b="1" dirty="0"/>
              <a:t>1. n257:  1dBm/200MHz with NS_200</a:t>
            </a:r>
            <a:endParaRPr lang="zh-CN" altLang="zh-CN" sz="1800" dirty="0"/>
          </a:p>
          <a:p>
            <a:pPr marL="0" indent="0">
              <a:buNone/>
            </a:pPr>
            <a:r>
              <a:rPr lang="en-GB" altLang="zh-CN" sz="1800" dirty="0"/>
              <a:t>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The original proposed value was -5dBm/200MHz with NS_200</a:t>
            </a:r>
            <a:r>
              <a:rPr lang="en-GB" altLang="zh-CN" sz="1800" dirty="0"/>
              <a:t>. Some operators have already commenced their pre-service with NS_200. Changing being used NS impacts on their service. To mitigate concern on A-MPR necessity due to </a:t>
            </a:r>
            <a:r>
              <a:rPr lang="en-GB" altLang="zh-CN" sz="1800" dirty="0">
                <a:solidFill>
                  <a:srgbClr val="FF0000"/>
                </a:solidFill>
              </a:rPr>
              <a:t>future, possible requirement of </a:t>
            </a:r>
            <a:r>
              <a:rPr lang="en-GB" altLang="zh-CN" sz="1800" dirty="0"/>
              <a:t>-5dBm/200MHz, the proponent accepts 1dBm/200MHz. The value is used regardless of EU’s decision.</a:t>
            </a:r>
          </a:p>
          <a:p>
            <a:pPr marL="0" indent="0">
              <a:buNone/>
            </a:pPr>
            <a:r>
              <a:rPr lang="en-GB" altLang="zh-CN" sz="1800" b="1" dirty="0"/>
              <a:t>2. n258:  1dBm/200MHz as additional requirement with a new NS</a:t>
            </a:r>
            <a:endParaRPr lang="zh-CN" altLang="zh-CN" sz="1800" dirty="0"/>
          </a:p>
          <a:p>
            <a:pPr marL="0" indent="0">
              <a:buNone/>
            </a:pPr>
            <a:r>
              <a:rPr lang="en-GB" altLang="zh-CN" sz="1800" dirty="0"/>
              <a:t> This is needed for US operators now [1]. The value is used regardless of EU’s decision.</a:t>
            </a:r>
          </a:p>
          <a:p>
            <a:pPr marL="0" indent="0">
              <a:buNone/>
            </a:pPr>
            <a:r>
              <a:rPr lang="en-GB" altLang="zh-CN" sz="1800" b="1" dirty="0"/>
              <a:t>3. n257/n258:  -5dBm/200MHz as additional requirement with a new NS</a:t>
            </a:r>
            <a:endParaRPr lang="zh-CN" altLang="zh-CN" sz="1800" dirty="0"/>
          </a:p>
          <a:p>
            <a:pPr marL="0" indent="0">
              <a:buNone/>
            </a:pPr>
            <a:r>
              <a:rPr lang="en-GB" altLang="zh-CN" sz="1800" dirty="0"/>
              <a:t> For operators who will use 1dBm/200MHz until 2027 Sep 1</a:t>
            </a:r>
            <a:r>
              <a:rPr lang="en-GB" altLang="zh-CN" sz="1800" baseline="30000" dirty="0"/>
              <a:t>st</a:t>
            </a:r>
            <a:r>
              <a:rPr lang="en-GB" altLang="zh-CN" sz="1800" dirty="0"/>
              <a:t>, introduction of -5dBm/200MHz right now generate an issue that right after 2027 Sep 1</a:t>
            </a:r>
            <a:r>
              <a:rPr lang="en-GB" altLang="zh-CN" sz="1800" baseline="30000" dirty="0"/>
              <a:t>st</a:t>
            </a:r>
            <a:r>
              <a:rPr lang="en-GB" altLang="zh-CN" sz="1800" dirty="0"/>
              <a:t> , legacy UEs suddenly starts to use bigger A-MPR to fulfil 6dB tighter requirement though the legacy UEs developed before 2027 Sep 1</a:t>
            </a:r>
            <a:r>
              <a:rPr lang="en-GB" altLang="zh-CN" sz="1800" baseline="30000" dirty="0"/>
              <a:t>st</a:t>
            </a:r>
            <a:r>
              <a:rPr lang="en-GB" altLang="zh-CN" sz="1800" dirty="0"/>
              <a:t> are OK to keep meeting 1dBm/200MHz even after 2027 Sept 1</a:t>
            </a:r>
            <a:r>
              <a:rPr lang="en-GB" altLang="zh-CN" sz="1800" baseline="30000" dirty="0"/>
              <a:t>st</a:t>
            </a:r>
            <a:r>
              <a:rPr lang="en-GB" altLang="zh-CN" sz="1800" dirty="0"/>
              <a:t>. Thus, if not necessary, it is better not to add this to the spec now. If, however, there are operators who need to use -5dBm/200MHz right now, the request should be reflected in the spec.</a:t>
            </a:r>
          </a:p>
          <a:p>
            <a:pPr marL="0" indent="0">
              <a:buNone/>
            </a:pPr>
            <a:r>
              <a:rPr lang="en-GB" altLang="zh-CN" sz="1800" b="1" dirty="0"/>
              <a:t>4. n257/n258:  -8dBm/200MHz as additional requirement with a new NS</a:t>
            </a:r>
          </a:p>
          <a:p>
            <a:pPr marL="0" indent="0">
              <a:buNone/>
            </a:pPr>
            <a:r>
              <a:rPr lang="en-GB" altLang="zh-CN" sz="1800" dirty="0"/>
              <a:t> The value of -8dBm/200MHz is still under discussion. Thus we keep the value as it is until the decision is made [4]. If the decision will be reflected accordingly if it is made.</a:t>
            </a:r>
            <a:endParaRPr lang="zh-CN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81552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Detailed reasons for each of the bullets(1/2)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zh-CN" sz="1800" b="1" dirty="0"/>
              <a:t>5. A feature for UE to report supporting NSs</a:t>
            </a:r>
            <a:endParaRPr lang="zh-CN" altLang="zh-CN" sz="1800" dirty="0"/>
          </a:p>
          <a:p>
            <a:pPr marL="0" indent="0">
              <a:buNone/>
            </a:pPr>
            <a:r>
              <a:rPr lang="en-GB" altLang="zh-CN" sz="1800" dirty="0"/>
              <a:t> As elaborated in [5], the feature is required for a network to distinguish UEs supporting currently specified NSs from UEs supporting new NSs to be added to.</a:t>
            </a:r>
          </a:p>
          <a:p>
            <a:pPr marL="0" indent="0">
              <a:buNone/>
            </a:pPr>
            <a:r>
              <a:rPr lang="en-GB" altLang="zh-CN" sz="1800" dirty="0"/>
              <a:t> </a:t>
            </a:r>
          </a:p>
          <a:p>
            <a:pPr marL="0" indent="0">
              <a:buNone/>
            </a:pPr>
            <a:r>
              <a:rPr lang="en-GB" altLang="zh-CN" sz="1800" dirty="0"/>
              <a:t> For SA, attach procedure is addressed by using NR-NS </a:t>
            </a:r>
            <a:r>
              <a:rPr lang="en-GB" altLang="zh-CN" sz="1800" dirty="0" err="1"/>
              <a:t>Pmax</a:t>
            </a:r>
            <a:r>
              <a:rPr lang="en-GB" altLang="zh-CN" sz="1800" dirty="0"/>
              <a:t> but handover procedure cannot be addressed with it.</a:t>
            </a:r>
          </a:p>
          <a:p>
            <a:pPr marL="0" indent="0">
              <a:buNone/>
            </a:pPr>
            <a:r>
              <a:rPr lang="en-GB" altLang="zh-CN" sz="1800" dirty="0"/>
              <a:t> </a:t>
            </a:r>
          </a:p>
          <a:p>
            <a:pPr marL="0" indent="0">
              <a:buNone/>
            </a:pPr>
            <a:r>
              <a:rPr lang="en-GB" altLang="zh-CN" sz="1800" dirty="0"/>
              <a:t> For NSA, attach procedure is not a problem but handover procedure needs to distinguish which NSs UE can deal with.</a:t>
            </a:r>
          </a:p>
        </p:txBody>
      </p:sp>
    </p:spTree>
    <p:extLst>
      <p:ext uri="{BB962C8B-B14F-4D97-AF65-F5344CB8AC3E}">
        <p14:creationId xmlns:p14="http://schemas.microsoft.com/office/powerpoint/2010/main" val="32215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Example of NS table(Details are decided in the next meeting)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AB95B921-186E-43D2-80B4-1FE8B607A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744630"/>
              </p:ext>
            </p:extLst>
          </p:nvPr>
        </p:nvGraphicFramePr>
        <p:xfrm>
          <a:off x="971600" y="1268760"/>
          <a:ext cx="7200797" cy="19678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77445">
                  <a:extLst>
                    <a:ext uri="{9D8B030D-6E8A-4147-A177-3AD203B41FA5}">
                      <a16:colId xmlns:a16="http://schemas.microsoft.com/office/drawing/2014/main" val="354048937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1505595418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3371559139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1479710368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3343708625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1355508369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3096836224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3905178115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2131454824"/>
                    </a:ext>
                  </a:extLst>
                </a:gridCol>
              </a:tblGrid>
              <a:tr h="350152">
                <a:tc rowSpan="2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NR Band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Value of </a:t>
                      </a:r>
                      <a:r>
                        <a:rPr lang="en-GB" sz="900" dirty="0" err="1">
                          <a:effectLst/>
                        </a:rPr>
                        <a:t>additionalSpectrumEmission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31789"/>
                  </a:ext>
                </a:extLst>
              </a:tr>
              <a:tr h="5040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2573316"/>
                  </a:ext>
                </a:extLst>
              </a:tr>
              <a:tr h="504049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n257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NS_200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NS_20A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[NS_20B]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5457955"/>
                  </a:ext>
                </a:extLst>
              </a:tr>
              <a:tr h="504049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Requirement to be added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Note1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-8dBm/200MHz + Harmonic 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-5dBm/200MHz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4678691"/>
                  </a:ext>
                </a:extLst>
              </a:tr>
            </a:tbl>
          </a:graphicData>
        </a:graphic>
      </p:graphicFrame>
      <p:graphicFrame>
        <p:nvGraphicFramePr>
          <p:cNvPr id="5" name="コンテンツ プレースホルダー 3">
            <a:extLst>
              <a:ext uri="{FF2B5EF4-FFF2-40B4-BE49-F238E27FC236}">
                <a16:creationId xmlns:a16="http://schemas.microsoft.com/office/drawing/2014/main" id="{D7310F1B-95B2-4B9C-99EB-C17063DAFD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117184"/>
              </p:ext>
            </p:extLst>
          </p:nvPr>
        </p:nvGraphicFramePr>
        <p:xfrm>
          <a:off x="971599" y="3645024"/>
          <a:ext cx="7200797" cy="19678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77445">
                  <a:extLst>
                    <a:ext uri="{9D8B030D-6E8A-4147-A177-3AD203B41FA5}">
                      <a16:colId xmlns:a16="http://schemas.microsoft.com/office/drawing/2014/main" val="354048937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1505595418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3371559139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1479710368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3343708625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1355508369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3096836224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3905178115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2131454824"/>
                    </a:ext>
                  </a:extLst>
                </a:gridCol>
              </a:tblGrid>
              <a:tr h="350152">
                <a:tc rowSpan="2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NR Band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Value of </a:t>
                      </a:r>
                      <a:r>
                        <a:rPr lang="en-GB" sz="900" dirty="0" err="1">
                          <a:effectLst/>
                        </a:rPr>
                        <a:t>additionalSpectrumEmission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31789"/>
                  </a:ext>
                </a:extLst>
              </a:tr>
              <a:tr h="5040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2573316"/>
                  </a:ext>
                </a:extLst>
              </a:tr>
              <a:tr h="504049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n258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NS_200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[NS_20A]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NS_20B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NS_20C 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[NS_20D</a:t>
                      </a:r>
                      <a:r>
                        <a:rPr lang="en-GB" altLang="ja-JP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ja-JP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5457955"/>
                  </a:ext>
                </a:extLst>
              </a:tr>
              <a:tr h="504049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Requirement</a:t>
                      </a: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to be added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Nothing new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-8dBm/200MHz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-8dBm/200MHz + Harmonic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1dBm/200MHz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altLang="ja-JP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-5dBm/200MHz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4678691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9544F3-9D49-40AF-B707-47AC59AA7E69}"/>
              </a:ext>
            </a:extLst>
          </p:cNvPr>
          <p:cNvSpPr/>
          <p:nvPr/>
        </p:nvSpPr>
        <p:spPr>
          <a:xfrm>
            <a:off x="827584" y="5754685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Note 1: 1dBm/200MHz @23.6-24GHz is captured in UE to UE co-existence table</a:t>
            </a:r>
          </a:p>
          <a:p>
            <a:r>
              <a:rPr lang="en-GB" altLang="ja-JP" dirty="0">
                <a:solidFill>
                  <a:srgbClr val="FF0000"/>
                </a:solidFill>
              </a:rPr>
              <a:t>Note 2: Exact </a:t>
            </a:r>
            <a:r>
              <a:rPr lang="en-GB" altLang="ja-JP">
                <a:solidFill>
                  <a:srgbClr val="FF0000"/>
                </a:solidFill>
              </a:rPr>
              <a:t>NS numbering </a:t>
            </a:r>
            <a:r>
              <a:rPr lang="en-GB" altLang="ja-JP" dirty="0">
                <a:solidFill>
                  <a:srgbClr val="FF0000"/>
                </a:solidFill>
              </a:rPr>
              <a:t>can be discussed later. For instance, for n258, if -8dBm/200MHz without harmonic is still necessary, NS_201 may be kept and NS_202 may be modified to incorporate -8dBm/200MHz on top of harmonics.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6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Example of </a:t>
            </a:r>
            <a:r>
              <a:rPr lang="en-US" altLang="ja-JP" sz="2800" dirty="0">
                <a:solidFill>
                  <a:srgbClr val="FF0000"/>
                </a:solidFill>
              </a:rPr>
              <a:t>UE to UE coexistence table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6" name="コンテンツ プレースホルダー 5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52FB7849-0C54-4968-9ABB-C970A2F1E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09637"/>
            <a:ext cx="8229600" cy="2022230"/>
          </a:xfrm>
        </p:spPr>
      </p:pic>
      <p:pic>
        <p:nvPicPr>
          <p:cNvPr id="4" name="図 3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2880C454-A488-4069-B660-B78358A1C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17032"/>
            <a:ext cx="8379404" cy="28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7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627063" indent="-627063" hangingPunct="0">
              <a:buNone/>
            </a:pPr>
            <a:r>
              <a:rPr lang="en-GB" altLang="zh-CN" sz="1600" dirty="0"/>
              <a:t>[1] </a:t>
            </a:r>
            <a:r>
              <a:rPr lang="en-US" altLang="zh-CN" sz="1600" dirty="0"/>
              <a:t>R4-2000409:</a:t>
            </a:r>
            <a:r>
              <a:rPr lang="zh-CN" altLang="zh-CN" sz="1600" dirty="0"/>
              <a:t> </a:t>
            </a:r>
            <a:r>
              <a:rPr lang="en-US" altLang="zh-CN" sz="1600" dirty="0"/>
              <a:t>On 3GPP band n258 and WRC-19 EESS unwanted emission limits</a:t>
            </a:r>
            <a:r>
              <a:rPr lang="en-GB" altLang="zh-CN" sz="1600" dirty="0"/>
              <a:t>, </a:t>
            </a:r>
            <a:r>
              <a:rPr lang="nn-NO" altLang="zh-CN" sz="1600" dirty="0"/>
              <a:t>T-Mobile USA, AT&amp;T, U.S. Cellular</a:t>
            </a:r>
          </a:p>
          <a:p>
            <a:pPr marL="627063" indent="-627063" hangingPunct="0">
              <a:buNone/>
            </a:pPr>
            <a:r>
              <a:rPr lang="en-GB" altLang="zh-CN" sz="1600" dirty="0"/>
              <a:t>[2] </a:t>
            </a:r>
            <a:r>
              <a:rPr lang="en-US" altLang="zh-CN" sz="1600" dirty="0"/>
              <a:t>R4-2000216:</a:t>
            </a:r>
            <a:r>
              <a:rPr lang="zh-CN" altLang="zh-CN" sz="1600" dirty="0"/>
              <a:t> </a:t>
            </a:r>
            <a:r>
              <a:rPr lang="en-US" altLang="zh-CN" sz="1600" dirty="0"/>
              <a:t>Impact of WRC19 resolutions on FR2</a:t>
            </a:r>
            <a:r>
              <a:rPr lang="en-GB" altLang="zh-CN" sz="1600" dirty="0"/>
              <a:t>, Qualcomm Incorporated</a:t>
            </a:r>
          </a:p>
          <a:p>
            <a:pPr marL="627063" indent="-627063" hangingPunct="0">
              <a:buNone/>
            </a:pPr>
            <a:r>
              <a:rPr lang="en-GB" altLang="zh-CN" sz="1600" dirty="0"/>
              <a:t>[3] </a:t>
            </a:r>
            <a:r>
              <a:rPr lang="en-US" altLang="zh-CN" sz="1600" dirty="0"/>
              <a:t>R4-2000230:</a:t>
            </a:r>
            <a:r>
              <a:rPr lang="zh-CN" altLang="zh-CN" sz="1600" dirty="0"/>
              <a:t> </a:t>
            </a:r>
            <a:r>
              <a:rPr lang="en-US" altLang="zh-CN" sz="1600" dirty="0"/>
              <a:t>EESS protection from n257</a:t>
            </a:r>
            <a:r>
              <a:rPr lang="en-GB" altLang="zh-CN" sz="1600" dirty="0"/>
              <a:t>, NTT DOCOMO, INC.</a:t>
            </a:r>
          </a:p>
          <a:p>
            <a:pPr marL="627063" indent="-627063" hangingPunct="0">
              <a:buNone/>
            </a:pPr>
            <a:r>
              <a:rPr lang="en-GB" altLang="zh-CN" sz="1600" dirty="0"/>
              <a:t>[4] </a:t>
            </a:r>
            <a:r>
              <a:rPr lang="en-US" altLang="zh-CN" sz="1600" dirty="0"/>
              <a:t>R4-2001775:</a:t>
            </a:r>
            <a:r>
              <a:rPr lang="zh-CN" altLang="zh-CN" sz="1600" dirty="0"/>
              <a:t> </a:t>
            </a:r>
            <a:r>
              <a:rPr lang="en-US" altLang="zh-CN" sz="1600" dirty="0"/>
              <a:t>On FR2 EESS protection emission requirement</a:t>
            </a:r>
            <a:r>
              <a:rPr lang="en-GB" altLang="zh-CN" sz="1600" dirty="0"/>
              <a:t>, Huawei, </a:t>
            </a:r>
            <a:r>
              <a:rPr lang="en-GB" altLang="zh-CN" sz="1600" dirty="0" err="1"/>
              <a:t>Hisilicon</a:t>
            </a:r>
            <a:endParaRPr lang="en-GB" altLang="zh-CN" sz="1600" dirty="0"/>
          </a:p>
          <a:p>
            <a:pPr marL="627063" indent="-627063" hangingPunct="0">
              <a:buNone/>
            </a:pPr>
            <a:r>
              <a:rPr lang="en-GB" altLang="zh-CN" sz="1600" dirty="0"/>
              <a:t>[5] </a:t>
            </a:r>
            <a:r>
              <a:rPr lang="en-US" altLang="zh-CN" sz="1600" dirty="0"/>
              <a:t>R4-2000220:</a:t>
            </a:r>
            <a:r>
              <a:rPr lang="zh-CN" altLang="zh-CN" sz="1600" dirty="0"/>
              <a:t> </a:t>
            </a:r>
            <a:r>
              <a:rPr lang="en-US" altLang="zh-CN" sz="1600" dirty="0"/>
              <a:t>Necessity of signaling supported NS values</a:t>
            </a:r>
            <a:r>
              <a:rPr lang="en-GB" altLang="zh-CN" sz="1600" dirty="0"/>
              <a:t>, NTT DOCOMO, INC.</a:t>
            </a:r>
          </a:p>
          <a:p>
            <a:pPr marL="627063" indent="-627063" hangingPunct="0">
              <a:buNone/>
            </a:pPr>
            <a:r>
              <a:rPr lang="en-GB" altLang="zh-CN" sz="1600" dirty="0"/>
              <a:t>[6] </a:t>
            </a:r>
            <a:r>
              <a:rPr lang="en-US" altLang="zh-CN" sz="1600" dirty="0"/>
              <a:t>R4-2002737:</a:t>
            </a:r>
            <a:r>
              <a:rPr lang="zh-CN" altLang="zh-CN" sz="1600" dirty="0"/>
              <a:t> </a:t>
            </a:r>
            <a:r>
              <a:rPr lang="en-US" altLang="zh-CN" sz="1600" dirty="0"/>
              <a:t>WF on Signaling supported NS values</a:t>
            </a:r>
            <a:r>
              <a:rPr lang="en-GB" altLang="zh-CN" sz="1600" dirty="0"/>
              <a:t>, NTT DOCOMO, INC.</a:t>
            </a:r>
          </a:p>
          <a:p>
            <a:pPr marL="627063" indent="-627063" hangingPunct="0">
              <a:buNone/>
            </a:pPr>
            <a:endParaRPr lang="en-GB" altLang="zh-CN" sz="1600" i="1" dirty="0"/>
          </a:p>
          <a:p>
            <a:pPr marL="627063" indent="-627063" hangingPunct="0">
              <a:buNone/>
            </a:pPr>
            <a:endParaRPr lang="en-GB" altLang="zh-CN" sz="1600" i="1" dirty="0"/>
          </a:p>
        </p:txBody>
      </p:sp>
    </p:spTree>
    <p:extLst>
      <p:ext uri="{BB962C8B-B14F-4D97-AF65-F5344CB8AC3E}">
        <p14:creationId xmlns:p14="http://schemas.microsoft.com/office/powerpoint/2010/main" val="86989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FAAE6814C364684C4BC789BD59661" ma:contentTypeVersion="13" ma:contentTypeDescription="Create a new document." ma:contentTypeScope="" ma:versionID="7f2c1b65590ef6578cf14c997615eaf2">
  <xsd:schema xmlns:xsd="http://www.w3.org/2001/XMLSchema" xmlns:xs="http://www.w3.org/2001/XMLSchema" xmlns:p="http://schemas.microsoft.com/office/2006/metadata/properties" xmlns:ns3="c4fa469f-ce49-4478-b78d-20ea4b41f7ac" xmlns:ns4="39f302ae-3cba-490f-b808-bc39829e1aca" targetNamespace="http://schemas.microsoft.com/office/2006/metadata/properties" ma:root="true" ma:fieldsID="1dd66610b82d171a0e137dbdb7c84f83" ns3:_="" ns4:_="">
    <xsd:import namespace="c4fa469f-ce49-4478-b78d-20ea4b41f7ac"/>
    <xsd:import namespace="39f302ae-3cba-490f-b808-bc39829e1a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a469f-ce49-4478-b78d-20ea4b41f7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02ae-3cba-490f-b808-bc39829e1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E81CAF-0B00-4DEB-B1C7-4F7A60EC66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EA250E-5D57-4B48-9D23-C922E528A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fa469f-ce49-4478-b78d-20ea4b41f7ac"/>
    <ds:schemaRef ds:uri="39f302ae-3cba-490f-b808-bc39829e1a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7D9885-A386-4402-A50F-0AF2F1ED87F0}">
  <ds:schemaRefs>
    <ds:schemaRef ds:uri="c4fa469f-ce49-4478-b78d-20ea4b41f7a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9f302ae-3cba-490f-b808-bc39829e1aca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3820</TotalTime>
  <Words>1009</Words>
  <Application>Microsoft Office PowerPoint</Application>
  <PresentationFormat>画面に合わせる (4:3)</PresentationFormat>
  <Paragraphs>118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ＭＳ Ｐゴシック</vt:lpstr>
      <vt:lpstr>宋体</vt:lpstr>
      <vt:lpstr>宋体</vt:lpstr>
      <vt:lpstr>Arial</vt:lpstr>
      <vt:lpstr>Calibri</vt:lpstr>
      <vt:lpstr>Times New Roman</vt:lpstr>
      <vt:lpstr>Office 主题​​</vt:lpstr>
      <vt:lpstr> WF on WRC-19 resolutions</vt:lpstr>
      <vt:lpstr>Background</vt:lpstr>
      <vt:lpstr>WF</vt:lpstr>
      <vt:lpstr>Detailed reasons for each of the bullets(2/2)</vt:lpstr>
      <vt:lpstr>Detailed reasons for each of the bullets(1/2)</vt:lpstr>
      <vt:lpstr>Example of NS table(Details are decided in the next meeting)</vt:lpstr>
      <vt:lpstr>Example of UE to UE coexistence table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switching and interruption time for MIMO layer adaption for power saving</dc:title>
  <dc:creator>CATT</dc:creator>
  <cp:lastModifiedBy>5123491</cp:lastModifiedBy>
  <cp:revision>392</cp:revision>
  <dcterms:created xsi:type="dcterms:W3CDTF">2019-05-14T22:47:31Z</dcterms:created>
  <dcterms:modified xsi:type="dcterms:W3CDTF">2020-03-04T09:07:06Z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(2)VvgSx70hdhxpEfhLEBMrlfWGLkdcKBMzb/qKuS9fIb4L6ez1bepkTcDS0mghrj5UrClJjXjx
iCSaW1vI+Un1g/Rpj4zdQAED6AKX3ELJy1j6YQ77eM8SPI400QA9sjmLUgfHCZsYxIkSvG/1
oJsitggpsAW54SmOL6Kjr30/ZTMGbeRdBx9zpc5toIwol+c6adpvXygQc+wnxTR7nnmxN+SX
IbLHxqOZCXw7T0qA/L</vt:lpwstr>
  </property>
  <property fmtid="{D5CDD505-2E9C-101B-9397-08002B2CF9AE}" pid="3" name="_2015_ms_pID_7253431">
    <vt:lpwstr>+IvlcIrOZXw0OGYDwZF0wA+MlETxRMHeHbdOMlUxRzFl32BNDstx2U
4Ae8fwAF43jZf+vbEWm4RhHvYympebi55x3LS532N+ojtQxw5l/gfDiYmb8jlTINb8OWgSMc
JWFA4qp16CCjYyE8ZnZnLnoTHcHj4Vfolb/2XfUO9pqarZSCnogKDsaxWwe4hAIH9rmW/IiQ
llhQ2L92I3QewRPv</vt:lpwstr>
  </property>
  <property fmtid="{D5CDD505-2E9C-101B-9397-08002B2CF9AE}" pid="4" name="ContentTypeId">
    <vt:lpwstr>0x010100121FAAE6814C364684C4BC789BD59661</vt:lpwstr>
  </property>
</Properties>
</file>