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6" r:id="rId3"/>
    <p:sldId id="278" r:id="rId4"/>
    <p:sldId id="285" r:id="rId5"/>
    <p:sldId id="283" r:id="rId6"/>
    <p:sldId id="284" r:id="rId7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0" autoAdjust="0"/>
    <p:restoredTop sz="94660"/>
  </p:normalViewPr>
  <p:slideViewPr>
    <p:cSldViewPr>
      <p:cViewPr varScale="1">
        <p:scale>
          <a:sx n="147" d="100"/>
          <a:sy n="147" d="100"/>
        </p:scale>
        <p:origin x="39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5BC2A-5A8C-43F5-92F3-EF9C73487C7E}" type="datetimeFigureOut">
              <a:rPr lang="ko-KR" altLang="en-US" smtClean="0"/>
              <a:pPr/>
              <a:t>2020-03-04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420FA-79F0-4C61-8ECC-4AAE780C72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3844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6A57-C53E-4161-8ABF-0DA989B7B623}" type="datetimeFigureOut">
              <a:rPr lang="ko-KR" altLang="en-US" smtClean="0"/>
              <a:pPr/>
              <a:t>2020-03-04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4CEC-F408-4F15-BCBE-4CEB112EB8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8875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6A57-C53E-4161-8ABF-0DA989B7B623}" type="datetimeFigureOut">
              <a:rPr lang="ko-KR" altLang="en-US" smtClean="0"/>
              <a:pPr/>
              <a:t>2020-03-04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4CEC-F408-4F15-BCBE-4CEB112EB8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674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6A57-C53E-4161-8ABF-0DA989B7B623}" type="datetimeFigureOut">
              <a:rPr lang="ko-KR" altLang="en-US" smtClean="0"/>
              <a:pPr/>
              <a:t>2020-03-04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4CEC-F408-4F15-BCBE-4CEB112EB8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5023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6A57-C53E-4161-8ABF-0DA989B7B623}" type="datetimeFigureOut">
              <a:rPr lang="ko-KR" altLang="en-US" smtClean="0"/>
              <a:pPr/>
              <a:t>2020-03-04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4CEC-F408-4F15-BCBE-4CEB112EB8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1455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6A57-C53E-4161-8ABF-0DA989B7B623}" type="datetimeFigureOut">
              <a:rPr lang="ko-KR" altLang="en-US" smtClean="0"/>
              <a:pPr/>
              <a:t>2020-03-04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4CEC-F408-4F15-BCBE-4CEB112EB8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209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6A57-C53E-4161-8ABF-0DA989B7B623}" type="datetimeFigureOut">
              <a:rPr lang="ko-KR" altLang="en-US" smtClean="0"/>
              <a:pPr/>
              <a:t>2020-03-04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4CEC-F408-4F15-BCBE-4CEB112EB8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6568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6A57-C53E-4161-8ABF-0DA989B7B623}" type="datetimeFigureOut">
              <a:rPr lang="ko-KR" altLang="en-US" smtClean="0"/>
              <a:pPr/>
              <a:t>2020-03-04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4CEC-F408-4F15-BCBE-4CEB112EB8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703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6A57-C53E-4161-8ABF-0DA989B7B623}" type="datetimeFigureOut">
              <a:rPr lang="ko-KR" altLang="en-US" smtClean="0"/>
              <a:pPr/>
              <a:t>2020-03-04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4CEC-F408-4F15-BCBE-4CEB112EB8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7421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6A57-C53E-4161-8ABF-0DA989B7B623}" type="datetimeFigureOut">
              <a:rPr lang="ko-KR" altLang="en-US" smtClean="0"/>
              <a:pPr/>
              <a:t>2020-03-04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4CEC-F408-4F15-BCBE-4CEB112EB8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918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6A57-C53E-4161-8ABF-0DA989B7B623}" type="datetimeFigureOut">
              <a:rPr lang="ko-KR" altLang="en-US" smtClean="0"/>
              <a:pPr/>
              <a:t>2020-03-04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4CEC-F408-4F15-BCBE-4CEB112EB8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6804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6A57-C53E-4161-8ABF-0DA989B7B623}" type="datetimeFigureOut">
              <a:rPr lang="ko-KR" altLang="en-US" smtClean="0"/>
              <a:pPr/>
              <a:t>2020-03-04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4CEC-F408-4F15-BCBE-4CEB112EB8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94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46A57-C53E-4161-8ABF-0DA989B7B623}" type="datetimeFigureOut">
              <a:rPr lang="ko-KR" altLang="en-US" smtClean="0"/>
              <a:pPr/>
              <a:t>2020-03-04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44CEC-F408-4F15-BCBE-4CEB112EB8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716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635646"/>
            <a:ext cx="7772400" cy="1656184"/>
          </a:xfrm>
        </p:spPr>
        <p:txBody>
          <a:bodyPr>
            <a:noAutofit/>
          </a:bodyPr>
          <a:lstStyle/>
          <a:p>
            <a:r>
              <a:rPr lang="en-US" altLang="ko-KR" sz="2800" dirty="0" smtClean="0"/>
              <a:t>WF on CLI RRM Performance Requirements </a:t>
            </a:r>
            <a:endParaRPr lang="ko-KR" altLang="en-US" sz="2800" dirty="0"/>
          </a:p>
        </p:txBody>
      </p:sp>
      <p:sp>
        <p:nvSpPr>
          <p:cNvPr id="4" name="正方形/長方形 6"/>
          <p:cNvSpPr>
            <a:spLocks noChangeArrowheads="1"/>
          </p:cNvSpPr>
          <p:nvPr/>
        </p:nvSpPr>
        <p:spPr bwMode="auto">
          <a:xfrm>
            <a:off x="179388" y="188913"/>
            <a:ext cx="604879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en-US" altLang="zh-CN" b="1" dirty="0"/>
              <a:t>3GPP TSG-RAN WG4 Meeting </a:t>
            </a:r>
            <a:r>
              <a:rPr lang="en-US" altLang="zh-CN" b="1" dirty="0" smtClean="0"/>
              <a:t>#94-e</a:t>
            </a:r>
            <a:r>
              <a:rPr lang="en-US" altLang="zh-CN" b="1" dirty="0"/>
              <a:t/>
            </a:r>
            <a:br>
              <a:rPr lang="en-US" altLang="zh-CN" b="1" dirty="0"/>
            </a:br>
            <a:r>
              <a:rPr lang="en-US" altLang="ko-KR" b="1" dirty="0"/>
              <a:t>Electronic Meeting, </a:t>
            </a:r>
            <a:r>
              <a:rPr lang="en-US" altLang="ko-KR" b="1" dirty="0" smtClean="0"/>
              <a:t>Feb.24</a:t>
            </a:r>
            <a:r>
              <a:rPr lang="en-US" altLang="ko-KR" b="1" baseline="30000" dirty="0" smtClean="0"/>
              <a:t>th</a:t>
            </a:r>
            <a:r>
              <a:rPr lang="en-US" altLang="ko-KR" b="1" dirty="0" smtClean="0"/>
              <a:t> – March 6</a:t>
            </a:r>
            <a:r>
              <a:rPr lang="en-US" altLang="ko-KR" b="1" baseline="30000" dirty="0" smtClean="0"/>
              <a:t>th</a:t>
            </a:r>
            <a:r>
              <a:rPr lang="en-US" altLang="ko-KR" b="1" dirty="0" smtClean="0"/>
              <a:t> </a:t>
            </a:r>
            <a:r>
              <a:rPr lang="en-US" altLang="ko-KR" b="1" dirty="0"/>
              <a:t>2020</a:t>
            </a:r>
            <a:endParaRPr lang="en-GB" altLang="ko-KR" b="1" dirty="0"/>
          </a:p>
          <a:p>
            <a:pPr>
              <a:spcBef>
                <a:spcPct val="0"/>
              </a:spcBef>
            </a:pPr>
            <a:r>
              <a:rPr lang="en-US" altLang="zh-CN" b="1" dirty="0"/>
              <a:t>Agenda Item: </a:t>
            </a:r>
            <a:r>
              <a:rPr lang="en-GB" altLang="ko-KR" b="1" dirty="0" smtClean="0"/>
              <a:t>8.2.3</a:t>
            </a:r>
            <a:endParaRPr lang="en-US" altLang="zh-CN" b="1" dirty="0">
              <a:solidFill>
                <a:srgbClr val="FF0000"/>
              </a:solidFill>
            </a:endParaRPr>
          </a:p>
        </p:txBody>
      </p:sp>
      <p:sp>
        <p:nvSpPr>
          <p:cNvPr id="5" name="正方形/長方形 5"/>
          <p:cNvSpPr/>
          <p:nvPr/>
        </p:nvSpPr>
        <p:spPr>
          <a:xfrm>
            <a:off x="7164288" y="276976"/>
            <a:ext cx="1512961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  <a:tabLst>
                <a:tab pos="1260475" algn="l"/>
              </a:tabLst>
              <a:defRPr/>
            </a:pPr>
            <a:r>
              <a:rPr lang="en-US" altLang="zh-CN" dirty="0" smtClean="0">
                <a:latin typeface="Arial" charset="0"/>
                <a:ea typeface="ＭＳ Ｐゴシック" panose="020B0600070205080204" pitchFamily="34" charset="-128"/>
              </a:rPr>
              <a:t>R4-2002222</a:t>
            </a:r>
            <a:endParaRPr lang="en-GB" altLang="zh-CN" dirty="0"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6" name="부제목 2"/>
          <p:cNvSpPr>
            <a:spLocks noGrp="1"/>
          </p:cNvSpPr>
          <p:nvPr>
            <p:ph type="subTitle" idx="1"/>
          </p:nvPr>
        </p:nvSpPr>
        <p:spPr>
          <a:xfrm>
            <a:off x="467544" y="4083918"/>
            <a:ext cx="8136904" cy="582910"/>
          </a:xfrm>
        </p:spPr>
        <p:txBody>
          <a:bodyPr>
            <a:normAutofit/>
          </a:bodyPr>
          <a:lstStyle/>
          <a:p>
            <a:r>
              <a:rPr lang="en-US" altLang="ko-KR" sz="2000" dirty="0">
                <a:solidFill>
                  <a:schemeClr val="tx1"/>
                </a:solidFill>
              </a:rPr>
              <a:t>LG </a:t>
            </a:r>
            <a:r>
              <a:rPr lang="en-US" altLang="ko-KR" sz="2000" dirty="0" smtClean="0">
                <a:solidFill>
                  <a:schemeClr val="tx1"/>
                </a:solidFill>
              </a:rPr>
              <a:t>Electronics</a:t>
            </a:r>
            <a:endParaRPr lang="ko-KR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12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21555"/>
          </a:xfrm>
        </p:spPr>
        <p:txBody>
          <a:bodyPr>
            <a:noAutofit/>
          </a:bodyPr>
          <a:lstStyle/>
          <a:p>
            <a:pPr algn="l"/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Measurement accuracy for CLI</a:t>
            </a:r>
            <a:endParaRPr lang="ko-KR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pPr algn="just"/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Define measurement accuracy for SRS-RSRP</a:t>
            </a:r>
          </a:p>
          <a:p>
            <a:pPr algn="just"/>
            <a:endParaRPr lang="en-US" altLang="ko-K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ko-K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ko-K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ko-K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n-US" altLang="ko-KR" sz="1600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altLang="ko-KR" sz="1600" strike="sngStrike" dirty="0">
                <a:latin typeface="Arial" panose="020B0604020202020204" pitchFamily="34" charset="0"/>
                <a:cs typeface="Arial" panose="020B0604020202020204" pitchFamily="34" charset="0"/>
              </a:rPr>
              <a:t>120kHz in FR2</a:t>
            </a:r>
          </a:p>
          <a:p>
            <a:pPr lvl="2" algn="just"/>
            <a:r>
              <a:rPr lang="en-US" altLang="ko-KR" sz="1400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Option1</a:t>
            </a:r>
            <a:r>
              <a:rPr lang="en-US" altLang="ko-KR" sz="1400" strike="sngStrike" dirty="0">
                <a:latin typeface="Arial" panose="020B0604020202020204" pitchFamily="34" charset="0"/>
                <a:cs typeface="Arial" panose="020B0604020202020204" pitchFamily="34" charset="0"/>
              </a:rPr>
              <a:t>: use average value among companies’ results (9dB)</a:t>
            </a:r>
          </a:p>
          <a:p>
            <a:pPr lvl="2" algn="just"/>
            <a:r>
              <a:rPr lang="en-US" altLang="ko-KR" sz="1400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Option2</a:t>
            </a:r>
            <a:r>
              <a:rPr lang="en-US" altLang="ko-KR" sz="1400" strike="sngStrike" dirty="0">
                <a:latin typeface="Arial" panose="020B0604020202020204" pitchFamily="34" charset="0"/>
                <a:cs typeface="Arial" panose="020B0604020202020204" pitchFamily="34" charset="0"/>
              </a:rPr>
              <a:t>: keep FFS, and discuss it in the next </a:t>
            </a:r>
            <a:r>
              <a:rPr lang="en-US" altLang="ko-KR" sz="1400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meeting</a:t>
            </a:r>
          </a:p>
          <a:p>
            <a:pPr lvl="1" algn="just"/>
            <a:r>
              <a:rPr lang="en-US" altLang="ko-KR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Companies are encouraged to provide simulation results for SRS-RSRP, then final accuracy values will be derived based on provided simulation results in th</a:t>
            </a:r>
            <a:r>
              <a:rPr lang="en-US" altLang="ko-KR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next meeting</a:t>
            </a:r>
            <a:endParaRPr lang="en-US" altLang="ko-KR" sz="1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Define </a:t>
            </a:r>
            <a:r>
              <a:rPr lang="en-US" altLang="ko-KR" sz="1800" dirty="0">
                <a:latin typeface="Arial" panose="020B0604020202020204" pitchFamily="34" charset="0"/>
                <a:cs typeface="Arial" panose="020B0604020202020204" pitchFamily="34" charset="0"/>
              </a:rPr>
              <a:t>measurement accuracy for </a:t>
            </a: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CLI-RSSI </a:t>
            </a:r>
          </a:p>
          <a:p>
            <a:pPr lvl="1" algn="just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Re-use LAA RSSI accuracy requirements for CLI-RSSI for FR1, and allow 1.5dB relaxation for CLI-RSSI for FR2 </a:t>
            </a:r>
          </a:p>
          <a:p>
            <a:pPr algn="just"/>
            <a:endParaRPr lang="en-US" altLang="ko-K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endParaRPr lang="en-US" altLang="ko-K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ko-K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50944"/>
              </p:ext>
            </p:extLst>
          </p:nvPr>
        </p:nvGraphicFramePr>
        <p:xfrm>
          <a:off x="1187624" y="1131590"/>
          <a:ext cx="4752528" cy="12241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4614"/>
                <a:gridCol w="1067594"/>
                <a:gridCol w="2880320"/>
              </a:tblGrid>
              <a:tr h="349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</a:t>
                      </a:r>
                      <a:endParaRPr lang="ko-KR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SCS</a:t>
                      </a:r>
                      <a:endParaRPr lang="ko-KR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Accuracy Requirement ( ±[ ]dB)</a:t>
                      </a:r>
                      <a:endParaRPr lang="ko-KR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</a:tr>
              <a:tr h="17487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FR1</a:t>
                      </a:r>
                      <a:endParaRPr lang="ko-KR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15kHz</a:t>
                      </a:r>
                      <a:endParaRPr lang="ko-KR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[3]</a:t>
                      </a:r>
                      <a:endParaRPr lang="ko-KR" sz="12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</a:tr>
              <a:tr h="17487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30kHz</a:t>
                      </a:r>
                      <a:endParaRPr lang="ko-KR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[4]</a:t>
                      </a:r>
                      <a:endParaRPr lang="ko-KR" sz="12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</a:tr>
              <a:tr h="17487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60kHz</a:t>
                      </a:r>
                      <a:endParaRPr lang="ko-KR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[5.5]</a:t>
                      </a:r>
                      <a:endParaRPr lang="ko-KR" sz="12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</a:tr>
              <a:tr h="17487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FR2</a:t>
                      </a:r>
                      <a:endParaRPr lang="ko-KR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60kHz</a:t>
                      </a:r>
                      <a:endParaRPr lang="ko-KR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[6.5]</a:t>
                      </a:r>
                      <a:endParaRPr lang="ko-KR" sz="12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</a:tr>
              <a:tr h="17487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120kHz</a:t>
                      </a:r>
                      <a:endParaRPr lang="ko-KR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strike="sng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FFS</a:t>
                      </a:r>
                      <a:r>
                        <a:rPr lang="en-US" sz="1100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  <a:endParaRPr lang="ko-KR" sz="1200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829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21555"/>
          </a:xfrm>
        </p:spPr>
        <p:txBody>
          <a:bodyPr>
            <a:noAutofit/>
          </a:bodyPr>
          <a:lstStyle/>
          <a:p>
            <a:pPr algn="l"/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Measurement accuracy for CLI</a:t>
            </a:r>
            <a:endParaRPr lang="ko-KR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99542"/>
            <a:ext cx="8229600" cy="4248472"/>
          </a:xfrm>
        </p:spPr>
        <p:txBody>
          <a:bodyPr>
            <a:normAutofit/>
          </a:bodyPr>
          <a:lstStyle/>
          <a:p>
            <a:pPr algn="just"/>
            <a:r>
              <a:rPr lang="en-US" altLang="ko-KR" sz="1800" dirty="0">
                <a:latin typeface="Arial" panose="020B0604020202020204" pitchFamily="34" charset="0"/>
                <a:cs typeface="Arial" panose="020B0604020202020204" pitchFamily="34" charset="0"/>
              </a:rPr>
              <a:t>Measurement accuracy for extreme condition and high Io</a:t>
            </a:r>
            <a:endParaRPr lang="en-US" altLang="ko-K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Extreme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condition with Io=-70dBm/BW is derived by adding 4.5/3dB for FR1/FR2 to the absolute L1-RSRP accuracy in normal condition. </a:t>
            </a:r>
          </a:p>
          <a:p>
            <a:pPr lvl="1" algn="just"/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Normal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condition with Io=-50dBm/BW is derived by adding 3.5/3dB for FR1/FR2to the absolute L1-RSRP accuracy in normal condition with Io=-70dBm/BW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algn="just"/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Extreme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condition with Io=-50dBm/BW is derived by adding </a:t>
            </a:r>
            <a:r>
              <a:rPr lang="en-US" altLang="ko-KR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2/2dB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for FR1/FR2 to the absolute L1-RSRP accuracy in extreme condition with Io=-70dBm/BW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 algn="just"/>
            <a:r>
              <a:rPr lang="en-US" altLang="ko-K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Extreme </a:t>
            </a:r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condition with Io=-50dBm/BW</a:t>
            </a:r>
          </a:p>
          <a:p>
            <a:pPr lvl="3" algn="just"/>
            <a:r>
              <a:rPr lang="en-US" altLang="ko-KR" sz="1400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Option </a:t>
            </a:r>
            <a:r>
              <a:rPr lang="en-US" altLang="ko-KR" sz="1400" strike="sngStrike" dirty="0">
                <a:latin typeface="Arial" panose="020B0604020202020204" pitchFamily="34" charset="0"/>
                <a:cs typeface="Arial" panose="020B0604020202020204" pitchFamily="34" charset="0"/>
              </a:rPr>
              <a:t>1: x = 2</a:t>
            </a:r>
          </a:p>
          <a:p>
            <a:pPr lvl="3" algn="just"/>
            <a:r>
              <a:rPr lang="en-US" altLang="ko-KR" sz="1400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Option </a:t>
            </a:r>
            <a:r>
              <a:rPr lang="en-US" altLang="ko-KR" sz="1400" strike="sngStrike" dirty="0">
                <a:latin typeface="Arial" panose="020B0604020202020204" pitchFamily="34" charset="0"/>
                <a:cs typeface="Arial" panose="020B0604020202020204" pitchFamily="34" charset="0"/>
              </a:rPr>
              <a:t>2: x = 3</a:t>
            </a:r>
          </a:p>
          <a:p>
            <a:pPr lvl="2" algn="just"/>
            <a:endParaRPr lang="en-US" altLang="ko-K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en-US" altLang="ko-K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en-US" altLang="ko-K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35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21555"/>
          </a:xfrm>
        </p:spPr>
        <p:txBody>
          <a:bodyPr>
            <a:noAutofit/>
          </a:bodyPr>
          <a:lstStyle/>
          <a:p>
            <a:pPr algn="l"/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Test case list for CLI performance</a:t>
            </a:r>
            <a:endParaRPr lang="ko-KR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Autofit/>
          </a:bodyPr>
          <a:lstStyle/>
          <a:p>
            <a:pPr algn="just"/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test cases are 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defined</a:t>
            </a:r>
          </a:p>
          <a:p>
            <a:pPr algn="just"/>
            <a:endParaRPr lang="en-US" altLang="ko-K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ko-K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ko-K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ko-K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en-US" altLang="ko-K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en-US" altLang="ko-K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n-US" altLang="ko-KR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Companies are encourage to investigate whether </a:t>
            </a:r>
            <a:r>
              <a:rPr lang="en-US" altLang="ko-KR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timing shift for constant offset </a:t>
            </a:r>
            <a:r>
              <a:rPr lang="en-US" altLang="ko-KR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compensation brings interruption to E-UTRAN for EN-DC case</a:t>
            </a:r>
            <a:r>
              <a:rPr lang="en-US" altLang="ko-KR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ko-KR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Sub-test for SRS-RSRP and CLI-RSSI (as starting 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point)</a:t>
            </a:r>
            <a:endParaRPr lang="en-US" altLang="ko-K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SRS-RSRP for FR1: 3 sub-tests with different SRS-RSRP and Io levels (similar to SS-RSRP)</a:t>
            </a:r>
          </a:p>
          <a:p>
            <a:pPr lvl="1" algn="just"/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SRS-RSRP for FR2: 2 sub-tests with different SRS-RSRP and Io levels (similar to SS-RSRP)</a:t>
            </a:r>
          </a:p>
          <a:p>
            <a:pPr lvl="1" algn="just"/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CLI-RSSI : 1 sub-test (similar to LAA RSSI</a:t>
            </a:r>
            <a:r>
              <a:rPr lang="en-US" altLang="ko-K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ko-K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ko-K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ko-K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ko-K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en-US" altLang="ko-K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730080"/>
              </p:ext>
            </p:extLst>
          </p:nvPr>
        </p:nvGraphicFramePr>
        <p:xfrm>
          <a:off x="38622" y="1064914"/>
          <a:ext cx="4536504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/>
                <a:gridCol w="4248472"/>
              </a:tblGrid>
              <a:tr h="1303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#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Test cases for SRS-RSRP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15772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[SRS-RSRP measurement delay with non-DRX FR1 EN-DC]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1714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[SRS-RSRP measurement delay with DRX FR2 EN-DC]</a:t>
                      </a:r>
                      <a:endParaRPr lang="ko-KR" altLang="en-US" sz="120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SRS-RSRP measurement delay with </a:t>
                      </a: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DRX </a:t>
                      </a: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FR1 </a:t>
                      </a: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SA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1268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SRS-RSRP measurement delay with </a:t>
                      </a: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non-DRX </a:t>
                      </a: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FR2 </a:t>
                      </a: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SA</a:t>
                      </a:r>
                      <a:endParaRPr lang="ko-KR" altLang="en-US" sz="120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1405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[SRS-RSRP measurement accuracy FR1 EN-DC]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[SRS-RSRP measurement accuracy FR2 EN-DC]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16799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SRS-RSRP measurement accuracy FR1 SA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16799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SRS-RSRP measurement accuracy FR2 SA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716098"/>
              </p:ext>
            </p:extLst>
          </p:nvPr>
        </p:nvGraphicFramePr>
        <p:xfrm>
          <a:off x="4587630" y="1062282"/>
          <a:ext cx="4536504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/>
                <a:gridCol w="4248472"/>
              </a:tblGrid>
              <a:tr h="2743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#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Test cases for </a:t>
                      </a:r>
                      <a:r>
                        <a:rPr lang="en-US" altLang="ko-KR" sz="1200" dirty="0" smtClean="0"/>
                        <a:t>CLI-RSSI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15772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[CLI-RSSI measurement delay with non-DRX FR1 EN-DC]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1714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[CLI-RSSI measurement delay with DRX FR2 EN-DC]</a:t>
                      </a:r>
                      <a:endParaRPr lang="ko-KR" altLang="en-US" sz="120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CLI-RSSI </a:t>
                      </a: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measurement delay with </a:t>
                      </a: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DRX </a:t>
                      </a: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FR1 </a:t>
                      </a: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SA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1268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CLI-RSSI </a:t>
                      </a: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measurement delay with </a:t>
                      </a: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non-DRX </a:t>
                      </a: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FR2 </a:t>
                      </a: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SA</a:t>
                      </a:r>
                      <a:endParaRPr lang="ko-KR" altLang="en-US" sz="120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1405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[CLI-RSSI</a:t>
                      </a: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 measurement accuracy FR1 EN-DC]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[CLI-RSSI measurement accuracy FR2 EN-DC]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16799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CLI-RSSI measurement accuracy FR1 SA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16799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CLI-RSSI measurement accuracy FR2 SA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0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21555"/>
          </a:xfrm>
        </p:spPr>
        <p:txBody>
          <a:bodyPr>
            <a:noAutofit/>
          </a:bodyPr>
          <a:lstStyle/>
          <a:p>
            <a:pPr algn="l"/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Test configuration for CLI performance</a:t>
            </a:r>
            <a:endParaRPr lang="ko-KR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pPr algn="just"/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BW and SCS</a:t>
            </a:r>
          </a:p>
          <a:p>
            <a:pPr lvl="1" algn="just"/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15kHz+10MHz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, 30kHz+40MHz, 120k+100MHz </a:t>
            </a:r>
            <a:endParaRPr lang="en-US" altLang="ko-K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Timing </a:t>
            </a:r>
            <a:r>
              <a:rPr lang="en-GB" altLang="ko-KR" sz="1800" dirty="0">
                <a:latin typeface="Arial" panose="020B0604020202020204" pitchFamily="34" charset="0"/>
                <a:cs typeface="Arial" panose="020B0604020202020204" pitchFamily="34" charset="0"/>
              </a:rPr>
              <a:t>difference between DL and CLI measurement </a:t>
            </a:r>
            <a:r>
              <a:rPr lang="en-GB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resource</a:t>
            </a:r>
          </a:p>
          <a:p>
            <a:pPr lvl="1" algn="just"/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ko-KR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× </a:t>
            </a:r>
            <a:r>
              <a:rPr lang="en-US" altLang="ko-KR" sz="16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ko-KR" sz="16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TA_offset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 + 4.67us for FR1 and T</a:t>
            </a:r>
            <a:r>
              <a:rPr lang="en-US" altLang="ko-KR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× </a:t>
            </a:r>
            <a:r>
              <a:rPr lang="en-US" altLang="ko-KR" sz="16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ko-KR" sz="16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TA_offset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+ 3.67us for 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FR2</a:t>
            </a:r>
          </a:p>
          <a:p>
            <a:pPr lvl="1" algn="just"/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altLang="ko-K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AoA</a:t>
            </a: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setup for FR2</a:t>
            </a:r>
          </a:p>
          <a:p>
            <a:pPr lvl="1" algn="just"/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Option 1: single </a:t>
            </a:r>
            <a:r>
              <a:rPr lang="en-US" altLang="ko-K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AoA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(Setup#1)</a:t>
            </a:r>
          </a:p>
          <a:p>
            <a:pPr lvl="1" algn="just"/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Option 2: 2 </a:t>
            </a:r>
            <a:r>
              <a:rPr lang="en-US" altLang="ko-K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AoA</a:t>
            </a:r>
            <a:endParaRPr lang="en-US" altLang="ko-K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endParaRPr lang="ko-KR" altLang="ko-K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ko-KR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21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21555"/>
          </a:xfrm>
        </p:spPr>
        <p:txBody>
          <a:bodyPr>
            <a:noAutofit/>
          </a:bodyPr>
          <a:lstStyle/>
          <a:p>
            <a:pPr algn="l"/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Test configuration for CLI performance</a:t>
            </a:r>
            <a:endParaRPr lang="ko-KR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pPr algn="just"/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SRS configuration for SRS-RSRP measurement accuracy test</a:t>
            </a:r>
            <a:endParaRPr lang="en-US" altLang="ko-KR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732613"/>
              </p:ext>
            </p:extLst>
          </p:nvPr>
        </p:nvGraphicFramePr>
        <p:xfrm>
          <a:off x="1619672" y="1162902"/>
          <a:ext cx="5251996" cy="3831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2812"/>
                <a:gridCol w="1789592"/>
                <a:gridCol w="1789592"/>
              </a:tblGrid>
              <a:tr h="1341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Field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SRSConf.x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</a:tr>
              <a:tr h="134173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SRS-</a:t>
                      </a:r>
                      <a:r>
                        <a:rPr lang="en-US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ResourceSet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srs-ResourceSetId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</a:tr>
              <a:tr h="1341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srs-ResourceIdList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</a:tr>
              <a:tr h="1341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resourceType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Periodic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</a:tr>
              <a:tr h="1341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Usage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Codebook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</a:tr>
              <a:tr h="134173">
                <a:tc rowSpan="1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SRS-Resource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SRS-</a:t>
                      </a:r>
                      <a:r>
                        <a:rPr lang="en-US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ResourceId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</a:tr>
              <a:tr h="1341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nrofSRS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-Ports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Port1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</a:tr>
              <a:tr h="1341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transmissionComb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n2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</a:tr>
              <a:tr h="1341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combOffset-n2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</a:tr>
              <a:tr h="1341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cyclicShift-n2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</a:tr>
              <a:tr h="2683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resourceMapping</a:t>
                      </a:r>
                      <a:endParaRPr lang="ko-KR" sz="10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startPosition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</a:tr>
              <a:tr h="2683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resourceMapping</a:t>
                      </a:r>
                      <a:endParaRPr lang="ko-KR" sz="10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nrofSymbols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n1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</a:tr>
              <a:tr h="2683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resourceMapping</a:t>
                      </a:r>
                      <a:endParaRPr lang="ko-KR" sz="10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repetitionFactor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n1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</a:tr>
              <a:tr h="1341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freqDomainPosition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</a:tr>
              <a:tr h="1341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freqDomainShift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</a:tr>
              <a:tr h="1341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freqHopping c-SRS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</a:tr>
              <a:tr h="1341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freqHopping b-SRS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</a:tr>
              <a:tr h="17392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freqHopping b-hop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</a:tr>
              <a:tr h="1341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groupOrSequenceHopping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Neither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</a:tr>
              <a:tr h="1341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resourceType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Periodic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</a:tr>
              <a:tr h="1341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periodicityAndOffset-p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sl1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</a:tr>
              <a:tr h="1341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sequenceId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52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9459</TotalTime>
  <Words>573</Words>
  <Application>Microsoft Office PowerPoint</Application>
  <PresentationFormat>화면 슬라이드 쇼(16:9)</PresentationFormat>
  <Paragraphs>159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4" baseType="lpstr">
      <vt:lpstr>MS PGothic</vt:lpstr>
      <vt:lpstr>MS PGothic</vt:lpstr>
      <vt:lpstr>SimSun</vt:lpstr>
      <vt:lpstr>맑은 고딕</vt:lpstr>
      <vt:lpstr>Batang</vt:lpstr>
      <vt:lpstr>Arial</vt:lpstr>
      <vt:lpstr>Times New Roman</vt:lpstr>
      <vt:lpstr>Office 테마</vt:lpstr>
      <vt:lpstr>WF on CLI RRM Performance Requirements </vt:lpstr>
      <vt:lpstr>Measurement accuracy for CLI</vt:lpstr>
      <vt:lpstr>Measurement accuracy for CLI</vt:lpstr>
      <vt:lpstr>Test case list for CLI performance</vt:lpstr>
      <vt:lpstr>Test configuration for CLI performance</vt:lpstr>
      <vt:lpstr>Test configuration for CLI performance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 for Enhanced SU-MIMO Performance Requirements for LTE</dc:title>
  <dc:creator>admin</dc:creator>
  <cp:keywords>CTPClassification=CTP_PUBLIC:VisualMarkings=</cp:keywords>
  <cp:lastModifiedBy>JY Hwang1</cp:lastModifiedBy>
  <cp:revision>225</cp:revision>
  <dcterms:created xsi:type="dcterms:W3CDTF">2016-09-05T04:21:23Z</dcterms:created>
  <dcterms:modified xsi:type="dcterms:W3CDTF">2020-03-04T00:44:16Z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c0012d4b-87de-43b4-af9d-04619323207b</vt:lpwstr>
  </property>
  <property fmtid="{D5CDD505-2E9C-101B-9397-08002B2CF9AE}" pid="3" name="CTP_TimeStamp">
    <vt:lpwstr>2016-10-11 22:06:47Z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  <property fmtid="{D5CDD505-2E9C-101B-9397-08002B2CF9AE}" pid="8" name="_NewReviewCycle">
    <vt:lpwstr/>
  </property>
  <property fmtid="{D5CDD505-2E9C-101B-9397-08002B2CF9AE}" pid="9" name="_2015_ms_pID_725343">
    <vt:lpwstr>(3)CMU0APHOFyrr4VhlH/yxWG1amEYLhdr7zf+4wnrwPsXT5okCT1yrMu15QyhDKmncEBViAUag
lQY5dNe0zbsTE1+Y6lDNiRZW3jQbsLT7V8VEKIroe5Y49SpTzTxVNqnOZsm2+ra1t0+3xC+k
l1WP6NQEw2hAvM1GJAoVsMhxTSPGfHTVJIgFuknvBFQRN8yrKjA1qP5fMpvNGj2FkU18J6sa
B3HUQE2jf0MGzFOFob</vt:lpwstr>
  </property>
  <property fmtid="{D5CDD505-2E9C-101B-9397-08002B2CF9AE}" pid="10" name="_2015_ms_pID_7253431">
    <vt:lpwstr>8Sa7M4b8RHvILFD1jx/svr8AHHfAjB9U63Ak6FctOI+K+xGeNqsB09
KciDz2u6QRRFsUAF6tEsMfDsdB0dFKu7PTkNfGjNwiK9MfuY6Cw29jO8jUyiVPkzdOgiU5+7
nFNwsJO7k+dbmL8mh9vy/DHQxWp1mtQi9gc1HdzwYP8dbvfGdA6gN/+5LU3bM+FA6jslWwFi
VldZA0f+cp2uZ3daWWdOHXhZm7aONGmiCaym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1554706747</vt:lpwstr>
  </property>
  <property fmtid="{D5CDD505-2E9C-101B-9397-08002B2CF9AE}" pid="15" name="_2015_ms_pID_7253432">
    <vt:lpwstr>WDVr5Ai8GogUUxfUWnvT8LA=</vt:lpwstr>
  </property>
</Properties>
</file>