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4102D9F3-F335-4350-BAF3-E20119B5F65B}" type="datetimeFigureOut">
              <a:rPr lang="zh-CN" altLang="en-US" smtClean="0"/>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2329578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02D9F3-F335-4350-BAF3-E20119B5F65B}" type="datetimeFigureOut">
              <a:rPr lang="zh-CN" altLang="en-US" smtClean="0"/>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2880904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02D9F3-F335-4350-BAF3-E20119B5F65B}" type="datetimeFigureOut">
              <a:rPr lang="zh-CN" altLang="en-US" smtClean="0"/>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1828622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4102D9F3-F335-4350-BAF3-E20119B5F65B}" type="datetimeFigureOut">
              <a:rPr lang="zh-CN" altLang="en-US" smtClean="0"/>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1854514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4102D9F3-F335-4350-BAF3-E20119B5F65B}" type="datetimeFigureOut">
              <a:rPr lang="zh-CN" altLang="en-US" smtClean="0"/>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741390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4102D9F3-F335-4350-BAF3-E20119B5F65B}" type="datetimeFigureOut">
              <a:rPr lang="zh-CN" altLang="en-US" smtClean="0"/>
              <a:t>2020-3-4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677422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4102D9F3-F335-4350-BAF3-E20119B5F65B}" type="datetimeFigureOut">
              <a:rPr lang="zh-CN" altLang="en-US" smtClean="0"/>
              <a:t>2020-3-4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34785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4102D9F3-F335-4350-BAF3-E20119B5F65B}" type="datetimeFigureOut">
              <a:rPr lang="zh-CN" altLang="en-US" smtClean="0"/>
              <a:t>2020-3-4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1570967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102D9F3-F335-4350-BAF3-E20119B5F65B}" type="datetimeFigureOut">
              <a:rPr lang="zh-CN" altLang="en-US" smtClean="0"/>
              <a:t>2020-3-4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415787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4102D9F3-F335-4350-BAF3-E20119B5F65B}" type="datetimeFigureOut">
              <a:rPr lang="zh-CN" altLang="en-US" smtClean="0"/>
              <a:t>2020-3-4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768183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4102D9F3-F335-4350-BAF3-E20119B5F65B}" type="datetimeFigureOut">
              <a:rPr lang="zh-CN" altLang="en-US" smtClean="0"/>
              <a:t>2020-3-4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1825862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2D9F3-F335-4350-BAF3-E20119B5F65B}" type="datetimeFigureOut">
              <a:rPr lang="zh-CN" altLang="en-US" smtClean="0"/>
              <a:t>2020-3-4</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42B6EE-E8AF-480A-87DF-DAB69FA48259}" type="slidenum">
              <a:rPr lang="zh-CN" altLang="en-US" smtClean="0"/>
              <a:t>‹#›</a:t>
            </a:fld>
            <a:endParaRPr lang="zh-CN" altLang="en-US"/>
          </a:p>
        </p:txBody>
      </p:sp>
    </p:spTree>
    <p:extLst>
      <p:ext uri="{BB962C8B-B14F-4D97-AF65-F5344CB8AC3E}">
        <p14:creationId xmlns:p14="http://schemas.microsoft.com/office/powerpoint/2010/main" val="1185760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9C75463-A967-4B38-88A3-02B03CE5114F}"/>
              </a:ext>
            </a:extLst>
          </p:cNvPr>
          <p:cNvSpPr>
            <a:spLocks noGrp="1"/>
          </p:cNvSpPr>
          <p:nvPr>
            <p:ph type="ctrTitle"/>
          </p:nvPr>
        </p:nvSpPr>
        <p:spPr>
          <a:xfrm>
            <a:off x="611706" y="1939777"/>
            <a:ext cx="10853225" cy="2387600"/>
          </a:xfrm>
        </p:spPr>
        <p:txBody>
          <a:bodyPr>
            <a:normAutofit/>
          </a:bodyPr>
          <a:lstStyle/>
          <a:p>
            <a:r>
              <a:rPr lang="en-US" altLang="zh-TW" dirty="0"/>
              <a:t>WF on </a:t>
            </a:r>
            <a:r>
              <a:rPr lang="en-US" altLang="zh-TW" dirty="0" smtClean="0"/>
              <a:t>EN-DC </a:t>
            </a:r>
            <a:r>
              <a:rPr lang="en-US" altLang="zh-CN" dirty="0" smtClean="0"/>
              <a:t>FDD+TDD HPUE</a:t>
            </a:r>
            <a:r>
              <a:rPr lang="en-US" altLang="zh-CN" sz="5300" dirty="0" smtClean="0"/>
              <a:t/>
            </a:r>
            <a:br>
              <a:rPr lang="en-US" altLang="zh-CN" sz="5300" dirty="0" smtClean="0"/>
            </a:br>
            <a:r>
              <a:rPr lang="en-US" altLang="zh-TW" sz="4400" dirty="0" smtClean="0"/>
              <a:t>C</a:t>
            </a:r>
            <a:r>
              <a:rPr lang="en-US" altLang="zh-CN" sz="4400" dirty="0" smtClean="0"/>
              <a:t>hina Unicom, CHTTL, </a:t>
            </a:r>
            <a:r>
              <a:rPr lang="en-US" altLang="zh-CN" sz="4400" dirty="0" smtClean="0"/>
              <a:t>vivo, Xiaomi</a:t>
            </a:r>
            <a:endParaRPr lang="zh-CN" altLang="en-US" dirty="0"/>
          </a:p>
        </p:txBody>
      </p:sp>
      <p:sp>
        <p:nvSpPr>
          <p:cNvPr id="4" name="Rectangle 3">
            <a:extLst>
              <a:ext uri="{FF2B5EF4-FFF2-40B4-BE49-F238E27FC236}">
                <a16:creationId xmlns:a16="http://schemas.microsoft.com/office/drawing/2014/main" id="{FA8CFE3A-092A-40EF-9FF3-19DE7D40EBA2}"/>
              </a:ext>
            </a:extLst>
          </p:cNvPr>
          <p:cNvSpPr>
            <a:spLocks noChangeArrowheads="1"/>
          </p:cNvSpPr>
          <p:nvPr/>
        </p:nvSpPr>
        <p:spPr bwMode="auto">
          <a:xfrm>
            <a:off x="34694" y="114658"/>
            <a:ext cx="1200725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b="1" dirty="0"/>
              <a:t>3GPP TSG-RAN WG4 Meeting #94-e</a:t>
            </a:r>
            <a:r>
              <a:rPr lang="en-GB" altLang="zh-CN" sz="2400" b="1" dirty="0"/>
              <a:t>	                                                 </a:t>
            </a:r>
            <a:r>
              <a:rPr lang="en-GB" altLang="zh-CN" sz="2400" b="1" dirty="0" smtClean="0"/>
              <a:t>R4-2002835</a:t>
            </a:r>
          </a:p>
          <a:p>
            <a:r>
              <a:rPr lang="en-US" altLang="zh-TW" sz="2400" b="1" dirty="0" smtClean="0"/>
              <a:t>Electronic </a:t>
            </a:r>
            <a:r>
              <a:rPr lang="en-US" altLang="zh-TW" sz="2400" b="1" dirty="0"/>
              <a:t>Meeting, Feb.24th – Mar.6th 2020</a:t>
            </a:r>
            <a:endParaRPr lang="zh-TW" altLang="zh-TW" sz="2400" b="1" dirty="0"/>
          </a:p>
        </p:txBody>
      </p:sp>
    </p:spTree>
    <p:extLst>
      <p:ext uri="{BB962C8B-B14F-4D97-AF65-F5344CB8AC3E}">
        <p14:creationId xmlns:p14="http://schemas.microsoft.com/office/powerpoint/2010/main" val="40141559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Backgrounds</a:t>
            </a:r>
            <a:endParaRPr lang="zh-CN" altLang="en-US" sz="3600" dirty="0"/>
          </a:p>
        </p:txBody>
      </p:sp>
      <p:sp>
        <p:nvSpPr>
          <p:cNvPr id="3" name="内容占位符 2"/>
          <p:cNvSpPr>
            <a:spLocks noGrp="1"/>
          </p:cNvSpPr>
          <p:nvPr>
            <p:ph idx="1"/>
          </p:nvPr>
        </p:nvSpPr>
        <p:spPr>
          <a:xfrm>
            <a:off x="838200" y="1690688"/>
            <a:ext cx="10515600" cy="4351338"/>
          </a:xfrm>
        </p:spPr>
        <p:txBody>
          <a:bodyPr/>
          <a:lstStyle/>
          <a:p>
            <a:r>
              <a:rPr lang="en-US" altLang="zh-CN" dirty="0" smtClean="0"/>
              <a:t>The scope of the WI is as following</a:t>
            </a:r>
            <a:endParaRPr lang="zh-CN" altLang="en-US" dirty="0"/>
          </a:p>
        </p:txBody>
      </p:sp>
      <p:sp>
        <p:nvSpPr>
          <p:cNvPr id="4" name="文本框 3"/>
          <p:cNvSpPr txBox="1"/>
          <p:nvPr/>
        </p:nvSpPr>
        <p:spPr>
          <a:xfrm>
            <a:off x="1280160" y="2588455"/>
            <a:ext cx="9566031" cy="350865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just" hangingPunct="0">
              <a:spcAft>
                <a:spcPts val="900"/>
              </a:spcAft>
            </a:pPr>
            <a:r>
              <a:rPr lang="en-GB" altLang="zh-CN" dirty="0">
                <a:latin typeface="Times New Roman" panose="02020603050405020304" pitchFamily="18" charset="0"/>
                <a:ea typeface="宋体" panose="02010600030101010101" pitchFamily="2" charset="-122"/>
              </a:rPr>
              <a:t>The objective of this WI is to specify the standard needed for Power Class 2 (PC2) high power UE for EN-DC for 1 LTE FDD band and 1 NR TDD </a:t>
            </a:r>
            <a:r>
              <a:rPr lang="en-GB" altLang="zh-CN" dirty="0" smtClean="0">
                <a:latin typeface="Times New Roman" panose="02020603050405020304" pitchFamily="18" charset="0"/>
                <a:ea typeface="宋体" panose="02010600030101010101" pitchFamily="2" charset="-122"/>
              </a:rPr>
              <a:t>band (23dBm LTE + 23dBm NR and 23dBmLTE + 26dBm NR). </a:t>
            </a:r>
            <a:r>
              <a:rPr lang="en-GB" altLang="zh-CN" dirty="0">
                <a:latin typeface="Times New Roman" panose="02020603050405020304" pitchFamily="18" charset="0"/>
                <a:ea typeface="宋体" panose="02010600030101010101" pitchFamily="2" charset="-122"/>
              </a:rPr>
              <a:t>The scope of this WI is the example band combination DC_3A_n78n. Specifically, it includes the following aspects:</a:t>
            </a:r>
            <a:endParaRPr lang="zh-CN" altLang="zh-CN" sz="1600" dirty="0" smtClean="0">
              <a:effectLst/>
              <a:latin typeface="Times New Roman" panose="02020603050405020304" pitchFamily="18" charset="0"/>
              <a:ea typeface="宋体" panose="02010600030101010101" pitchFamily="2" charset="-122"/>
            </a:endParaRPr>
          </a:p>
          <a:p>
            <a:pPr marL="342900" lvl="0" indent="-342900" hangingPunct="0">
              <a:spcAft>
                <a:spcPts val="900"/>
              </a:spcAft>
              <a:buFont typeface="Symbol" panose="05050102010706020507" pitchFamily="18" charset="2"/>
              <a:buChar char=""/>
            </a:pPr>
            <a:r>
              <a:rPr lang="en-GB" altLang="zh-CN" dirty="0">
                <a:latin typeface="Times New Roman" panose="02020603050405020304" pitchFamily="18" charset="0"/>
                <a:ea typeface="宋体" panose="02010600030101010101" pitchFamily="2" charset="-122"/>
              </a:rPr>
              <a:t>Design the UE capability report signalling and facilitate SAR compliance based on the outcomes of the studies in TR 37.815</a:t>
            </a:r>
            <a:endParaRPr lang="zh-CN" altLang="zh-CN" sz="1600" dirty="0" smtClean="0">
              <a:effectLst/>
              <a:latin typeface="Times New Roman" panose="02020603050405020304" pitchFamily="18" charset="0"/>
              <a:ea typeface="宋体" panose="02010600030101010101" pitchFamily="2" charset="-122"/>
            </a:endParaRPr>
          </a:p>
          <a:p>
            <a:pPr marL="342900" lvl="0" indent="-342900" hangingPunct="0">
              <a:spcAft>
                <a:spcPts val="900"/>
              </a:spcAft>
              <a:buFont typeface="Symbol" panose="05050102010706020507" pitchFamily="18" charset="2"/>
              <a:buChar char=""/>
            </a:pPr>
            <a:r>
              <a:rPr lang="en-GB" altLang="zh-CN" dirty="0">
                <a:latin typeface="Times New Roman" panose="02020603050405020304" pitchFamily="18" charset="0"/>
                <a:ea typeface="宋体" panose="02010600030101010101" pitchFamily="2" charset="-122"/>
              </a:rPr>
              <a:t>Standardize RF requirements</a:t>
            </a:r>
            <a:endParaRPr lang="zh-CN" altLang="zh-CN" sz="1600" dirty="0" smtClean="0">
              <a:effectLst/>
              <a:latin typeface="Times New Roman" panose="02020603050405020304" pitchFamily="18" charset="0"/>
              <a:ea typeface="宋体" panose="02010600030101010101" pitchFamily="2" charset="-122"/>
            </a:endParaRPr>
          </a:p>
          <a:p>
            <a:pPr marL="342900" lvl="0" indent="-342900" hangingPunct="0">
              <a:spcAft>
                <a:spcPts val="900"/>
              </a:spcAft>
              <a:buFont typeface="Symbol" panose="05050102010706020507" pitchFamily="18" charset="2"/>
              <a:buChar char=""/>
            </a:pPr>
            <a:r>
              <a:rPr lang="en-GB" altLang="zh-CN" dirty="0">
                <a:latin typeface="Times New Roman" panose="02020603050405020304" pitchFamily="18" charset="0"/>
                <a:ea typeface="宋体" panose="02010600030101010101" pitchFamily="2" charset="-122"/>
              </a:rPr>
              <a:t>Evaluate any additional impact to the requirements due to the high power on UL.</a:t>
            </a:r>
            <a:endParaRPr lang="zh-CN" altLang="zh-CN" sz="1600" dirty="0" smtClean="0">
              <a:effectLst/>
              <a:latin typeface="Times New Roman" panose="02020603050405020304" pitchFamily="18" charset="0"/>
              <a:ea typeface="宋体" panose="02010600030101010101" pitchFamily="2" charset="-122"/>
            </a:endParaRPr>
          </a:p>
          <a:p>
            <a:pPr marL="254000" hangingPunct="0">
              <a:spcAft>
                <a:spcPts val="900"/>
              </a:spcAft>
            </a:pPr>
            <a:r>
              <a:rPr lang="en-GB" altLang="zh-CN" sz="1600" dirty="0" smtClean="0">
                <a:effectLst/>
                <a:latin typeface="Times New Roman" panose="02020603050405020304" pitchFamily="18" charset="0"/>
                <a:ea typeface="宋体" panose="02010600030101010101" pitchFamily="2" charset="-122"/>
              </a:rPr>
              <a:t>Note: RAN4 needs to discuss whether existing RAN2 signalling can be reused to solve the issues in this WI. If there is RAN2 signalling impact then RAN4 will send LS to RAN2 to inform the solution. No RAN2 TUs are requested for this WI.</a:t>
            </a:r>
            <a:endParaRPr lang="zh-CN" altLang="zh-CN" sz="1600" dirty="0">
              <a:effectLst/>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2111818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03849" y="109343"/>
            <a:ext cx="10515600" cy="1325563"/>
          </a:xfrm>
        </p:spPr>
        <p:txBody>
          <a:bodyPr>
            <a:normAutofit/>
          </a:bodyPr>
          <a:lstStyle/>
          <a:p>
            <a:r>
              <a:rPr lang="en-US" altLang="zh-CN" sz="3600" dirty="0" smtClean="0"/>
              <a:t>Agreements</a:t>
            </a:r>
            <a:endParaRPr lang="zh-CN" altLang="en-US" sz="3600" dirty="0"/>
          </a:p>
        </p:txBody>
      </p:sp>
      <p:sp>
        <p:nvSpPr>
          <p:cNvPr id="3" name="内容占位符 2"/>
          <p:cNvSpPr>
            <a:spLocks noGrp="1"/>
          </p:cNvSpPr>
          <p:nvPr>
            <p:ph idx="1"/>
          </p:nvPr>
        </p:nvSpPr>
        <p:spPr>
          <a:xfrm>
            <a:off x="506437" y="1434906"/>
            <a:ext cx="11310425" cy="5303520"/>
          </a:xfrm>
        </p:spPr>
        <p:txBody>
          <a:bodyPr>
            <a:normAutofit fontScale="92500" lnSpcReduction="10000"/>
          </a:bodyPr>
          <a:lstStyle/>
          <a:p>
            <a:r>
              <a:rPr lang="en-US" altLang="zh-CN" dirty="0" smtClean="0"/>
              <a:t>Two fixed LTE reference configurations of the PC2 FDD-TDD EN-DC, </a:t>
            </a:r>
            <a:r>
              <a:rPr lang="en-US" altLang="zh-CN" dirty="0" smtClean="0">
                <a:solidFill>
                  <a:srgbClr val="FF0000"/>
                </a:solidFill>
              </a:rPr>
              <a:t>DutyLTE1=70%</a:t>
            </a:r>
            <a:r>
              <a:rPr lang="en-US" altLang="zh-CN" dirty="0" smtClean="0"/>
              <a:t> , </a:t>
            </a:r>
            <a:r>
              <a:rPr lang="en-US" altLang="zh-CN" dirty="0" smtClean="0">
                <a:solidFill>
                  <a:srgbClr val="FF0000"/>
                </a:solidFill>
              </a:rPr>
              <a:t>DutyLTE2=40%</a:t>
            </a:r>
            <a:r>
              <a:rPr lang="en-US" altLang="zh-CN" dirty="0" smtClean="0"/>
              <a:t> were agreed</a:t>
            </a:r>
          </a:p>
          <a:p>
            <a:endParaRPr lang="en-US" altLang="zh-CN" dirty="0"/>
          </a:p>
          <a:p>
            <a:r>
              <a:rPr lang="en-US" altLang="zh-CN" dirty="0" smtClean="0"/>
              <a:t>Average of two proposed options i.e. </a:t>
            </a:r>
            <a:r>
              <a:rPr lang="en-US" altLang="zh-CN" dirty="0" smtClean="0">
                <a:solidFill>
                  <a:srgbClr val="FF0000"/>
                </a:solidFill>
              </a:rPr>
              <a:t>IMD2: 31.9 dB  </a:t>
            </a:r>
            <a:r>
              <a:rPr lang="en-US" altLang="zh-CN" dirty="0" smtClean="0"/>
              <a:t>; </a:t>
            </a:r>
            <a:r>
              <a:rPr lang="en-US" altLang="zh-CN" dirty="0" smtClean="0">
                <a:solidFill>
                  <a:srgbClr val="FF0000"/>
                </a:solidFill>
              </a:rPr>
              <a:t>IMD4: 18.5dB</a:t>
            </a:r>
            <a:r>
              <a:rPr lang="en-US" altLang="zh-CN" dirty="0" smtClean="0"/>
              <a:t> for DC_3A_n78 combination were agreed</a:t>
            </a:r>
          </a:p>
          <a:p>
            <a:endParaRPr lang="en-US" altLang="zh-CN" dirty="0"/>
          </a:p>
          <a:p>
            <a:r>
              <a:rPr lang="en-US" altLang="zh-CN" dirty="0" smtClean="0"/>
              <a:t> The following capability set was agreed, corresponding to DutyLTE1 and DutyLTE2.</a:t>
            </a:r>
          </a:p>
          <a:p>
            <a:pPr lvl="1"/>
            <a:r>
              <a:rPr lang="en-US" altLang="zh-CN" dirty="0" smtClean="0"/>
              <a:t> maxNRDuty1 ∈ {30%, 40%, 50%, 60%, 70%, 80%, 90%, 100% </a:t>
            </a:r>
            <a:r>
              <a:rPr lang="en-US" altLang="zh-CN" dirty="0"/>
              <a:t>, </a:t>
            </a:r>
            <a:r>
              <a:rPr lang="en-US" altLang="zh-CN" dirty="0" err="1"/>
              <a:t>Full_duty_supported</a:t>
            </a:r>
            <a:r>
              <a:rPr lang="en-US" altLang="zh-CN" dirty="0" smtClean="0"/>
              <a:t>}</a:t>
            </a:r>
            <a:endParaRPr lang="en-US" altLang="zh-CN" sz="900" dirty="0" smtClean="0">
              <a:solidFill>
                <a:srgbClr val="FF0000"/>
              </a:solidFill>
            </a:endParaRPr>
          </a:p>
          <a:p>
            <a:pPr lvl="1"/>
            <a:r>
              <a:rPr lang="en-US" altLang="zh-CN" dirty="0" smtClean="0"/>
              <a:t> maxNRDuty2 ∈ {30%, 40%, 50%, 60%, 70%, 80%, 90%, 100% }</a:t>
            </a:r>
          </a:p>
          <a:p>
            <a:pPr lvl="1"/>
            <a:r>
              <a:rPr lang="en-US" altLang="zh-CN" dirty="0" err="1"/>
              <a:t>Full_duty_supported</a:t>
            </a:r>
            <a:r>
              <a:rPr lang="en-US" altLang="zh-CN" dirty="0"/>
              <a:t>: no restriction on uplink scheduling for both LTE and NR bands for applicability of PC2 inter-band EN-DC (FDD+TDD) requirements, i.e. SAR compliance will be fulfilled by UE based mechanisms e.g. P-MPR etc</a:t>
            </a:r>
            <a:r>
              <a:rPr lang="en-US" altLang="zh-CN" dirty="0"/>
              <a:t>. </a:t>
            </a:r>
            <a:r>
              <a:rPr lang="en-US" altLang="zh-CN" dirty="0">
                <a:solidFill>
                  <a:srgbClr val="FF0000"/>
                </a:solidFill>
              </a:rPr>
              <a:t>if UE indicate maxNRDuty1= </a:t>
            </a:r>
            <a:r>
              <a:rPr lang="en-US" altLang="zh-CN" dirty="0" err="1">
                <a:solidFill>
                  <a:srgbClr val="FF0000"/>
                </a:solidFill>
              </a:rPr>
              <a:t>Full_duty_supported</a:t>
            </a:r>
            <a:r>
              <a:rPr lang="en-US" altLang="zh-CN" dirty="0">
                <a:solidFill>
                  <a:srgbClr val="FF0000"/>
                </a:solidFill>
              </a:rPr>
              <a:t>, maxNRDuty2 signaling will be </a:t>
            </a:r>
            <a:r>
              <a:rPr lang="en-US" altLang="zh-CN" dirty="0" smtClean="0">
                <a:solidFill>
                  <a:srgbClr val="FF0000"/>
                </a:solidFill>
              </a:rPr>
              <a:t>overridden </a:t>
            </a:r>
            <a:r>
              <a:rPr lang="en-US" altLang="zh-CN" dirty="0">
                <a:solidFill>
                  <a:srgbClr val="FF0000"/>
                </a:solidFill>
              </a:rPr>
              <a:t>i.e. UE will follow  </a:t>
            </a:r>
            <a:r>
              <a:rPr lang="en-US" altLang="zh-CN" dirty="0" err="1">
                <a:solidFill>
                  <a:srgbClr val="FF0000"/>
                </a:solidFill>
              </a:rPr>
              <a:t>Full_duty_supported</a:t>
            </a:r>
            <a:r>
              <a:rPr lang="en-US" altLang="zh-CN" dirty="0">
                <a:solidFill>
                  <a:srgbClr val="FF0000"/>
                </a:solidFill>
              </a:rPr>
              <a:t> </a:t>
            </a:r>
            <a:r>
              <a:rPr lang="en-US" altLang="zh-CN" dirty="0" smtClean="0">
                <a:solidFill>
                  <a:srgbClr val="FF0000"/>
                </a:solidFill>
              </a:rPr>
              <a:t>capability</a:t>
            </a:r>
            <a:r>
              <a:rPr lang="en-US" altLang="zh-CN" dirty="0">
                <a:solidFill>
                  <a:srgbClr val="FF0000"/>
                </a:solidFill>
              </a:rPr>
              <a:t>.</a:t>
            </a:r>
            <a:endParaRPr lang="en-US" altLang="zh-CN" dirty="0" smtClean="0">
              <a:solidFill>
                <a:srgbClr val="FF0000"/>
              </a:solidFill>
            </a:endParaRPr>
          </a:p>
          <a:p>
            <a:endParaRPr lang="zh-CN" altLang="en-US" dirty="0"/>
          </a:p>
        </p:txBody>
      </p:sp>
    </p:spTree>
    <p:extLst>
      <p:ext uri="{BB962C8B-B14F-4D97-AF65-F5344CB8AC3E}">
        <p14:creationId xmlns:p14="http://schemas.microsoft.com/office/powerpoint/2010/main" val="4220553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Way Forward</a:t>
            </a:r>
            <a:endParaRPr lang="zh-CN" altLang="en-US" sz="3600" dirty="0"/>
          </a:p>
        </p:txBody>
      </p:sp>
      <p:sp>
        <p:nvSpPr>
          <p:cNvPr id="3" name="内容占位符 2"/>
          <p:cNvSpPr>
            <a:spLocks noGrp="1"/>
          </p:cNvSpPr>
          <p:nvPr>
            <p:ph idx="1"/>
          </p:nvPr>
        </p:nvSpPr>
        <p:spPr>
          <a:xfrm>
            <a:off x="838200" y="1690687"/>
            <a:ext cx="10515600" cy="4667909"/>
          </a:xfrm>
        </p:spPr>
        <p:txBody>
          <a:bodyPr>
            <a:normAutofit fontScale="92500" lnSpcReduction="10000"/>
          </a:bodyPr>
          <a:lstStyle/>
          <a:p>
            <a:r>
              <a:rPr lang="en-US" altLang="zh-CN" dirty="0" smtClean="0"/>
              <a:t>Following issues shall be further discussed in the next meeting:</a:t>
            </a:r>
          </a:p>
          <a:p>
            <a:pPr lvl="1"/>
            <a:r>
              <a:rPr lang="en-US" altLang="zh-CN" dirty="0" smtClean="0"/>
              <a:t>Choosing “default value” or “blind scheme” when capability parameters are absent</a:t>
            </a:r>
          </a:p>
          <a:p>
            <a:pPr lvl="2">
              <a:buFont typeface="Wingdings" panose="05000000000000000000" pitchFamily="2" charset="2"/>
              <a:buChar char="Ø"/>
            </a:pPr>
            <a:r>
              <a:rPr lang="en-US" altLang="zh-CN" dirty="0" smtClean="0"/>
              <a:t>Option1: Using default value of </a:t>
            </a:r>
            <a:r>
              <a:rPr lang="en-US" altLang="zh-CN" dirty="0" err="1" smtClean="0"/>
              <a:t>maxNRDuty</a:t>
            </a:r>
            <a:r>
              <a:rPr lang="en-US" altLang="zh-CN" dirty="0" smtClean="0"/>
              <a:t> for two cases of LTE and NR power combination</a:t>
            </a:r>
          </a:p>
          <a:p>
            <a:pPr lvl="2">
              <a:buFont typeface="Wingdings" panose="05000000000000000000" pitchFamily="2" charset="2"/>
              <a:buChar char="Ø"/>
            </a:pPr>
            <a:r>
              <a:rPr lang="en-US" altLang="zh-CN" dirty="0" smtClean="0"/>
              <a:t>Option2: Following </a:t>
            </a:r>
            <a:r>
              <a:rPr lang="en-US" altLang="zh-CN" dirty="0"/>
              <a:t>blind scheme by reduced power (P</a:t>
            </a:r>
            <a:r>
              <a:rPr lang="en-US" altLang="zh-CN" baseline="-25000" dirty="0"/>
              <a:t>LTE</a:t>
            </a:r>
            <a:r>
              <a:rPr lang="en-US" altLang="zh-CN" dirty="0"/>
              <a:t>) and use of the common UL-DL patterns on the TDD CG</a:t>
            </a:r>
            <a:endParaRPr lang="en-US" altLang="zh-CN" dirty="0" smtClean="0"/>
          </a:p>
          <a:p>
            <a:pPr lvl="1"/>
            <a:endParaRPr lang="en-US" altLang="zh-CN" dirty="0" smtClean="0"/>
          </a:p>
          <a:p>
            <a:pPr lvl="1"/>
            <a:r>
              <a:rPr lang="en-US" altLang="zh-CN" dirty="0" smtClean="0"/>
              <a:t>Choosing “PC fallback” or “blind scheme” when the UL EN-DC scheduling exceeds the UE capability</a:t>
            </a:r>
          </a:p>
          <a:p>
            <a:pPr lvl="2">
              <a:buFont typeface="Wingdings" panose="05000000000000000000" pitchFamily="2" charset="2"/>
              <a:buChar char="Ø"/>
            </a:pPr>
            <a:r>
              <a:rPr lang="en-US" altLang="zh-CN" dirty="0" smtClean="0"/>
              <a:t>Option1: UE should fallback to PC3</a:t>
            </a:r>
          </a:p>
          <a:p>
            <a:pPr lvl="2">
              <a:buFont typeface="Wingdings" panose="05000000000000000000" pitchFamily="2" charset="2"/>
              <a:buChar char="Ø"/>
            </a:pPr>
            <a:r>
              <a:rPr lang="en-US" altLang="zh-CN" dirty="0" smtClean="0"/>
              <a:t>Option2: Blind scheme should be followed</a:t>
            </a:r>
            <a:endParaRPr lang="en-US" altLang="zh-CN" dirty="0"/>
          </a:p>
          <a:p>
            <a:endParaRPr lang="en-US" altLang="zh-CN" dirty="0" smtClean="0"/>
          </a:p>
          <a:p>
            <a:r>
              <a:rPr lang="en-US" altLang="zh-CN" dirty="0" smtClean="0"/>
              <a:t>Target on finishing this WI is in RAN#88.</a:t>
            </a:r>
            <a:endParaRPr lang="zh-CN" altLang="en-US" dirty="0"/>
          </a:p>
        </p:txBody>
      </p:sp>
    </p:spTree>
    <p:extLst>
      <p:ext uri="{BB962C8B-B14F-4D97-AF65-F5344CB8AC3E}">
        <p14:creationId xmlns:p14="http://schemas.microsoft.com/office/powerpoint/2010/main" val="2364166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a:t>
            </a:r>
            <a:r>
              <a:rPr lang="en-US" altLang="zh-CN" dirty="0" smtClean="0"/>
              <a:t>eference</a:t>
            </a:r>
            <a:endParaRPr lang="zh-CN" altLang="en-US" dirty="0"/>
          </a:p>
        </p:txBody>
      </p:sp>
      <p:sp>
        <p:nvSpPr>
          <p:cNvPr id="6" name="内容占位符 2">
            <a:extLst>
              <a:ext uri="{FF2B5EF4-FFF2-40B4-BE49-F238E27FC236}">
                <a16:creationId xmlns:a16="http://schemas.microsoft.com/office/drawing/2014/main" id="{C1FF7BEC-F43E-4896-8A9B-D1A6D4424091}"/>
              </a:ext>
            </a:extLst>
          </p:cNvPr>
          <p:cNvSpPr>
            <a:spLocks noGrp="1"/>
          </p:cNvSpPr>
          <p:nvPr>
            <p:ph idx="1"/>
          </p:nvPr>
        </p:nvSpPr>
        <p:spPr>
          <a:xfrm>
            <a:off x="838200" y="1505243"/>
            <a:ext cx="10515600" cy="4671720"/>
          </a:xfrm>
        </p:spPr>
        <p:txBody>
          <a:bodyPr>
            <a:normAutofit fontScale="92500" lnSpcReduction="10000"/>
          </a:bodyPr>
          <a:lstStyle/>
          <a:p>
            <a:pPr marL="457200" indent="-457200">
              <a:spcAft>
                <a:spcPts val="600"/>
              </a:spcAft>
              <a:buFont typeface="+mj-lt"/>
              <a:buAutoNum type="arabicPeriod"/>
            </a:pPr>
            <a:r>
              <a:rPr lang="en-GB" altLang="zh-CN" sz="2000" b="1" u="heavy" dirty="0" smtClean="0"/>
              <a:t>R4-2000316</a:t>
            </a:r>
            <a:r>
              <a:rPr lang="en-GB" altLang="zh-CN" sz="2000" b="1" dirty="0"/>
              <a:t>	</a:t>
            </a:r>
            <a:r>
              <a:rPr lang="en-US" altLang="zh-CN" sz="2000" b="1" dirty="0" smtClean="0"/>
              <a:t>Discussion on power class 2 UE for EN-DC FDD-TDD </a:t>
            </a:r>
            <a:r>
              <a:rPr lang="en-GB" altLang="zh-CN" sz="2000" i="1" dirty="0" smtClean="0"/>
              <a:t>Samsung</a:t>
            </a:r>
          </a:p>
          <a:p>
            <a:pPr marL="457200" indent="-457200">
              <a:spcAft>
                <a:spcPts val="600"/>
              </a:spcAft>
              <a:buFont typeface="+mj-lt"/>
              <a:buAutoNum type="arabicPeriod"/>
            </a:pPr>
            <a:r>
              <a:rPr lang="en-GB" altLang="zh-CN" sz="2000" b="1" u="heavy" dirty="0" smtClean="0"/>
              <a:t>R4-2000878</a:t>
            </a:r>
            <a:r>
              <a:rPr lang="en-GB" altLang="zh-CN" sz="2000" b="1" dirty="0"/>
              <a:t>	</a:t>
            </a:r>
            <a:r>
              <a:rPr lang="en-US" altLang="zh-CN" sz="2000" b="1" dirty="0" smtClean="0"/>
              <a:t>Discussion on configurations for FDD-TDD EN-DC High Power UE </a:t>
            </a:r>
            <a:r>
              <a:rPr lang="en-GB" altLang="zh-CN" sz="2000" i="1" dirty="0" smtClean="0"/>
              <a:t>CHTTL,</a:t>
            </a:r>
            <a:endParaRPr lang="zh-CN" altLang="zh-CN" sz="2000" dirty="0"/>
          </a:p>
          <a:p>
            <a:pPr marL="457200" indent="-457200">
              <a:spcAft>
                <a:spcPts val="600"/>
              </a:spcAft>
              <a:buFont typeface="+mj-lt"/>
              <a:buAutoNum type="arabicPeriod"/>
            </a:pPr>
            <a:r>
              <a:rPr lang="en-GB" altLang="zh-CN" sz="2000" b="1" u="heavy" dirty="0" smtClean="0"/>
              <a:t>R4-2001037</a:t>
            </a:r>
            <a:r>
              <a:rPr lang="en-GB" altLang="zh-CN" sz="2000" b="1" dirty="0"/>
              <a:t>	</a:t>
            </a:r>
            <a:r>
              <a:rPr lang="en-GB" altLang="zh-CN" sz="2000" b="1" dirty="0" smtClean="0"/>
              <a:t>Consideration on SAR compliance schemes for PC2 FDD+TDD HPUE</a:t>
            </a:r>
            <a:r>
              <a:rPr lang="en-GB" altLang="zh-CN" sz="2000" i="1" dirty="0"/>
              <a:t> </a:t>
            </a:r>
            <a:r>
              <a:rPr lang="en-GB" altLang="zh-CN" sz="2000" i="1" dirty="0" smtClean="0"/>
              <a:t>China Unicom</a:t>
            </a:r>
            <a:endParaRPr lang="zh-CN" altLang="zh-CN" sz="2000" dirty="0"/>
          </a:p>
          <a:p>
            <a:pPr marL="457200" indent="-457200">
              <a:spcAft>
                <a:spcPts val="600"/>
              </a:spcAft>
              <a:buFont typeface="+mj-lt"/>
              <a:buAutoNum type="arabicPeriod"/>
            </a:pPr>
            <a:r>
              <a:rPr lang="en-GB" altLang="zh-CN" sz="2000" b="1" u="heavy" dirty="0" smtClean="0"/>
              <a:t>R4-2000447</a:t>
            </a:r>
            <a:r>
              <a:rPr lang="en-GB" altLang="zh-CN" sz="2000" b="1" dirty="0"/>
              <a:t>	</a:t>
            </a:r>
            <a:r>
              <a:rPr lang="en-US" altLang="zh-CN" sz="2000" b="1" dirty="0" smtClean="0"/>
              <a:t>MSD analysis on high power UE for DC_3-n78 </a:t>
            </a:r>
            <a:r>
              <a:rPr lang="en-GB" altLang="zh-CN" sz="2000" i="1" dirty="0" smtClean="0"/>
              <a:t>Xiaomi</a:t>
            </a:r>
            <a:endParaRPr lang="zh-CN" altLang="zh-CN" sz="2000" dirty="0"/>
          </a:p>
          <a:p>
            <a:pPr marL="457200" indent="-457200">
              <a:spcAft>
                <a:spcPts val="600"/>
              </a:spcAft>
              <a:buFont typeface="+mj-lt"/>
              <a:buAutoNum type="arabicPeriod"/>
            </a:pPr>
            <a:r>
              <a:rPr lang="en-GB" altLang="zh-CN" sz="2000" b="1" u="heavy" dirty="0" smtClean="0"/>
              <a:t>R4-2001188</a:t>
            </a:r>
            <a:r>
              <a:rPr lang="en-GB" altLang="zh-CN" sz="2000" b="1" dirty="0"/>
              <a:t>	</a:t>
            </a:r>
            <a:r>
              <a:rPr lang="en-GB" altLang="zh-CN" sz="2000" b="1" dirty="0" smtClean="0"/>
              <a:t>MSD test results for Power Class 2 UE for EN-DC (1 LTE FDD band +1 NR TDD band) </a:t>
            </a:r>
            <a:r>
              <a:rPr lang="en-GB" altLang="zh-CN" sz="2000" i="1" dirty="0" smtClean="0"/>
              <a:t>LG Electronics</a:t>
            </a:r>
            <a:endParaRPr lang="zh-CN" altLang="zh-CN" sz="2000" dirty="0"/>
          </a:p>
          <a:p>
            <a:pPr marL="457200" indent="-457200">
              <a:spcAft>
                <a:spcPts val="600"/>
              </a:spcAft>
              <a:buFont typeface="+mj-lt"/>
              <a:buAutoNum type="arabicPeriod"/>
            </a:pPr>
            <a:r>
              <a:rPr lang="en-GB" altLang="zh-CN" sz="2000" b="1" u="heavy" dirty="0" smtClean="0"/>
              <a:t>R4-2001326</a:t>
            </a:r>
            <a:r>
              <a:rPr lang="en-GB" altLang="zh-CN" sz="2000" b="1" dirty="0"/>
              <a:t>	</a:t>
            </a:r>
            <a:r>
              <a:rPr lang="en-US" altLang="zh-CN" sz="2000" b="1" dirty="0" smtClean="0"/>
              <a:t>Specification of EN-DC Power Class 2 for FDD-TDD band combinations </a:t>
            </a:r>
            <a:r>
              <a:rPr lang="en-US" altLang="zh-CN" sz="2000" i="1" dirty="0" smtClean="0"/>
              <a:t>Ericsson</a:t>
            </a:r>
            <a:endParaRPr lang="en-US" altLang="zh-CN" sz="2000" i="1" dirty="0"/>
          </a:p>
          <a:p>
            <a:pPr marL="457200" indent="-457200">
              <a:spcAft>
                <a:spcPts val="600"/>
              </a:spcAft>
              <a:buFont typeface="+mj-lt"/>
              <a:buAutoNum type="arabicPeriod"/>
            </a:pPr>
            <a:r>
              <a:rPr lang="en-US" altLang="zh-CN" sz="2000" b="1" u="heavy" dirty="0" smtClean="0"/>
              <a:t>R4-2002097</a:t>
            </a:r>
            <a:r>
              <a:rPr lang="en-US" altLang="zh-CN" dirty="0"/>
              <a:t>	</a:t>
            </a:r>
            <a:r>
              <a:rPr lang="en-US" altLang="zh-CN" sz="2000" b="1" dirty="0" smtClean="0"/>
              <a:t>Power class and configured power for PC2 FDD-TDD EN-DC </a:t>
            </a:r>
            <a:r>
              <a:rPr lang="en-US" altLang="zh-CN" sz="2000" i="1" dirty="0" smtClean="0"/>
              <a:t>Qualcomm</a:t>
            </a:r>
            <a:endParaRPr lang="en-US" altLang="zh-CN" sz="2000" i="1" dirty="0"/>
          </a:p>
          <a:p>
            <a:pPr marL="457200" indent="-457200">
              <a:spcAft>
                <a:spcPts val="600"/>
              </a:spcAft>
              <a:buFont typeface="+mj-lt"/>
              <a:buAutoNum type="arabicPeriod"/>
            </a:pPr>
            <a:r>
              <a:rPr lang="en-US" altLang="zh-CN" sz="2000" b="1" u="heavy" dirty="0" smtClean="0"/>
              <a:t>R4-2000121</a:t>
            </a:r>
            <a:r>
              <a:rPr lang="en-US" altLang="zh-CN" sz="2000" b="1" dirty="0"/>
              <a:t>	</a:t>
            </a:r>
            <a:r>
              <a:rPr lang="en-US" altLang="zh-CN" sz="2000" b="1" dirty="0" smtClean="0"/>
              <a:t>on UE capability reporting for EN-DC (FDD+TDD) HPUE </a:t>
            </a:r>
            <a:r>
              <a:rPr lang="en-US" altLang="zh-CN" sz="2000" i="1" dirty="0" smtClean="0"/>
              <a:t>vivo</a:t>
            </a:r>
            <a:endParaRPr lang="en-US" altLang="zh-CN" sz="2000" i="1" dirty="0"/>
          </a:p>
          <a:p>
            <a:pPr marL="457200" indent="-457200">
              <a:spcAft>
                <a:spcPts val="600"/>
              </a:spcAft>
              <a:buFont typeface="+mj-lt"/>
              <a:buAutoNum type="arabicPeriod"/>
            </a:pPr>
            <a:r>
              <a:rPr lang="en-US" altLang="zh-CN" sz="2100" b="1" u="heavy" dirty="0" smtClean="0"/>
              <a:t>R4-2000968</a:t>
            </a:r>
            <a:r>
              <a:rPr lang="en-US" altLang="zh-CN" sz="2000" i="1" dirty="0"/>
              <a:t>	</a:t>
            </a:r>
            <a:r>
              <a:rPr lang="en-US" altLang="zh-CN" sz="2100" b="1" dirty="0" smtClean="0"/>
              <a:t>Discussion on HPUE for TDD+FDD</a:t>
            </a:r>
            <a:r>
              <a:rPr lang="en-US" altLang="zh-CN" sz="2000" i="1" dirty="0"/>
              <a:t> </a:t>
            </a:r>
            <a:r>
              <a:rPr lang="en-US" altLang="zh-CN" sz="2000" i="1" dirty="0" smtClean="0"/>
              <a:t>ZTE</a:t>
            </a:r>
            <a:endParaRPr lang="en-US" altLang="zh-CN" sz="2000" i="1" dirty="0"/>
          </a:p>
        </p:txBody>
      </p:sp>
    </p:spTree>
    <p:extLst>
      <p:ext uri="{BB962C8B-B14F-4D97-AF65-F5344CB8AC3E}">
        <p14:creationId xmlns:p14="http://schemas.microsoft.com/office/powerpoint/2010/main" val="295857293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TotalTime>
  <Words>576</Words>
  <Application>Microsoft Office PowerPoint</Application>
  <PresentationFormat>宽屏</PresentationFormat>
  <Paragraphs>40</Paragraphs>
  <Slides>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vt:i4>
      </vt:variant>
    </vt:vector>
  </HeadingPairs>
  <TitlesOfParts>
    <vt:vector size="14" baseType="lpstr">
      <vt:lpstr>新細明體</vt:lpstr>
      <vt:lpstr>等线</vt:lpstr>
      <vt:lpstr>等线 Light</vt:lpstr>
      <vt:lpstr>宋体</vt:lpstr>
      <vt:lpstr>Arial</vt:lpstr>
      <vt:lpstr>Symbol</vt:lpstr>
      <vt:lpstr>Times New Roman</vt:lpstr>
      <vt:lpstr>Wingdings</vt:lpstr>
      <vt:lpstr>Office 主题​​</vt:lpstr>
      <vt:lpstr>WF on EN-DC FDD+TDD HPUE China Unicom, CHTTL, vivo, Xiaomi</vt:lpstr>
      <vt:lpstr>Backgrounds</vt:lpstr>
      <vt:lpstr>Agreements</vt:lpstr>
      <vt:lpstr>Way Forward</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High power UE (power class 2) for EN-DC (1 LTE FDD band + 1 NR TDD band) China Unicom</dc:title>
  <dc:creator>Basel</dc:creator>
  <cp:lastModifiedBy>Basel</cp:lastModifiedBy>
  <cp:revision>26</cp:revision>
  <dcterms:created xsi:type="dcterms:W3CDTF">2020-03-03T08:56:27Z</dcterms:created>
  <dcterms:modified xsi:type="dcterms:W3CDTF">2020-03-04T02:55:14Z</dcterms:modified>
</cp:coreProperties>
</file>