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73" d="100"/>
          <a:sy n="73" d="100"/>
        </p:scale>
        <p:origin x="60" y="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169DE0-EEF3-4F1D-A9BA-BB99D1F5EF5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E9B3E60-95F6-4A5A-88A5-25943FCF40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838E414-AE3A-426C-B071-3128B92D16C6}"/>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5" name="页脚占位符 4">
            <a:extLst>
              <a:ext uri="{FF2B5EF4-FFF2-40B4-BE49-F238E27FC236}">
                <a16:creationId xmlns:a16="http://schemas.microsoft.com/office/drawing/2014/main" id="{006F1C6F-9859-495D-A903-D4DE3E3FD3F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031DC80-A256-4474-A2C4-1063BD3CA133}"/>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75132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A9D462-8A39-4B0A-8A06-C0FBBBE0F71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C03E8AB-B035-4A3F-9A8E-7352D71F294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7D69BE4-1459-48F9-9696-339035C47DFF}"/>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5" name="页脚占位符 4">
            <a:extLst>
              <a:ext uri="{FF2B5EF4-FFF2-40B4-BE49-F238E27FC236}">
                <a16:creationId xmlns:a16="http://schemas.microsoft.com/office/drawing/2014/main" id="{FDD24FF5-7FED-4E5C-8DA6-0C2A609C6BC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D747542-0890-4C97-80B8-73D0229411BE}"/>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73385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DDCDB03-0935-43A3-AC24-3AE98F4EA196}"/>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D2E0FDE-C10D-4F04-8A07-F1A39D7F76B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949AC06-68ED-41F3-916D-85BA70C3ED0E}"/>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5" name="页脚占位符 4">
            <a:extLst>
              <a:ext uri="{FF2B5EF4-FFF2-40B4-BE49-F238E27FC236}">
                <a16:creationId xmlns:a16="http://schemas.microsoft.com/office/drawing/2014/main" id="{387CFB85-9D52-457A-BDCD-0089C1F58E1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B6247F2-C601-4653-B32A-64892144F4CE}"/>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238215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709E6B-F7ED-4608-97AA-688600C775B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C1BB27D-302E-4E61-8038-AB521AD879E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5BD9E58-ABAF-4663-B387-069EF73A6010}"/>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5" name="页脚占位符 4">
            <a:extLst>
              <a:ext uri="{FF2B5EF4-FFF2-40B4-BE49-F238E27FC236}">
                <a16:creationId xmlns:a16="http://schemas.microsoft.com/office/drawing/2014/main" id="{88D4C95D-7FF8-4235-8362-E5A3F04F8BA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AA07319-A801-4F55-B8A9-71EE60B8D68A}"/>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118420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7DDCC1-78C9-4873-8A9A-8EDDEFFB2D2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9D53AD1-69CD-46AA-BDB5-64AAD86085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F360303-EA38-4A49-B332-3F1D0095A9AD}"/>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5" name="页脚占位符 4">
            <a:extLst>
              <a:ext uri="{FF2B5EF4-FFF2-40B4-BE49-F238E27FC236}">
                <a16:creationId xmlns:a16="http://schemas.microsoft.com/office/drawing/2014/main" id="{20DDFFAB-BC4A-450A-B4AF-A53A3AFC6DF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69A8669-F08F-4643-8C64-A9F476E0606F}"/>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3741003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1E1A55-8C93-46D9-A137-897E85D2EA1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F5185E9-9815-4F4F-BFEF-E0221822D017}"/>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4B49085-CF11-48F4-840E-5F03BFC73D9A}"/>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482D9C1-B9F5-4ED6-9485-4362C3667DCB}"/>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6" name="页脚占位符 5">
            <a:extLst>
              <a:ext uri="{FF2B5EF4-FFF2-40B4-BE49-F238E27FC236}">
                <a16:creationId xmlns:a16="http://schemas.microsoft.com/office/drawing/2014/main" id="{E8EACFBF-AB0C-41A1-8448-237F3C18128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D6EEC92-AC70-4825-8CF5-F8AA3ED2BDC5}"/>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120587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40330D-1886-4DB5-AAF5-3F899CDA536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4B145CC8-5510-485A-8C5C-3207B27729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0602FF32-4399-4489-9EFA-13E737D1FA7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11519A1F-50C4-4925-BF21-974E8F8B83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2FD46FFE-3C94-4922-8196-145026910C1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FA14C6E-4ADD-4F16-B192-AA692A39F2D5}"/>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8" name="页脚占位符 7">
            <a:extLst>
              <a:ext uri="{FF2B5EF4-FFF2-40B4-BE49-F238E27FC236}">
                <a16:creationId xmlns:a16="http://schemas.microsoft.com/office/drawing/2014/main" id="{2708883C-3E91-411D-9E46-280530D7CD0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403F68CA-A0F3-45C4-BC57-8B3B286E8185}"/>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1589023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945016-79FC-4632-BFC3-58D5C776373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0E8E048-56BA-46DC-89CF-F239FF074D91}"/>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4" name="页脚占位符 3">
            <a:extLst>
              <a:ext uri="{FF2B5EF4-FFF2-40B4-BE49-F238E27FC236}">
                <a16:creationId xmlns:a16="http://schemas.microsoft.com/office/drawing/2014/main" id="{C5E2A731-C273-42D4-8B00-88CEA442852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CAD0AB47-C179-4C27-8140-BA9C4DB3E740}"/>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337772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3DF67E6-FBF4-4F22-BE47-B60AB0A7C72A}"/>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3" name="页脚占位符 2">
            <a:extLst>
              <a:ext uri="{FF2B5EF4-FFF2-40B4-BE49-F238E27FC236}">
                <a16:creationId xmlns:a16="http://schemas.microsoft.com/office/drawing/2014/main" id="{9771D596-7B7C-4885-9FE7-D5D0358B947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3617291-FC3D-4043-9926-931CD3C3CB62}"/>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248119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543EAC-7F83-40A9-8248-1D62EE67BB6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19F8A04-8E37-434C-96AB-68E5343E42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8D99166-F284-41EF-86F4-EE36FABFA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E47441C-D718-4909-B841-AD358B3D8D2B}"/>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6" name="页脚占位符 5">
            <a:extLst>
              <a:ext uri="{FF2B5EF4-FFF2-40B4-BE49-F238E27FC236}">
                <a16:creationId xmlns:a16="http://schemas.microsoft.com/office/drawing/2014/main" id="{70805174-EDD0-42CB-9EFD-36104965CEF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521835E-9CB2-4487-B40A-2B670F66D283}"/>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323567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BC7ED1-8FE4-446D-987E-3B5A222202A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3DF4D8D-7771-41E0-8BA0-65A3E2207F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947B59C-C469-4A14-B9AC-69B1F29D21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D31BD86-2006-4A45-ADDA-92B2385B5151}"/>
              </a:ext>
            </a:extLst>
          </p:cNvPr>
          <p:cNvSpPr>
            <a:spLocks noGrp="1"/>
          </p:cNvSpPr>
          <p:nvPr>
            <p:ph type="dt" sz="half" idx="10"/>
          </p:nvPr>
        </p:nvSpPr>
        <p:spPr/>
        <p:txBody>
          <a:bodyPr/>
          <a:lstStyle/>
          <a:p>
            <a:fld id="{BFF39C50-7B2B-4854-B702-C1FC72CC8B2C}" type="datetimeFigureOut">
              <a:rPr lang="zh-CN" altLang="en-US" smtClean="0"/>
              <a:t>2020/3/3</a:t>
            </a:fld>
            <a:endParaRPr lang="zh-CN" altLang="en-US"/>
          </a:p>
        </p:txBody>
      </p:sp>
      <p:sp>
        <p:nvSpPr>
          <p:cNvPr id="6" name="页脚占位符 5">
            <a:extLst>
              <a:ext uri="{FF2B5EF4-FFF2-40B4-BE49-F238E27FC236}">
                <a16:creationId xmlns:a16="http://schemas.microsoft.com/office/drawing/2014/main" id="{0C557880-4D3D-4230-8696-6609C92EF06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8367E1F-2EB8-4941-9D4E-10ED119AD206}"/>
              </a:ext>
            </a:extLst>
          </p:cNvPr>
          <p:cNvSpPr>
            <a:spLocks noGrp="1"/>
          </p:cNvSpPr>
          <p:nvPr>
            <p:ph type="sldNum" sz="quarter" idx="12"/>
          </p:nvPr>
        </p:nvSpPr>
        <p:spPr/>
        <p:txBody>
          <a:body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132226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45D6895-C7B6-4A8C-A66F-0A0DC326D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56FF378-E031-4E36-A398-E62B6B12E4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41FB970-02C9-4612-B1AA-E0E58690A2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39C50-7B2B-4854-B702-C1FC72CC8B2C}" type="datetimeFigureOut">
              <a:rPr lang="zh-CN" altLang="en-US" smtClean="0"/>
              <a:t>2020/3/3</a:t>
            </a:fld>
            <a:endParaRPr lang="zh-CN" altLang="en-US"/>
          </a:p>
        </p:txBody>
      </p:sp>
      <p:sp>
        <p:nvSpPr>
          <p:cNvPr id="5" name="页脚占位符 4">
            <a:extLst>
              <a:ext uri="{FF2B5EF4-FFF2-40B4-BE49-F238E27FC236}">
                <a16:creationId xmlns:a16="http://schemas.microsoft.com/office/drawing/2014/main" id="{CB734809-DF6B-41D0-A6F4-87A1C3A308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F7BD30F-04D5-4158-8DA1-7D5F16933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850CC-E9CD-4394-B3CE-66CE4A74F312}" type="slidenum">
              <a:rPr lang="zh-CN" altLang="en-US" smtClean="0"/>
              <a:t>‹#›</a:t>
            </a:fld>
            <a:endParaRPr lang="zh-CN" altLang="en-US"/>
          </a:p>
        </p:txBody>
      </p:sp>
    </p:spTree>
    <p:extLst>
      <p:ext uri="{BB962C8B-B14F-4D97-AF65-F5344CB8AC3E}">
        <p14:creationId xmlns:p14="http://schemas.microsoft.com/office/powerpoint/2010/main" val="128197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B2E0ED-F5C1-432B-AFF8-F2712D0CDE4C}"/>
              </a:ext>
            </a:extLst>
          </p:cNvPr>
          <p:cNvSpPr>
            <a:spLocks noGrp="1"/>
          </p:cNvSpPr>
          <p:nvPr>
            <p:ph type="ctrTitle"/>
          </p:nvPr>
        </p:nvSpPr>
        <p:spPr>
          <a:xfrm>
            <a:off x="1524000" y="1122363"/>
            <a:ext cx="9753600" cy="2387600"/>
          </a:xfrm>
        </p:spPr>
        <p:txBody>
          <a:bodyPr>
            <a:normAutofit fontScale="90000"/>
          </a:bodyPr>
          <a:lstStyle/>
          <a:p>
            <a:pPr algn="l"/>
            <a:r>
              <a:rPr lang="en-US" altLang="zh-CN" dirty="0"/>
              <a:t>Way Forward on PC 1.5 behavior when P-Max is not present</a:t>
            </a:r>
            <a:endParaRPr lang="zh-CN" altLang="en-US" dirty="0"/>
          </a:p>
        </p:txBody>
      </p:sp>
      <p:sp>
        <p:nvSpPr>
          <p:cNvPr id="3" name="副标题 2">
            <a:extLst>
              <a:ext uri="{FF2B5EF4-FFF2-40B4-BE49-F238E27FC236}">
                <a16:creationId xmlns:a16="http://schemas.microsoft.com/office/drawing/2014/main" id="{08596B54-A4FA-417C-BAA9-9B213FEE6AA1}"/>
              </a:ext>
            </a:extLst>
          </p:cNvPr>
          <p:cNvSpPr>
            <a:spLocks noGrp="1"/>
          </p:cNvSpPr>
          <p:nvPr>
            <p:ph type="subTitle" idx="1"/>
          </p:nvPr>
        </p:nvSpPr>
        <p:spPr/>
        <p:txBody>
          <a:bodyPr/>
          <a:lstStyle/>
          <a:p>
            <a:r>
              <a:rPr lang="en-US" altLang="zh-CN" dirty="0"/>
              <a:t>KDDI, [Sprint, CMCC, Softbank, Huawei, Intel, OPPO, …]</a:t>
            </a:r>
            <a:endParaRPr lang="zh-CN" altLang="en-US" dirty="0"/>
          </a:p>
        </p:txBody>
      </p:sp>
      <p:sp>
        <p:nvSpPr>
          <p:cNvPr id="4" name="副标题 2">
            <a:extLst>
              <a:ext uri="{FF2B5EF4-FFF2-40B4-BE49-F238E27FC236}">
                <a16:creationId xmlns:a16="http://schemas.microsoft.com/office/drawing/2014/main" id="{E90F7165-48C4-4B29-B290-2278E9D3EB52}"/>
              </a:ext>
            </a:extLst>
          </p:cNvPr>
          <p:cNvSpPr txBox="1">
            <a:spLocks/>
          </p:cNvSpPr>
          <p:nvPr/>
        </p:nvSpPr>
        <p:spPr>
          <a:xfrm>
            <a:off x="235132" y="140381"/>
            <a:ext cx="11617234" cy="11746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altLang="zh-CN" dirty="0"/>
              <a:t>3GPP TSG-RAN WG4 Meeting #94-e					   R4-2002833</a:t>
            </a:r>
            <a:endParaRPr lang="zh-CN" altLang="zh-CN" dirty="0"/>
          </a:p>
          <a:p>
            <a:pPr algn="l"/>
            <a:r>
              <a:rPr lang="en-GB" altLang="zh-CN" dirty="0"/>
              <a:t>Electronic Meeting, Feb.24</a:t>
            </a:r>
            <a:r>
              <a:rPr lang="en-GB" altLang="zh-CN" baseline="30000" dirty="0"/>
              <a:t>th</a:t>
            </a:r>
            <a:r>
              <a:rPr lang="en-GB" altLang="zh-CN" dirty="0"/>
              <a:t> – Mar.6</a:t>
            </a:r>
            <a:r>
              <a:rPr lang="en-GB" altLang="zh-CN" baseline="30000" dirty="0"/>
              <a:t>th</a:t>
            </a:r>
            <a:r>
              <a:rPr lang="en-GB" altLang="zh-CN" dirty="0"/>
              <a:t> 2020</a:t>
            </a:r>
            <a:endParaRPr lang="zh-CN" altLang="zh-CN" dirty="0"/>
          </a:p>
        </p:txBody>
      </p:sp>
    </p:spTree>
    <p:extLst>
      <p:ext uri="{BB962C8B-B14F-4D97-AF65-F5344CB8AC3E}">
        <p14:creationId xmlns:p14="http://schemas.microsoft.com/office/powerpoint/2010/main" val="68914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D2BDB4-329D-4EBE-A050-02944F4683E7}"/>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A7D857E7-ACDD-4F25-A413-359A2ACE41F9}"/>
              </a:ext>
            </a:extLst>
          </p:cNvPr>
          <p:cNvSpPr>
            <a:spLocks noGrp="1"/>
          </p:cNvSpPr>
          <p:nvPr>
            <p:ph idx="1"/>
          </p:nvPr>
        </p:nvSpPr>
        <p:spPr>
          <a:xfrm>
            <a:off x="838199" y="1825625"/>
            <a:ext cx="10796451" cy="4351338"/>
          </a:xfrm>
        </p:spPr>
        <p:txBody>
          <a:bodyPr/>
          <a:lstStyle/>
          <a:p>
            <a:r>
              <a:rPr lang="en-US" altLang="zh-CN" dirty="0"/>
              <a:t>Default power class issue when P-Max is not present for 29dBm UE</a:t>
            </a:r>
          </a:p>
          <a:p>
            <a:pPr lvl="1"/>
            <a:r>
              <a:rPr lang="en-US" altLang="zh-CN" dirty="0"/>
              <a:t>Regulation aspect [1]: if a UE can transmit using 29dBm when P-Max is not present in regions that do no allow 29dBm UE (e.g. Japan), it will violate local regulation.</a:t>
            </a:r>
          </a:p>
          <a:p>
            <a:pPr lvl="2"/>
            <a:r>
              <a:rPr lang="en-US" altLang="zh-CN" dirty="0"/>
              <a:t>Note: Since 26dBm UE is allowed in Japan, there will be no regulation issue that UEs transmit using 26dBm when P-Max is not present.</a:t>
            </a:r>
          </a:p>
          <a:p>
            <a:pPr lvl="1"/>
            <a:r>
              <a:rPr lang="en-US" altLang="zh-CN" dirty="0"/>
              <a:t>UE coverage aspect [2]: UE coverage may  be </a:t>
            </a:r>
            <a:r>
              <a:rPr lang="en-US" altLang="zh-CN" dirty="0" err="1"/>
              <a:t>shrinked</a:t>
            </a:r>
            <a:r>
              <a:rPr lang="en-US" altLang="zh-CN" dirty="0"/>
              <a:t> caused by current cell selection mechanism when UE cannot transmit using the maximum output power if P-Max is not present.</a:t>
            </a:r>
            <a:endParaRPr lang="zh-CN" altLang="en-US" dirty="0"/>
          </a:p>
        </p:txBody>
      </p:sp>
    </p:spTree>
    <p:extLst>
      <p:ext uri="{BB962C8B-B14F-4D97-AF65-F5344CB8AC3E}">
        <p14:creationId xmlns:p14="http://schemas.microsoft.com/office/powerpoint/2010/main" val="1612317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D2BDB4-329D-4EBE-A050-02944F4683E7}"/>
              </a:ext>
            </a:extLst>
          </p:cNvPr>
          <p:cNvSpPr>
            <a:spLocks noGrp="1"/>
          </p:cNvSpPr>
          <p:nvPr>
            <p:ph type="title"/>
          </p:nvPr>
        </p:nvSpPr>
        <p:spPr/>
        <p:txBody>
          <a:bodyPr/>
          <a:lstStyle/>
          <a:p>
            <a:r>
              <a:rPr lang="en-US" altLang="zh-CN" dirty="0"/>
              <a:t>Discussion in RAN4#94-e</a:t>
            </a:r>
            <a:endParaRPr lang="zh-CN" altLang="en-US" dirty="0"/>
          </a:p>
        </p:txBody>
      </p:sp>
      <p:sp>
        <p:nvSpPr>
          <p:cNvPr id="3" name="内容占位符 2">
            <a:extLst>
              <a:ext uri="{FF2B5EF4-FFF2-40B4-BE49-F238E27FC236}">
                <a16:creationId xmlns:a16="http://schemas.microsoft.com/office/drawing/2014/main" id="{A7D857E7-ACDD-4F25-A413-359A2ACE41F9}"/>
              </a:ext>
            </a:extLst>
          </p:cNvPr>
          <p:cNvSpPr>
            <a:spLocks noGrp="1"/>
          </p:cNvSpPr>
          <p:nvPr>
            <p:ph idx="1"/>
          </p:nvPr>
        </p:nvSpPr>
        <p:spPr>
          <a:xfrm>
            <a:off x="838200" y="1825624"/>
            <a:ext cx="10515600" cy="4879975"/>
          </a:xfrm>
        </p:spPr>
        <p:txBody>
          <a:bodyPr>
            <a:normAutofit lnSpcReduction="10000"/>
          </a:bodyPr>
          <a:lstStyle/>
          <a:p>
            <a:pPr lvl="0"/>
            <a:r>
              <a:rPr lang="en-US" altLang="zh-CN" dirty="0"/>
              <a:t>The following 3 options are proposed and most related companies support “Option 3” during 1</a:t>
            </a:r>
            <a:r>
              <a:rPr lang="en-US" altLang="zh-CN" baseline="30000" dirty="0"/>
              <a:t>st</a:t>
            </a:r>
            <a:r>
              <a:rPr lang="en-US" altLang="zh-CN" dirty="0"/>
              <a:t> round discussion [3]</a:t>
            </a:r>
            <a:endParaRPr lang="zh-CN" altLang="zh-CN" dirty="0"/>
          </a:p>
          <a:p>
            <a:pPr lvl="1"/>
            <a:r>
              <a:rPr lang="en-GB" altLang="zh-CN" dirty="0"/>
              <a:t>Option 1: Add a new SIB parameter to allow 29 dBm operation in LTE as proposed in R4-2000424. </a:t>
            </a:r>
            <a:endParaRPr lang="zh-CN" altLang="zh-CN" dirty="0"/>
          </a:p>
          <a:p>
            <a:pPr lvl="1"/>
            <a:r>
              <a:rPr lang="en-GB" altLang="zh-CN" dirty="0"/>
              <a:t>Option 2: Allow 29 dBm operation when P-Max is not present as proposed in R4-2000905.</a:t>
            </a:r>
            <a:endParaRPr lang="zh-CN" altLang="zh-CN" dirty="0"/>
          </a:p>
          <a:p>
            <a:pPr lvl="1"/>
            <a:r>
              <a:rPr lang="en-GB" altLang="zh-CN" dirty="0"/>
              <a:t>Option 3: Only allow 29 dBm operation in NR and EN-DC for now, and not in LTE so that the Work Item can be completed. If an arrangement can be found in the future, then PC 1.5 may be enabled for LTE at that time. </a:t>
            </a:r>
          </a:p>
          <a:p>
            <a:pPr lvl="2"/>
            <a:r>
              <a:rPr lang="en-GB" altLang="zh-CN" dirty="0"/>
              <a:t>P-Max need to be broadcast by NR and EN-DC networks to avoid regulation issue in regions that do now allow 29dBm UE.</a:t>
            </a:r>
          </a:p>
          <a:p>
            <a:pPr lvl="2"/>
            <a:r>
              <a:rPr lang="en-US" altLang="zh-CN" dirty="0"/>
              <a:t>Mandatory broadcasting P-Max by LTE networks is very costly since it requires new feature or configuration on already deployed base stations.</a:t>
            </a:r>
            <a:endParaRPr lang="zh-CN" altLang="en-US" dirty="0"/>
          </a:p>
        </p:txBody>
      </p:sp>
    </p:spTree>
    <p:extLst>
      <p:ext uri="{BB962C8B-B14F-4D97-AF65-F5344CB8AC3E}">
        <p14:creationId xmlns:p14="http://schemas.microsoft.com/office/powerpoint/2010/main" val="246792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D2BDB4-329D-4EBE-A050-02944F4683E7}"/>
              </a:ext>
            </a:extLst>
          </p:cNvPr>
          <p:cNvSpPr>
            <a:spLocks noGrp="1"/>
          </p:cNvSpPr>
          <p:nvPr>
            <p:ph type="title"/>
          </p:nvPr>
        </p:nvSpPr>
        <p:spPr/>
        <p:txBody>
          <a:bodyPr/>
          <a:lstStyle/>
          <a:p>
            <a:r>
              <a:rPr lang="en-US" altLang="zh-CN" dirty="0"/>
              <a:t>Way forward</a:t>
            </a:r>
            <a:endParaRPr lang="zh-CN" altLang="en-US" dirty="0"/>
          </a:p>
        </p:txBody>
      </p:sp>
      <p:sp>
        <p:nvSpPr>
          <p:cNvPr id="3" name="内容占位符 2">
            <a:extLst>
              <a:ext uri="{FF2B5EF4-FFF2-40B4-BE49-F238E27FC236}">
                <a16:creationId xmlns:a16="http://schemas.microsoft.com/office/drawing/2014/main" id="{A7D857E7-ACDD-4F25-A413-359A2ACE41F9}"/>
              </a:ext>
            </a:extLst>
          </p:cNvPr>
          <p:cNvSpPr>
            <a:spLocks noGrp="1"/>
          </p:cNvSpPr>
          <p:nvPr>
            <p:ph idx="1"/>
          </p:nvPr>
        </p:nvSpPr>
        <p:spPr/>
        <p:txBody>
          <a:bodyPr/>
          <a:lstStyle/>
          <a:p>
            <a:r>
              <a:rPr lang="en-US" altLang="zh-CN" dirty="0"/>
              <a:t>Only allow 29dBm in NR and EN-DC for current WI. The solution of 29dBm LTE will be postponed until we find an acceptable way for LTE 29dBm case.</a:t>
            </a:r>
          </a:p>
          <a:p>
            <a:pPr lvl="1"/>
            <a:r>
              <a:rPr lang="en-US" altLang="zh-CN" dirty="0"/>
              <a:t> Requirements for 29dBm NR and EN-DC should apply If P-Max is not present.</a:t>
            </a:r>
            <a:endParaRPr lang="zh-CN" altLang="en-US" dirty="0"/>
          </a:p>
        </p:txBody>
      </p:sp>
    </p:spTree>
    <p:extLst>
      <p:ext uri="{BB962C8B-B14F-4D97-AF65-F5344CB8AC3E}">
        <p14:creationId xmlns:p14="http://schemas.microsoft.com/office/powerpoint/2010/main" val="1680269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D2BDB4-329D-4EBE-A050-02944F4683E7}"/>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A7D857E7-ACDD-4F25-A413-359A2ACE41F9}"/>
              </a:ext>
            </a:extLst>
          </p:cNvPr>
          <p:cNvSpPr>
            <a:spLocks noGrp="1"/>
          </p:cNvSpPr>
          <p:nvPr>
            <p:ph idx="1"/>
          </p:nvPr>
        </p:nvSpPr>
        <p:spPr/>
        <p:txBody>
          <a:bodyPr/>
          <a:lstStyle/>
          <a:p>
            <a:r>
              <a:rPr lang="en-US" altLang="zh-CN" dirty="0"/>
              <a:t>[1]	R4-1915204, “29 dBm HPUE regulatory aspects”, Sprint</a:t>
            </a:r>
          </a:p>
          <a:p>
            <a:r>
              <a:rPr lang="en-US" altLang="zh-CN" dirty="0"/>
              <a:t>[2]	R4-1806899, “Discussion on p-MAX for 5G NR Cell selection issue”,</a:t>
            </a:r>
            <a:r>
              <a:rPr lang="zh-CN" altLang="en-US" dirty="0"/>
              <a:t> </a:t>
            </a:r>
            <a:r>
              <a:rPr lang="en-US" altLang="zh-CN" dirty="0"/>
              <a:t>CMCC</a:t>
            </a:r>
          </a:p>
          <a:p>
            <a:r>
              <a:rPr lang="en-US" altLang="zh-CN" dirty="0"/>
              <a:t>[3]	R4-2002700 “Email discussion summary for RAN4#94e_#27_LTE_NR_B41_Bn41_PC29dBm”, Sprint</a:t>
            </a:r>
            <a:endParaRPr lang="zh-CN" altLang="en-US" dirty="0"/>
          </a:p>
        </p:txBody>
      </p:sp>
    </p:spTree>
    <p:extLst>
      <p:ext uri="{BB962C8B-B14F-4D97-AF65-F5344CB8AC3E}">
        <p14:creationId xmlns:p14="http://schemas.microsoft.com/office/powerpoint/2010/main" val="217097732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423</Words>
  <Application>Microsoft Office PowerPoint</Application>
  <PresentationFormat>宽屏</PresentationFormat>
  <Paragraphs>23</Paragraphs>
  <Slides>5</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5</vt:i4>
      </vt:variant>
    </vt:vector>
  </HeadingPairs>
  <TitlesOfParts>
    <vt:vector size="9" baseType="lpstr">
      <vt:lpstr>等线</vt:lpstr>
      <vt:lpstr>等线 Light</vt:lpstr>
      <vt:lpstr>Arial</vt:lpstr>
      <vt:lpstr>Office 主题​​</vt:lpstr>
      <vt:lpstr>Way Forward on PC 1.5 behavior when P-Max is not present</vt:lpstr>
      <vt:lpstr>Background</vt:lpstr>
      <vt:lpstr>Discussion in RAN4#94-e</vt:lpstr>
      <vt:lpstr>Way forward</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邵 校</dc:creator>
  <cp:lastModifiedBy>邵 校</cp:lastModifiedBy>
  <cp:revision>13</cp:revision>
  <dcterms:created xsi:type="dcterms:W3CDTF">2020-02-28T06:12:50Z</dcterms:created>
  <dcterms:modified xsi:type="dcterms:W3CDTF">2020-03-03T02:00:04Z</dcterms:modified>
</cp:coreProperties>
</file>