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A91BD4-7696-4308-9EAA-818166CDA6E2}" v="2" dt="2020-03-04T07:42:59.143"/>
    <p1510:client id="{482770BD-B666-4498-BD17-6EF356190E56}" v="22" dt="2020-03-04T15:14:25.8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9ECB8-5F2F-4FB8-BE92-EEEFD7EE41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D435B1-179E-466A-B863-520D14535C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3FEC6-2151-44C2-83DF-2BA7C3F31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3476-7E92-435A-A941-B3912F5A9F27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30547-D85F-4401-A344-B0ED9F3C5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D8410-A5B2-4C42-80E7-B76497EEE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171F-02A2-4360-8316-FB0484DA93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763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1324B-F6E4-432A-898E-54086CF3F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B6A7F4-506E-4F5A-AA53-E515FBC0B7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43934-49B5-4EB7-AFB5-D9198DAEB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3476-7E92-435A-A941-B3912F5A9F27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DD97C-0804-4275-88F5-0ACA202B7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FD42B-7AD5-436F-B14A-378B2FDF8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171F-02A2-4360-8316-FB0484DA93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522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C6D22B-F349-4B89-958F-24321D6B82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D0866D-B18C-402E-9CB9-AD2C3F684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6DD25-6418-463C-BE38-CBEEF6DBB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3476-7E92-435A-A941-B3912F5A9F27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E984D-C0C6-4CDD-9A56-E26AC1E69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F854F-06EE-4D43-BE51-EAA9AAEE4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171F-02A2-4360-8316-FB0484DA93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9892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B47F9-E9BE-4EBB-BF1D-A70552865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3DBD5-851D-4843-8EA2-C28129087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8D449-3E8A-478C-8587-090A592F1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3476-7E92-435A-A941-B3912F5A9F27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B7581-8334-4680-A78A-C772AC354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36993-7219-46B9-A935-48E616E70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171F-02A2-4360-8316-FB0484DA93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595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33A4-F2F9-47C4-A96B-B67FD4F14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521DF-60A9-4A00-A03A-82842D637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7E44C-5970-47B9-8150-D46BD32B9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3476-7E92-435A-A941-B3912F5A9F27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B9B01-3A6D-4FD0-98A4-3B32AFCBA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ADBC4-472B-4F1F-B777-405787233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171F-02A2-4360-8316-FB0484DA93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559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15A12-BED8-45E9-9C0A-57214AC40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B24F6-63E0-4951-ADFE-5770D2037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0E6CD9-AF43-451C-8002-766987FFA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D9A57-180E-4620-BAC4-6892F64B6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3476-7E92-435A-A941-B3912F5A9F27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406A5D-DA46-420B-AF92-835F50A4D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54691-042D-4BE2-963E-7E01EF92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171F-02A2-4360-8316-FB0484DA93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517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546AF-BD10-42E2-8D73-53A07E1B2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6DB77-7FFB-4EA6-A664-7B2AE7624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82ABDE-13B1-4E67-9799-06308D225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A323E8-4A23-4EEF-9A2F-88E85D1585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A24831-F466-4218-8113-87BC012740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DF52E8-E99C-4DBB-91AD-48D0F0460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3476-7E92-435A-A941-B3912F5A9F27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80480-BED3-4B6F-8DBB-C88EA7AF4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E03FEF-595E-4C22-93C6-9191A11BC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171F-02A2-4360-8316-FB0484DA93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344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14DA1-ABFF-48C9-91A4-ECFAA1785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DBE452-104B-423E-BEE7-B8C1BAFD5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3476-7E92-435A-A941-B3912F5A9F27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E707DF-E1BC-4FB9-8088-7CF53301E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04C9A4-34EA-46AE-B2E4-128F4328B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171F-02A2-4360-8316-FB0484DA93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167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3D50CC-474B-4585-95D7-C9925EB94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3476-7E92-435A-A941-B3912F5A9F27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ED043D-D4DE-424E-905A-734AD73CA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C1778-0560-4CA2-8642-BE7883A40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171F-02A2-4360-8316-FB0484DA93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484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A2B01-C4B1-4CB6-94A9-C28369B5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7A3A6-9F3F-4B47-B1C5-A0B4FBD77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683011-DF4B-4793-8974-9AF3B90B0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5816EA-DF3F-4EFF-863B-71C266CBC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3476-7E92-435A-A941-B3912F5A9F27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E6ADB-E029-4A9F-9A7D-BA146CCBC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BF3B6-F436-40A7-A10D-5056DE58A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171F-02A2-4360-8316-FB0484DA93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677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C8314-C96F-42CB-BA26-E2772137B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FD4617-B5EC-475C-847F-76986C252D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4ECE96-4A3F-4B42-B0C8-AE58DEBE2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E2C9F-A6CD-4BF4-A2C9-A30D02C89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3476-7E92-435A-A941-B3912F5A9F27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FE804-522F-4785-BCCF-15D0BA54F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4A03A-4F75-4AC3-AD3A-A0F06179C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171F-02A2-4360-8316-FB0484DA93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834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AA7341-97AC-4F67-9159-530A9D197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C014B-3892-4CD0-B6A8-DAF075A08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1A4A7-27EA-469F-A1EE-2F4EAF6329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C3476-7E92-435A-A941-B3912F5A9F27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11305-51E9-4002-9305-EB9756776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C34F2-EECC-47AC-9D12-AA0E055905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C171F-02A2-4360-8316-FB0484DA93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306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C09EE-ED23-45D7-B2E6-C0A11765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469" y="1854240"/>
            <a:ext cx="11922034" cy="2387600"/>
          </a:xfrm>
        </p:spPr>
        <p:txBody>
          <a:bodyPr/>
          <a:lstStyle/>
          <a:p>
            <a:r>
              <a:rPr lang="sv-SE" dirty="0"/>
              <a:t>WF on </a:t>
            </a:r>
            <a:r>
              <a:rPr lang="en-GB" dirty="0"/>
              <a:t>multiband relaxation framework 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32FFCD-4033-46FB-BB12-F1D098DF57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07729"/>
            <a:ext cx="9144000" cy="1655762"/>
          </a:xfrm>
        </p:spPr>
        <p:txBody>
          <a:bodyPr/>
          <a:lstStyle/>
          <a:p>
            <a:r>
              <a:rPr lang="sv-SE" dirty="0"/>
              <a:t>SONY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DDCB4F-271A-4EA8-9D53-6B1EB9B40502}"/>
              </a:ext>
            </a:extLst>
          </p:cNvPr>
          <p:cNvSpPr/>
          <p:nvPr/>
        </p:nvSpPr>
        <p:spPr>
          <a:xfrm>
            <a:off x="182880" y="237882"/>
            <a:ext cx="6531429" cy="761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b="1" dirty="0">
                <a:latin typeface="Arial" panose="020B0604020202020204" pitchFamily="34" charset="0"/>
                <a:ea typeface="DengXian" panose="02010600030101010101" pitchFamily="2" charset="-122"/>
              </a:rPr>
              <a:t>3GPP TSG-RAN WG4 Meeting #94-Electronic Meeting</a:t>
            </a:r>
            <a:r>
              <a:rPr lang="en-GB" b="1" dirty="0">
                <a:latin typeface="Arial" panose="020B0604020202020204" pitchFamily="34" charset="0"/>
                <a:ea typeface="MS Mincho" panose="02020609040205080304" pitchFamily="49" charset="-128"/>
              </a:rPr>
              <a:t>, </a:t>
            </a:r>
          </a:p>
          <a:p>
            <a:pPr>
              <a:spcAft>
                <a:spcPts val="900"/>
              </a:spcAft>
            </a:pPr>
            <a:r>
              <a:rPr lang="en-GB" b="1" dirty="0">
                <a:latin typeface="Arial" panose="020B0604020202020204" pitchFamily="34" charset="0"/>
                <a:ea typeface="DengXian" panose="02010600030101010101" pitchFamily="2" charset="-122"/>
              </a:rPr>
              <a:t>Feb.24</a:t>
            </a:r>
            <a:r>
              <a:rPr lang="en-GB" b="1" baseline="30000" dirty="0">
                <a:latin typeface="Arial" panose="020B0604020202020204" pitchFamily="34" charset="0"/>
                <a:ea typeface="DengXian" panose="02010600030101010101" pitchFamily="2" charset="-122"/>
              </a:rPr>
              <a:t>th</a:t>
            </a:r>
            <a:r>
              <a:rPr lang="en-GB" b="1" dirty="0">
                <a:latin typeface="Arial" panose="020B0604020202020204" pitchFamily="34" charset="0"/>
                <a:ea typeface="DengXian" panose="02010600030101010101" pitchFamily="2" charset="-122"/>
              </a:rPr>
              <a:t> – Mar.6</a:t>
            </a:r>
            <a:r>
              <a:rPr lang="en-GB" b="1" baseline="30000" dirty="0">
                <a:latin typeface="Arial" panose="020B0604020202020204" pitchFamily="34" charset="0"/>
                <a:ea typeface="DengXian" panose="02010600030101010101" pitchFamily="2" charset="-122"/>
              </a:rPr>
              <a:t>th</a:t>
            </a:r>
            <a:r>
              <a:rPr lang="en-GB" b="1" dirty="0">
                <a:latin typeface="Arial" panose="020B0604020202020204" pitchFamily="34" charset="0"/>
                <a:ea typeface="DengXian" panose="02010600030101010101" pitchFamily="2" charset="-122"/>
              </a:rPr>
              <a:t> 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5554D0-8BE6-4819-891A-D07E6AA01107}"/>
              </a:ext>
            </a:extLst>
          </p:cNvPr>
          <p:cNvSpPr txBox="1"/>
          <p:nvPr/>
        </p:nvSpPr>
        <p:spPr>
          <a:xfrm>
            <a:off x="10253190" y="237882"/>
            <a:ext cx="1844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Draft R4-2002828</a:t>
            </a:r>
          </a:p>
        </p:txBody>
      </p:sp>
    </p:spTree>
    <p:extLst>
      <p:ext uri="{BB962C8B-B14F-4D97-AF65-F5344CB8AC3E}">
        <p14:creationId xmlns:p14="http://schemas.microsoft.com/office/powerpoint/2010/main" val="4074766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36FB7-ED1F-4E2F-AA45-0CC9C5108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Background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B9D46-6C21-4C8A-ACB8-4AB5585AA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To resolve the issues of multiband requirement in FR2 which is </a:t>
            </a:r>
            <a:r>
              <a:rPr lang="en-US" dirty="0"/>
              <a:t>raised from RAN5</a:t>
            </a:r>
            <a:r>
              <a:rPr lang="en-GB" dirty="0"/>
              <a:t> (</a:t>
            </a:r>
            <a:r>
              <a:rPr lang="en-US" dirty="0"/>
              <a:t>R5-199424), </a:t>
            </a:r>
            <a:r>
              <a:rPr lang="en-GB" dirty="0"/>
              <a:t>RAN4 has discussed the following issues during the email discussion of RAN4#94-e :</a:t>
            </a:r>
          </a:p>
          <a:p>
            <a:pPr algn="just"/>
            <a:endParaRPr lang="en-GB" dirty="0"/>
          </a:p>
          <a:p>
            <a:pPr lvl="1" algn="just"/>
            <a:r>
              <a:rPr lang="en-GB" dirty="0"/>
              <a:t>If multiband requirement framework needs some enhancements how to do those</a:t>
            </a:r>
          </a:p>
          <a:p>
            <a:pPr lvl="1" algn="just"/>
            <a:r>
              <a:rPr lang="en-GB" dirty="0"/>
              <a:t>If multiband requirement framework needs some enhancements</a:t>
            </a:r>
          </a:p>
          <a:p>
            <a:pPr lvl="1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4580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20B14-ECCE-4886-9E48-A8703D155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3A4BA-03A3-496B-A139-7B3D7AC1F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53" y="1508383"/>
            <a:ext cx="10515600" cy="5144965"/>
          </a:xfrm>
        </p:spPr>
        <p:txBody>
          <a:bodyPr>
            <a:normAutofit/>
          </a:bodyPr>
          <a:lstStyle/>
          <a:p>
            <a:pPr marL="742950" lvl="1" indent="-285750">
              <a:tabLst>
                <a:tab pos="914400" algn="l"/>
              </a:tabLst>
            </a:pPr>
            <a:r>
              <a:rPr lang="en-US" sz="1400" dirty="0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RAN4 agrees to make modifications to </a:t>
            </a:r>
            <a:r>
              <a:rPr lang="en-GB" sz="1400" dirty="0"/>
              <a:t>multiband</a:t>
            </a:r>
            <a:r>
              <a:rPr lang="en-GB" sz="1400" dirty="0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 relaxation </a:t>
            </a:r>
            <a:r>
              <a:rPr lang="en-US" sz="1400" dirty="0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framework</a:t>
            </a:r>
          </a:p>
          <a:p>
            <a:pPr marL="742950" lvl="1" indent="-285750">
              <a:tabLst>
                <a:tab pos="914400" algn="l"/>
              </a:tabLst>
            </a:pPr>
            <a:r>
              <a:rPr lang="en-GB" sz="1400" dirty="0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The modifications to </a:t>
            </a:r>
            <a:r>
              <a:rPr lang="en-GB" sz="1400" dirty="0"/>
              <a:t>multiband </a:t>
            </a:r>
            <a:r>
              <a:rPr lang="en-GB" sz="1400" dirty="0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relaxation </a:t>
            </a:r>
            <a:r>
              <a:rPr lang="en-US" sz="1400" dirty="0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framework </a:t>
            </a:r>
            <a:r>
              <a:rPr lang="en-GB" sz="1400" dirty="0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is valid from Rel-15.</a:t>
            </a:r>
          </a:p>
          <a:p>
            <a:pPr marL="457200" lvl="1" indent="0">
              <a:buNone/>
              <a:tabLst>
                <a:tab pos="914400" algn="l"/>
              </a:tabLst>
            </a:pPr>
            <a:endParaRPr lang="sv-SE" sz="1400" dirty="0">
              <a:latin typeface="Calibri" panose="020F050202020403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742950" lvl="1" indent="-285750">
              <a:tabLst>
                <a:tab pos="914400" algn="l"/>
              </a:tabLst>
            </a:pPr>
            <a:r>
              <a:rPr lang="en-GB" sz="1400" dirty="0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The modifications to </a:t>
            </a:r>
            <a:r>
              <a:rPr lang="en-GB" sz="1400" dirty="0"/>
              <a:t>multiband</a:t>
            </a:r>
            <a:r>
              <a:rPr lang="en-GB" sz="1400" dirty="0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 relaxation framework:</a:t>
            </a:r>
            <a:endParaRPr lang="sv-SE" sz="1400" dirty="0">
              <a:latin typeface="Calibri" panose="020F050202020403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lvl="2">
              <a:tabLst>
                <a:tab pos="1371600" algn="l"/>
              </a:tabLst>
            </a:pPr>
            <a:r>
              <a:rPr lang="en-US" sz="1400" dirty="0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Open issue 1: Whether to keep the </a:t>
            </a:r>
            <a:r>
              <a:rPr lang="en-GB" sz="1400" dirty="0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current format </a:t>
            </a:r>
            <a:r>
              <a:rPr lang="en-GB" sz="1400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of multiband </a:t>
            </a:r>
            <a:r>
              <a:rPr lang="en-GB" sz="1400" dirty="0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requirement in TS38.101-2 (summation of total relaxation)</a:t>
            </a:r>
            <a:endParaRPr lang="sv-SE" sz="1400" dirty="0">
              <a:latin typeface="Calibri" panose="020F050202020403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lvl="3">
              <a:tabLst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Option 1: Keep the current format and introduce additional maximum cap to the per-band relaxation.</a:t>
            </a:r>
            <a:endParaRPr lang="sv-SE" sz="1400" dirty="0">
              <a:latin typeface="Calibri" panose="020F050202020403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lvl="3">
              <a:tabLst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Option 2: Replace multiband relaxation framework to per-band relaxation.</a:t>
            </a:r>
            <a:endParaRPr lang="sv-SE" sz="1400" dirty="0">
              <a:latin typeface="Calibri" panose="020F050202020403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lvl="2">
              <a:tabLst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Open issue 2: Rel-15 and Rel-16 adoption</a:t>
            </a:r>
          </a:p>
          <a:p>
            <a:pPr lvl="3">
              <a:tabLst>
                <a:tab pos="1371600" algn="l"/>
              </a:tabLst>
            </a:pPr>
            <a:r>
              <a:rPr lang="en-GB" sz="1200" dirty="0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Option 1: Adopt option 1 for Rel-15, and adopt option 1 from Rel-16.</a:t>
            </a:r>
          </a:p>
          <a:p>
            <a:pPr lvl="3">
              <a:tabLst>
                <a:tab pos="1371600" algn="l"/>
              </a:tabLst>
            </a:pPr>
            <a:r>
              <a:rPr lang="en-GB" sz="1200" dirty="0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Option 2: Adopt option 1 for Rel-15, and adopt option 2 from Rel-16.</a:t>
            </a:r>
          </a:p>
          <a:p>
            <a:pPr lvl="3">
              <a:tabLst>
                <a:tab pos="1371600" algn="l"/>
              </a:tabLst>
            </a:pPr>
            <a:r>
              <a:rPr lang="en-GB" sz="1200" dirty="0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Option 3: Adopt option 2 for Rel-15, and adopt option 2 from Rel-16.</a:t>
            </a:r>
            <a:endParaRPr lang="sv-SE" sz="1200" dirty="0">
              <a:latin typeface="Calibri" panose="020F050202020403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lvl="2">
              <a:tabLst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Open issue 3: The values for the </a:t>
            </a:r>
            <a:r>
              <a:rPr lang="en-GB" sz="1400" dirty="0">
                <a:latin typeface="Times New Roman" panose="02020603050405020304" pitchFamily="18" charset="0"/>
                <a:ea typeface="Yu Gothic" panose="020B0400000000000000" pitchFamily="34" charset="-128"/>
                <a:cs typeface="Times New Roman" panose="02020603050405020304" pitchFamily="18" charset="0"/>
              </a:rPr>
              <a:t>selected</a:t>
            </a:r>
            <a:r>
              <a:rPr lang="en-GB" sz="1400" dirty="0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 relaxation framework(s) in open issue 1 (, respectively)</a:t>
            </a:r>
            <a:endParaRPr lang="sv-SE" sz="1400" dirty="0">
              <a:latin typeface="Calibri" panose="020F050202020403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lvl="3">
              <a:tabLst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Option 1:  Define the values as in R4-2000022: ∆</a:t>
            </a:r>
            <a:r>
              <a:rPr lang="en-GB" sz="1400" dirty="0" err="1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MB</a:t>
            </a:r>
            <a:r>
              <a:rPr lang="en-GB" sz="1400" baseline="-25000" dirty="0" err="1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P,n</a:t>
            </a:r>
            <a:r>
              <a:rPr lang="en-GB" sz="1400" dirty="0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 ≤ 0.75 dB and ∆</a:t>
            </a:r>
            <a:r>
              <a:rPr lang="en-GB" sz="1400" dirty="0" err="1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MB</a:t>
            </a:r>
            <a:r>
              <a:rPr lang="en-GB" sz="1400" baseline="-25000" dirty="0" err="1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S,n</a:t>
            </a:r>
            <a:r>
              <a:rPr lang="en-GB" sz="1400" dirty="0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 ≤ 0.75 </a:t>
            </a:r>
            <a:r>
              <a:rPr lang="en-GB" sz="1400" dirty="0" err="1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dB.</a:t>
            </a:r>
            <a:endParaRPr lang="sv-SE" sz="1400" dirty="0">
              <a:latin typeface="Calibri" panose="020F050202020403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lvl="3">
              <a:tabLst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Option 2:  Define the values as in R4-2000200 (table below). Relaxation is same no matter what band combinations UE supports, with the exceptions listed in notes.</a:t>
            </a:r>
            <a:endParaRPr lang="sv-SE" sz="1400" dirty="0">
              <a:latin typeface="Calibri" panose="020F050202020403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lvl="3">
              <a:tabLst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Option 3: Other values are not precluded.</a:t>
            </a:r>
          </a:p>
          <a:p>
            <a:pPr marL="1600200" indent="0">
              <a:buNone/>
            </a:pPr>
            <a:endParaRPr lang="sv-SE" sz="1400" dirty="0">
              <a:latin typeface="Calibri" panose="020F0502020204030204" pitchFamily="34" charset="0"/>
              <a:ea typeface="Yu Gothic" panose="020B0400000000000000" pitchFamily="34" charset="-128"/>
            </a:endParaRPr>
          </a:p>
          <a:p>
            <a:pPr marL="742950" lvl="1" indent="-285750">
              <a:tabLst>
                <a:tab pos="914400" algn="l"/>
              </a:tabLst>
            </a:pPr>
            <a:r>
              <a:rPr lang="en-US" sz="1400" dirty="0"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RAN4 continue discussion of open issues in the next meeting</a:t>
            </a:r>
            <a:endParaRPr lang="sv-SE" sz="1400" dirty="0">
              <a:latin typeface="Calibri" panose="020F050202020403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DACE724-2CDD-4AAD-A25C-F2EF24FA9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622591"/>
              </p:ext>
            </p:extLst>
          </p:nvPr>
        </p:nvGraphicFramePr>
        <p:xfrm>
          <a:off x="7417766" y="5095286"/>
          <a:ext cx="2992971" cy="1558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4155">
                  <a:extLst>
                    <a:ext uri="{9D8B030D-6E8A-4147-A177-3AD203B41FA5}">
                      <a16:colId xmlns:a16="http://schemas.microsoft.com/office/drawing/2014/main" val="1571784448"/>
                    </a:ext>
                  </a:extLst>
                </a:gridCol>
                <a:gridCol w="936632">
                  <a:extLst>
                    <a:ext uri="{9D8B030D-6E8A-4147-A177-3AD203B41FA5}">
                      <a16:colId xmlns:a16="http://schemas.microsoft.com/office/drawing/2014/main" val="2604802991"/>
                    </a:ext>
                  </a:extLst>
                </a:gridCol>
                <a:gridCol w="972184">
                  <a:extLst>
                    <a:ext uri="{9D8B030D-6E8A-4147-A177-3AD203B41FA5}">
                      <a16:colId xmlns:a16="http://schemas.microsoft.com/office/drawing/2014/main" val="1968069194"/>
                    </a:ext>
                  </a:extLst>
                </a:gridCol>
              </a:tblGrid>
              <a:tr h="127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Band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DMB</a:t>
                      </a:r>
                      <a:r>
                        <a:rPr lang="en-GB" sz="900" baseline="-25000" dirty="0">
                          <a:effectLst/>
                        </a:rPr>
                        <a:t>P</a:t>
                      </a:r>
                      <a:r>
                        <a:rPr lang="en-GB" sz="900" dirty="0">
                          <a:effectLst/>
                        </a:rPr>
                        <a:t> (dB)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DMB</a:t>
                      </a:r>
                      <a:r>
                        <a:rPr lang="en-GB" sz="900" baseline="-25000">
                          <a:effectLst/>
                        </a:rPr>
                        <a:t>S</a:t>
                      </a:r>
                      <a:r>
                        <a:rPr lang="en-GB" sz="900">
                          <a:effectLst/>
                        </a:rPr>
                        <a:t> (dB)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1210482"/>
                  </a:ext>
                </a:extLst>
              </a:tr>
              <a:tr h="1267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n257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0.7</a:t>
                      </a:r>
                      <a:r>
                        <a:rPr lang="en-GB" sz="900" baseline="30000">
                          <a:effectLst/>
                        </a:rPr>
                        <a:t>3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0.7</a:t>
                      </a:r>
                      <a:r>
                        <a:rPr lang="en-GB" sz="900" baseline="30000">
                          <a:effectLst/>
                        </a:rPr>
                        <a:t>3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0940964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n258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0.6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0.7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43951538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n260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0.5</a:t>
                      </a:r>
                      <a:r>
                        <a:rPr lang="en-GB" sz="900" baseline="30000" dirty="0">
                          <a:effectLst/>
                        </a:rPr>
                        <a:t>1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0.4</a:t>
                      </a:r>
                      <a:r>
                        <a:rPr lang="en-GB" sz="900" baseline="30000" dirty="0">
                          <a:effectLst/>
                        </a:rPr>
                        <a:t>1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6327558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n261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0.5</a:t>
                      </a:r>
                      <a:r>
                        <a:rPr lang="en-GB" sz="900" baseline="30000" dirty="0">
                          <a:effectLst/>
                        </a:rPr>
                        <a:t>2,4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0.7</a:t>
                      </a:r>
                      <a:r>
                        <a:rPr lang="en-GB" sz="900" baseline="30000" dirty="0">
                          <a:effectLst/>
                        </a:rPr>
                        <a:t>4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921133"/>
                  </a:ext>
                </a:extLst>
              </a:tr>
              <a:tr h="872262">
                <a:tc gridSpan="3">
                  <a:txBody>
                    <a:bodyPr/>
                    <a:lstStyle/>
                    <a:p>
                      <a:pPr marL="383540" indent="-38354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Note 1: n260 peak and spherical relaxations are 0 dB for UE that exclusively supports n261+n260</a:t>
                      </a:r>
                      <a:endParaRPr lang="sv-SE" sz="800" dirty="0">
                        <a:effectLst/>
                      </a:endParaRPr>
                    </a:p>
                    <a:p>
                      <a:pPr marL="383540" indent="-38354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Note 2: n261 peak relaxation is 0 dB for UE that exclusively supports n261+n260</a:t>
                      </a:r>
                      <a:endParaRPr lang="sv-SE" sz="800" dirty="0">
                        <a:effectLst/>
                      </a:endParaRPr>
                    </a:p>
                    <a:p>
                      <a:pPr marL="383540" indent="-38354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Note 3: n257 peak and spherical relaxations are 0 dB for UE that exclusively supports n261+n257</a:t>
                      </a:r>
                      <a:endParaRPr lang="sv-SE" sz="800" dirty="0">
                        <a:effectLst/>
                      </a:endParaRPr>
                    </a:p>
                    <a:p>
                      <a:pPr marL="383540" indent="-38354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Note 4: n261 peak and spherical relaxations are 0 dB for UE that exclusively supports n261+n257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855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472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893C9-1A83-4E98-8D39-E6291A89F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Reference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BF645-CC15-428D-812E-6E580DE96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527971" cy="4351338"/>
          </a:xfrm>
        </p:spPr>
        <p:txBody>
          <a:bodyPr>
            <a:normAutofit/>
          </a:bodyPr>
          <a:lstStyle/>
          <a:p>
            <a:r>
              <a:rPr lang="en-GB" sz="2000" dirty="0"/>
              <a:t>R4-2002695</a:t>
            </a:r>
            <a:r>
              <a:rPr lang="sv-SE" sz="2000" dirty="0"/>
              <a:t> </a:t>
            </a:r>
            <a:r>
              <a:rPr lang="en-GB" sz="2000" dirty="0"/>
              <a:t>Email discussion summary for RAN4#94e_#23_NR_RF_FR2_req_enh_Part_4, Nokia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147294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7338246765304586B529685CF8719E" ma:contentTypeVersion="9" ma:contentTypeDescription="Create a new document." ma:contentTypeScope="" ma:versionID="d3089654cd769657ee8c0c1043ce5a25">
  <xsd:schema xmlns:xsd="http://www.w3.org/2001/XMLSchema" xmlns:xs="http://www.w3.org/2001/XMLSchema" xmlns:p="http://schemas.microsoft.com/office/2006/metadata/properties" xmlns:ns3="60883a3d-d9ca-4df6-acbe-7b30e0af9c96" targetNamespace="http://schemas.microsoft.com/office/2006/metadata/properties" ma:root="true" ma:fieldsID="449c5950cbf0da90ac14c14f6ca9499e" ns3:_="">
    <xsd:import namespace="60883a3d-d9ca-4df6-acbe-7b30e0af9c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83a3d-d9ca-4df6-acbe-7b30e0af9c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E6BEB7-A085-4663-8A82-0E62E46C3B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83a3d-d9ca-4df6-acbe-7b30e0af9c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03C188-8BC1-4A9B-86C3-490D57D612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B96850-F6BF-47F2-828B-3A0AC8FA38D5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60883a3d-d9ca-4df6-acbe-7b30e0af9c9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351</Words>
  <Application>Microsoft Office PowerPoint</Application>
  <PresentationFormat>Widescreen</PresentationFormat>
  <Paragraphs>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WF on multiband relaxation framework </vt:lpstr>
      <vt:lpstr>Background</vt:lpstr>
      <vt:lpstr>Way forward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multi band relaxation</dc:title>
  <dc:creator>Zhao, Kun 1</dc:creator>
  <cp:lastModifiedBy>Zhao, Kun</cp:lastModifiedBy>
  <cp:revision>7</cp:revision>
  <dcterms:created xsi:type="dcterms:W3CDTF">2020-02-27T10:47:57Z</dcterms:created>
  <dcterms:modified xsi:type="dcterms:W3CDTF">2020-03-04T15:14:57Z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0x010100B17338246765304586B529685CF8719E</vt:lpwstr>
  </property>
</Properties>
</file>