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60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unhui Zhang" initials="CZ" lastIdx="1" clrIdx="0">
    <p:extLst>
      <p:ext uri="{19B8F6BF-5375-455C-9EA6-DF929625EA0E}">
        <p15:presenceInfo xmlns:p15="http://schemas.microsoft.com/office/powerpoint/2012/main" userId="S-1-5-21-1538607324-3213881460-940295383-34620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30" autoAdjust="0"/>
    <p:restoredTop sz="94660"/>
  </p:normalViewPr>
  <p:slideViewPr>
    <p:cSldViewPr snapToGrid="0">
      <p:cViewPr varScale="1">
        <p:scale>
          <a:sx n="86" d="100"/>
          <a:sy n="86" d="100"/>
        </p:scale>
        <p:origin x="811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7ECAA-E935-40A5-82BE-DC268AE23B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9350ED-2DCB-4F36-99BA-7B3A563942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27D62C-19E8-482E-A574-5AEE78E44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2020-03-04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D311D0-C527-4BD0-933C-35A97E78E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01D5C4-3269-4EFA-85B3-10BA6F387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4983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24BAE-219B-4D67-997E-DFB3BEA27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A8EDB6-D80E-42B6-9FE3-E2B1C940E7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1930D9-0E96-437A-9B73-2DBA94627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2020-03-04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49C066-D324-440B-B7E4-E283B58F0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CA2E01-98F3-422E-852C-AFD56615C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549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55B3C1-0482-4751-9794-F8B32CD64D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1780CB-3FC4-4968-9F7F-962BE0F121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24DFEE-A7AD-4047-A8FB-52AECE2B2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2020-03-04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E2746D-3133-4F71-8D20-31BC96FDA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10E943-B678-44F7-813A-4D1C311A6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8159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DB9EE-3B69-482F-8D99-7C475FD76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512BFA-9F7A-4BB5-AD59-2E32DAEC7C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09C8BF-134A-412D-8701-BC6B39669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2020-03-04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63BBD-FF14-4ADB-8AA0-CC953F663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861ABB-00DE-42C4-B641-EBB9C2E90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7328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B9226-85AE-4D00-8BCC-4F1B085E6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67FFC2-23B8-4F5A-BB79-65D842FB9A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0432AE-1DEE-4B9E-8B25-F3F181D10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2020-03-04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68E676-CA27-4422-9129-DB0770102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9C0813-A503-4656-87E5-D38D6ED88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62117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C8EFD-9D10-45A7-8913-B5C278C82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53D8A5-28B7-4A79-81B2-B73B3EE66F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35892A-B5A0-418F-B82D-20E0FA83BA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3D7C85-10A6-4C11-A76D-890C9D229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2020-03-04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C9BC20-7B03-414C-A133-A6E1E94FA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C503CC-24AD-4C2F-9B48-17F0D8316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8194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10B26-ECAC-4488-8104-C82E17868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9C72EB-8F3F-4AB2-9DD6-0627171C2B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A288E2-32E0-400B-AF04-C055AE73A3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7F8655-A52A-4AD1-806A-B477443896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73166E-B0FA-4279-831A-2393334803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81422C-6B96-43C6-B6A9-7316E2B5D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2020-03-04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CACD78-48FA-4D96-8B61-5BFD08950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94B14E-13B2-4203-8AC5-BB8055DCB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70385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706ED-12A9-41C3-AF10-61C621BDD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C7B93B-4EB3-4354-A515-11A684968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2020-03-04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07E9C9-8DD7-458A-A1A8-6819F417E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92D0F3-31BE-454B-A238-17D468B7D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5578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901230-76E4-4A33-AE3E-03DA16E9C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2020-03-04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F2D465-13DD-4B6B-8C74-3363ECC01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483B31-3A1C-4CB2-A5B8-BEFDA8659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1502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C1FF7-0CAB-411E-8790-77850C60E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87C27B-79CE-40D3-A876-D562C33B8D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49F834-DD93-4DC8-925C-EB29718E8B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2F5B9A-9EEE-4039-AEEA-84DC76678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2020-03-04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B168AC-1DEB-4F88-8AE1-980D44529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0CEE6-222D-47B9-8D01-B3ACED654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39286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A5AC8-9955-4F13-82C1-EDC9C45B0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0BD4F1-B75F-410A-B2BE-80F8962691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8B0164-A123-4A31-8696-2EA937A1AF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ECF9E5-DFD2-466D-8D1A-B8D729A01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2020-03-04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DD818C-23B6-48FB-AFCB-1006AAE31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655A7-894C-40DD-A357-5C5526959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7043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EEBDE2-0E72-4618-B4BE-6C71CD8DA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10EDF2-29FB-4905-AFC7-CE3EC7D2CF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CE2101-86A9-4191-87B9-AC4ADC21EF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89CE5-41B7-443F-8071-C930C07E04F1}" type="datetimeFigureOut">
              <a:rPr lang="sv-SE" smtClean="0"/>
              <a:t>2020-03-04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5F1816-61F3-40A8-BE90-496BC9B3D4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FE6E6C-6C86-447A-B93D-24FC1B57FC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4411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3gpp.org/ftp/tsg_ran/WG4_Radio/TSGR4_94_e/Docs/R4-2000394.zip" TargetMode="External"/><Relationship Id="rId13" Type="http://schemas.openxmlformats.org/officeDocument/2006/relationships/hyperlink" Target="http://www.3gpp.org/ftp/tsg_ran/WG4_Radio/TSGR4_94_e/Docs/R4-2001232.zip" TargetMode="External"/><Relationship Id="rId18" Type="http://schemas.openxmlformats.org/officeDocument/2006/relationships/hyperlink" Target="http://www.3gpp.org/ftp/tsg_ran/WG4_Radio/TSGR4_94_e/Docs/R4-2001761.zip" TargetMode="External"/><Relationship Id="rId3" Type="http://schemas.openxmlformats.org/officeDocument/2006/relationships/hyperlink" Target="http://www.3gpp.org/ftp/tsg_ran/WG4_Radio/TSGR4_94_e/Docs/R4-2000077.zip" TargetMode="External"/><Relationship Id="rId7" Type="http://schemas.openxmlformats.org/officeDocument/2006/relationships/hyperlink" Target="http://www.3gpp.org/ftp/tsg_ran/WG4_Radio/TSGR4_94_e/Docs/R4-2000271.zip" TargetMode="External"/><Relationship Id="rId12" Type="http://schemas.openxmlformats.org/officeDocument/2006/relationships/hyperlink" Target="http://www.3gpp.org/ftp/tsg_ran/WG4_Radio/TSGR4_94_e/Docs/R4-2001199.zip" TargetMode="External"/><Relationship Id="rId17" Type="http://schemas.openxmlformats.org/officeDocument/2006/relationships/hyperlink" Target="http://www.3gpp.org/ftp/tsg_ran/WG4_Radio/TSGR4_94_e/Docs/R4-2001493.zip" TargetMode="External"/><Relationship Id="rId2" Type="http://schemas.openxmlformats.org/officeDocument/2006/relationships/hyperlink" Target="http://www.3gpp.org/ftp/tsg_ran/WG4_Radio/TSGR4_94_e/Docs/R4-2000012.zip" TargetMode="External"/><Relationship Id="rId16" Type="http://schemas.openxmlformats.org/officeDocument/2006/relationships/hyperlink" Target="http://www.3gpp.org/ftp/tsg_ran/WG4_Radio/TSGR4_94_e/Docs/R4-2001490.zip" TargetMode="External"/><Relationship Id="rId20" Type="http://schemas.openxmlformats.org/officeDocument/2006/relationships/hyperlink" Target="http://www.3gpp.org/ftp/tsg_ran/WG4_Radio/TSGR4_94_e/Docs/R4-2002694.zi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3gpp.org/ftp/tsg_ran/WG4_Radio/TSGR4_94_e/Docs/R4-2000199.zip" TargetMode="External"/><Relationship Id="rId11" Type="http://schemas.openxmlformats.org/officeDocument/2006/relationships/hyperlink" Target="http://www.3gpp.org/ftp/tsg_ran/WG4_Radio/TSGR4_94_e/Docs/R4-2001065.zip" TargetMode="External"/><Relationship Id="rId5" Type="http://schemas.openxmlformats.org/officeDocument/2006/relationships/hyperlink" Target="http://www.3gpp.org/ftp/tsg_ran/WG4_Radio/TSGR4_94_e/Docs/R4-2000079.zip" TargetMode="External"/><Relationship Id="rId15" Type="http://schemas.openxmlformats.org/officeDocument/2006/relationships/hyperlink" Target="http://www.3gpp.org/ftp/tsg_ran/WG4_Radio/TSGR4_94_e/Docs/R4-2001384.zip" TargetMode="External"/><Relationship Id="rId10" Type="http://schemas.openxmlformats.org/officeDocument/2006/relationships/hyperlink" Target="http://www.3gpp.org/ftp/tsg_ran/WG4_Radio/TSGR4_94_e/Docs/R4-2000858.zip" TargetMode="External"/><Relationship Id="rId19" Type="http://schemas.openxmlformats.org/officeDocument/2006/relationships/hyperlink" Target="http://www.3gpp.org/ftp/tsg_ran/WG4_Radio/TSGR4_94_e/Docs/R4-2001777.zip" TargetMode="External"/><Relationship Id="rId4" Type="http://schemas.openxmlformats.org/officeDocument/2006/relationships/hyperlink" Target="http://www.3gpp.org/ftp/tsg_ran/WG4_Radio/TSGR4_94_e/Docs/R4-2000078.zip" TargetMode="External"/><Relationship Id="rId9" Type="http://schemas.openxmlformats.org/officeDocument/2006/relationships/hyperlink" Target="http://www.3gpp.org/ftp/tsg_ran/WG4_Radio/TSGR4_94_e/Docs/R4-2000791.zip" TargetMode="External"/><Relationship Id="rId14" Type="http://schemas.openxmlformats.org/officeDocument/2006/relationships/hyperlink" Target="http://www.3gpp.org/ftp/tsg_ran/WG4_Radio/TSGR4_94_e/Docs/R4-2001325.zip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0F4B1-806A-46BC-826B-6D38444BB5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WF on remaining issues with Rel-16 beam correspondence</a:t>
            </a:r>
            <a:endParaRPr lang="sv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5F1FD6-46B3-4DF8-BEF8-A65E2807038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Apple Inc.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3B91670-4C83-450C-B16F-DBD5D3ED2C18}"/>
              </a:ext>
            </a:extLst>
          </p:cNvPr>
          <p:cNvSpPr/>
          <p:nvPr/>
        </p:nvSpPr>
        <p:spPr>
          <a:xfrm>
            <a:off x="313678" y="246041"/>
            <a:ext cx="117486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b="1" dirty="0"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3GPP TSG-RAN WG4 Meeting #94-e					 		R4-2002822  Electronic Meeting, Feb.24th – Mar.6th 2020	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93811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96BF9B-B205-49AD-BBEE-193235C5F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8091"/>
            <a:ext cx="10515600" cy="1081668"/>
          </a:xfrm>
        </p:spPr>
        <p:txBody>
          <a:bodyPr>
            <a:normAutofit/>
          </a:bodyPr>
          <a:lstStyle/>
          <a:p>
            <a:r>
              <a:rPr lang="en-US" dirty="0"/>
              <a:t>The following contributions on the topic of beam correspondence in Rel-16 were discussed: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66C0FBD-F737-634A-B945-21ED786C9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5915"/>
            <a:ext cx="10515600" cy="881991"/>
          </a:xfrm>
        </p:spPr>
        <p:txBody>
          <a:bodyPr/>
          <a:lstStyle/>
          <a:p>
            <a:r>
              <a:rPr lang="sv-SE" dirty="0" err="1"/>
              <a:t>Background</a:t>
            </a:r>
            <a:endParaRPr lang="sv-SE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F45F215-A3AF-134B-8F1E-717D1A9F73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4197461"/>
              </p:ext>
            </p:extLst>
          </p:nvPr>
        </p:nvGraphicFramePr>
        <p:xfrm>
          <a:off x="838200" y="2029759"/>
          <a:ext cx="10502614" cy="4579000"/>
        </p:xfrm>
        <a:graphic>
          <a:graphicData uri="http://schemas.openxmlformats.org/drawingml/2006/table">
            <a:tbl>
              <a:tblPr/>
              <a:tblGrid>
                <a:gridCol w="424758">
                  <a:extLst>
                    <a:ext uri="{9D8B030D-6E8A-4147-A177-3AD203B41FA5}">
                      <a16:colId xmlns:a16="http://schemas.microsoft.com/office/drawing/2014/main" val="221803950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1385651810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560944884"/>
                    </a:ext>
                  </a:extLst>
                </a:gridCol>
                <a:gridCol w="6984461">
                  <a:extLst>
                    <a:ext uri="{9D8B030D-6E8A-4147-A177-3AD203B41FA5}">
                      <a16:colId xmlns:a16="http://schemas.microsoft.com/office/drawing/2014/main" val="2667214491"/>
                    </a:ext>
                  </a:extLst>
                </a:gridCol>
              </a:tblGrid>
              <a:tr h="40772"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Ref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tdoc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source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title</a:t>
                      </a:r>
                      <a:endParaRPr lang="en-US" sz="1400" dirty="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7970299"/>
                  </a:ext>
                </a:extLst>
              </a:tr>
              <a:tr h="67195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[1]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sng">
                          <a:solidFill>
                            <a:srgbClr val="0000E9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R4-2000012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Apple Inc.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Remaining issues with beam correspondence in Rel-16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445687"/>
                  </a:ext>
                </a:extLst>
              </a:tr>
              <a:tr h="67195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[2]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sng">
                          <a:solidFill>
                            <a:srgbClr val="0000E9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R4-2000077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Qualcomm Incorporated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FR2 Beam Correspondence using SSB only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7222014"/>
                  </a:ext>
                </a:extLst>
              </a:tr>
              <a:tr h="67195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[3]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sng">
                          <a:solidFill>
                            <a:srgbClr val="0000E9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R4-2000078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Qualcomm Incorporated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Beam management CSI-RS design for BC requirement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9620849"/>
                  </a:ext>
                </a:extLst>
              </a:tr>
              <a:tr h="67195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[4]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sng">
                          <a:solidFill>
                            <a:srgbClr val="0000E9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R4-2000079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Qualcomm Incorporated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Further enhancement of Beam Correspondence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1261712"/>
                  </a:ext>
                </a:extLst>
              </a:tr>
              <a:tr h="67195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[5]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sng">
                          <a:solidFill>
                            <a:srgbClr val="0000E9"/>
                          </a:solidFill>
                          <a:effectLst/>
                          <a:latin typeface="Arial" panose="020B0604020202020204" pitchFamily="34" charset="0"/>
                          <a:hlinkClick r:id="rId6"/>
                        </a:rPr>
                        <a:t>R4-2000199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Qualcomm Incorporated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On FR2 Initial access beam correspondence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0808954"/>
                  </a:ext>
                </a:extLst>
              </a:tr>
              <a:tr h="67195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[6]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sng">
                          <a:solidFill>
                            <a:srgbClr val="0000E9"/>
                          </a:solidFill>
                          <a:effectLst/>
                          <a:latin typeface="Arial" panose="020B0604020202020204" pitchFamily="34" charset="0"/>
                          <a:hlinkClick r:id="rId7"/>
                        </a:rPr>
                        <a:t>R4-2000271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Samsung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Discussion on beam correspondence in Rel-16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5721255"/>
                  </a:ext>
                </a:extLst>
              </a:tr>
              <a:tr h="67195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[7]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sng">
                          <a:solidFill>
                            <a:srgbClr val="0000E9"/>
                          </a:solidFill>
                          <a:effectLst/>
                          <a:latin typeface="Arial" panose="020B0604020202020204" pitchFamily="34" charset="0"/>
                          <a:hlinkClick r:id="rId8"/>
                        </a:rPr>
                        <a:t>R4-2000394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Intel Corporation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SSB based Beam Correspondence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8802810"/>
                  </a:ext>
                </a:extLst>
              </a:tr>
              <a:tr h="67195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[8]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sng">
                          <a:solidFill>
                            <a:srgbClr val="0000E9"/>
                          </a:solidFill>
                          <a:effectLst/>
                          <a:latin typeface="Arial" panose="020B0604020202020204" pitchFamily="34" charset="0"/>
                          <a:hlinkClick r:id="rId9"/>
                        </a:rPr>
                        <a:t>R4-2000791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Apple Inc.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On SSB based beam correspondence requirements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0726359"/>
                  </a:ext>
                </a:extLst>
              </a:tr>
              <a:tr h="67195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[9]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sng">
                          <a:solidFill>
                            <a:srgbClr val="0000E9"/>
                          </a:solidFill>
                          <a:effectLst/>
                          <a:latin typeface="Arial" panose="020B0604020202020204" pitchFamily="34" charset="0"/>
                          <a:hlinkClick r:id="rId10"/>
                        </a:rPr>
                        <a:t>R4-2000858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NTT DOCOMO, INC.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Views on beam correspondence enhancement based on SSB in Rel-16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3161326"/>
                  </a:ext>
                </a:extLst>
              </a:tr>
              <a:tr h="67195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[10]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sng">
                          <a:solidFill>
                            <a:srgbClr val="0000E9"/>
                          </a:solidFill>
                          <a:effectLst/>
                          <a:latin typeface="Arial" panose="020B0604020202020204" pitchFamily="34" charset="0"/>
                          <a:hlinkClick r:id="rId11"/>
                        </a:rPr>
                        <a:t>R4-2001065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Fraunhofer HHI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On the effect of beamforming with CA on beam correspondence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3933581"/>
                  </a:ext>
                </a:extLst>
              </a:tr>
              <a:tr h="67195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[11]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sng">
                          <a:solidFill>
                            <a:srgbClr val="0000E9"/>
                          </a:solidFill>
                          <a:effectLst/>
                          <a:latin typeface="Arial" panose="020B0604020202020204" pitchFamily="34" charset="0"/>
                          <a:hlinkClick r:id="rId12"/>
                        </a:rPr>
                        <a:t>R4-2001199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LG Electronics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Enhanced beam correspondence in rel-16 at FR2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559918"/>
                  </a:ext>
                </a:extLst>
              </a:tr>
              <a:tr h="67195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[12]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sng">
                          <a:solidFill>
                            <a:srgbClr val="0000E9"/>
                          </a:solidFill>
                          <a:effectLst/>
                          <a:latin typeface="Arial" panose="020B0604020202020204" pitchFamily="34" charset="0"/>
                          <a:hlinkClick r:id="rId13"/>
                        </a:rPr>
                        <a:t>R4-2001232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OPPO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Environmental condition based beam correspondence enhancement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3656214"/>
                  </a:ext>
                </a:extLst>
              </a:tr>
              <a:tr h="89394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[13]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sng">
                          <a:solidFill>
                            <a:srgbClr val="0000E9"/>
                          </a:solidFill>
                          <a:effectLst/>
                          <a:latin typeface="Arial" panose="020B0604020202020204" pitchFamily="34" charset="0"/>
                          <a:hlinkClick r:id="rId14"/>
                        </a:rPr>
                        <a:t>R4-2001325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Ericsson, Sony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Test configuration and requirements for beam correspondence during initital access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1207705"/>
                  </a:ext>
                </a:extLst>
              </a:tr>
              <a:tr h="89394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[14]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sng">
                          <a:solidFill>
                            <a:srgbClr val="0000E9"/>
                          </a:solidFill>
                          <a:effectLst/>
                          <a:latin typeface="Arial" panose="020B0604020202020204" pitchFamily="34" charset="0"/>
                          <a:hlinkClick r:id="rId15"/>
                        </a:rPr>
                        <a:t>R4-2001384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Nokia, Nokia Shanghai Bell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FR2 Beam Correspondence enhancements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6372676"/>
                  </a:ext>
                </a:extLst>
              </a:tr>
              <a:tr h="67195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[15]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sng">
                          <a:solidFill>
                            <a:srgbClr val="0000E9"/>
                          </a:solidFill>
                          <a:effectLst/>
                          <a:latin typeface="Arial" panose="020B0604020202020204" pitchFamily="34" charset="0"/>
                          <a:hlinkClick r:id="rId16"/>
                        </a:rPr>
                        <a:t>R4-2001490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Sony, Ericsson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Views on SSB only and CSI-RS only beam correspondence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641474"/>
                  </a:ext>
                </a:extLst>
              </a:tr>
              <a:tr h="67195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[16]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sng">
                          <a:solidFill>
                            <a:srgbClr val="0000E9"/>
                          </a:solidFill>
                          <a:effectLst/>
                          <a:latin typeface="Arial" panose="020B0604020202020204" pitchFamily="34" charset="0"/>
                          <a:hlinkClick r:id="rId17"/>
                        </a:rPr>
                        <a:t>R4-2001493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Sony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Enhanced reporting for beam correspondence in poor SNR condition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7991184"/>
                  </a:ext>
                </a:extLst>
              </a:tr>
              <a:tr h="67195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[17]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sng">
                          <a:solidFill>
                            <a:srgbClr val="0000E9"/>
                          </a:solidFill>
                          <a:effectLst/>
                          <a:latin typeface="Arial" panose="020B0604020202020204" pitchFamily="34" charset="0"/>
                          <a:hlinkClick r:id="rId18"/>
                        </a:rPr>
                        <a:t>R4-2001761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Huawei, HiSilicon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On beam correspondence requirement in Rel-16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0731469"/>
                  </a:ext>
                </a:extLst>
              </a:tr>
              <a:tr h="67195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[18]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sng">
                          <a:solidFill>
                            <a:srgbClr val="0000E9"/>
                          </a:solidFill>
                          <a:effectLst/>
                          <a:latin typeface="Arial" panose="020B0604020202020204" pitchFamily="34" charset="0"/>
                          <a:hlinkClick r:id="rId19"/>
                        </a:rPr>
                        <a:t>R4-2001777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Huawei, HiSilicon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TP for TR 38.831: beam correspondence based on CSI-RS only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6030750"/>
                  </a:ext>
                </a:extLst>
              </a:tr>
              <a:tr h="67195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[19]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sng">
                          <a:solidFill>
                            <a:srgbClr val="0000E9"/>
                          </a:solidFill>
                          <a:effectLst/>
                          <a:latin typeface="Arial" panose="020B0604020202020204" pitchFamily="34" charset="0"/>
                          <a:hlinkClick r:id="rId20"/>
                        </a:rPr>
                        <a:t>R4-2002694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Moderator</a:t>
                      </a:r>
                      <a:endParaRPr lang="en-US" sz="140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Email discussion summary for RAN4#94e_#21_NR_RF_FR2_req_enh_Part_2</a:t>
                      </a:r>
                      <a:endParaRPr lang="en-US" sz="1400" dirty="0">
                        <a:effectLst/>
                      </a:endParaRPr>
                    </a:p>
                  </a:txBody>
                  <a:tcPr marL="2461" marR="2461" marT="2461" marB="246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01757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95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96BF9B-B205-49AD-BBEE-193235C5F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832" y="1240972"/>
            <a:ext cx="10954968" cy="538285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Whether a BC based on SSB requirement is feasible</a:t>
            </a:r>
          </a:p>
          <a:p>
            <a:pPr lvl="1"/>
            <a:r>
              <a:rPr lang="en-US" dirty="0"/>
              <a:t>Alt 1-1: Yes</a:t>
            </a:r>
          </a:p>
          <a:p>
            <a:pPr lvl="1"/>
            <a:r>
              <a:rPr lang="en-US" dirty="0"/>
              <a:t>Alt 1-2: Yes, with the assumption that TRS can be configured and used for beam refinement</a:t>
            </a:r>
          </a:p>
          <a:p>
            <a:pPr lvl="2"/>
            <a:r>
              <a:rPr lang="en-US" dirty="0"/>
              <a:t>See additional tracking CSI-RS configuration proposal in [7]</a:t>
            </a:r>
          </a:p>
          <a:p>
            <a:pPr lvl="1"/>
            <a:r>
              <a:rPr lang="en-US" dirty="0"/>
              <a:t>Alt 1-3: Yes, with performance relaxation relative to the condition which assumes both SSB and CSI-RS are present</a:t>
            </a:r>
          </a:p>
          <a:p>
            <a:pPr lvl="2"/>
            <a:r>
              <a:rPr lang="en-US" dirty="0"/>
              <a:t>Alt 1-3-1: 0 &lt; ∆p ≤ 3 dB</a:t>
            </a:r>
          </a:p>
          <a:p>
            <a:pPr lvl="2" algn="just"/>
            <a:r>
              <a:rPr lang="en-US" dirty="0"/>
              <a:t>Alt 1-3-2: 3 &lt; ∆p ≤ 5 dB</a:t>
            </a:r>
          </a:p>
          <a:p>
            <a:pPr lvl="1"/>
            <a:r>
              <a:rPr lang="en-US" dirty="0"/>
              <a:t>Alt 1-4: Yes, with metric other than MOP</a:t>
            </a:r>
          </a:p>
          <a:p>
            <a:pPr lvl="2"/>
            <a:r>
              <a:rPr lang="en-US" dirty="0"/>
              <a:t>Metric details are FFS</a:t>
            </a:r>
          </a:p>
          <a:p>
            <a:pPr lvl="1"/>
            <a:r>
              <a:rPr lang="en-US" altLang="ko-KR" dirty="0">
                <a:solidFill>
                  <a:srgbClr val="FF0000"/>
                </a:solidFill>
              </a:rPr>
              <a:t>Alt 1-5: No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Not feasible to keep the existing performance and realistic UE operating scenarios</a:t>
            </a:r>
          </a:p>
          <a:p>
            <a:r>
              <a:rPr lang="en-US" dirty="0"/>
              <a:t>Side conditions</a:t>
            </a:r>
          </a:p>
          <a:p>
            <a:pPr lvl="1"/>
            <a:r>
              <a:rPr lang="en-US" dirty="0"/>
              <a:t>SSB min SNR level = 6 dB</a:t>
            </a:r>
          </a:p>
          <a:p>
            <a:pPr lvl="1"/>
            <a:r>
              <a:rPr lang="en-US" dirty="0"/>
              <a:t>P3 CSI-RS configuration is not used</a:t>
            </a:r>
          </a:p>
          <a:p>
            <a:pPr lvl="1"/>
            <a:r>
              <a:rPr lang="en-US" dirty="0"/>
              <a:t>Tracking CSI-RS min SNR = 6 dB</a:t>
            </a:r>
          </a:p>
          <a:p>
            <a:r>
              <a:rPr lang="en-US" dirty="0"/>
              <a:t>Way forward: continue discussion of open issues until the next meeting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1D8A0DE-E1D4-0747-A3E8-F543F1D2B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5915"/>
            <a:ext cx="10515600" cy="881991"/>
          </a:xfrm>
        </p:spPr>
        <p:txBody>
          <a:bodyPr>
            <a:normAutofit/>
          </a:bodyPr>
          <a:lstStyle/>
          <a:p>
            <a:r>
              <a:rPr lang="sv-SE" dirty="0" err="1"/>
              <a:t>Topic</a:t>
            </a:r>
            <a:r>
              <a:rPr lang="sv-SE" dirty="0"/>
              <a:t> 1: </a:t>
            </a:r>
            <a:r>
              <a:rPr lang="sv-SE" dirty="0" err="1"/>
              <a:t>Beam</a:t>
            </a:r>
            <a:r>
              <a:rPr lang="sv-SE" dirty="0"/>
              <a:t> </a:t>
            </a:r>
            <a:r>
              <a:rPr lang="sv-SE" dirty="0" err="1"/>
              <a:t>correspondence</a:t>
            </a:r>
            <a:r>
              <a:rPr lang="sv-SE" dirty="0"/>
              <a:t> </a:t>
            </a:r>
            <a:r>
              <a:rPr lang="sv-SE" dirty="0" err="1"/>
              <a:t>based</a:t>
            </a:r>
            <a:r>
              <a:rPr lang="sv-SE" dirty="0"/>
              <a:t> on SSB</a:t>
            </a:r>
          </a:p>
        </p:txBody>
      </p:sp>
    </p:spTree>
    <p:extLst>
      <p:ext uri="{BB962C8B-B14F-4D97-AF65-F5344CB8AC3E}">
        <p14:creationId xmlns:p14="http://schemas.microsoft.com/office/powerpoint/2010/main" val="2299211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96BF9B-B205-49AD-BBEE-193235C5F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832" y="1460810"/>
            <a:ext cx="10954968" cy="5163013"/>
          </a:xfrm>
        </p:spPr>
        <p:txBody>
          <a:bodyPr>
            <a:normAutofit fontScale="70000" lnSpcReduction="20000"/>
          </a:bodyPr>
          <a:lstStyle/>
          <a:p>
            <a:r>
              <a:rPr lang="en-US" strike="sngStrike" dirty="0">
                <a:solidFill>
                  <a:srgbClr val="FF0000"/>
                </a:solidFill>
              </a:rPr>
              <a:t>Before agreeing to a “CSI-RS only” test (configuration), </a:t>
            </a:r>
            <a:r>
              <a:rPr lang="en-US" dirty="0">
                <a:solidFill>
                  <a:srgbClr val="FF0000"/>
                </a:solidFill>
              </a:rPr>
              <a:t>RAN4 should identify the deployment scenario that this test is going to verify. </a:t>
            </a:r>
          </a:p>
          <a:p>
            <a:r>
              <a:rPr lang="zh-CN" altLang="en-US" dirty="0">
                <a:solidFill>
                  <a:srgbClr val="0000FF"/>
                </a:solidFill>
              </a:rPr>
              <a:t>“</a:t>
            </a:r>
            <a:r>
              <a:rPr lang="en-US" altLang="zh-CN" dirty="0">
                <a:solidFill>
                  <a:srgbClr val="0000FF"/>
                </a:solidFill>
              </a:rPr>
              <a:t>CSI-only” condition is necessary for RAN4 to specify requirements and test configuration for BC based on CSI-RS.</a:t>
            </a:r>
            <a:endParaRPr lang="en-US" strike="sngStrike" dirty="0">
              <a:solidFill>
                <a:srgbClr val="0000FF"/>
              </a:solidFill>
            </a:endParaRPr>
          </a:p>
          <a:p>
            <a:r>
              <a:rPr lang="en-US" strike="sngStrike" dirty="0">
                <a:solidFill>
                  <a:srgbClr val="FF0000"/>
                </a:solidFill>
              </a:rPr>
              <a:t>Based on the outcome of the discussion above</a:t>
            </a:r>
            <a:r>
              <a:rPr lang="en-US" strike="sngStrike" dirty="0"/>
              <a:t>, </a:t>
            </a:r>
            <a:r>
              <a:rPr lang="en-US" dirty="0"/>
              <a:t>the method to achieve “CSI-RS only” condition:</a:t>
            </a:r>
          </a:p>
          <a:p>
            <a:pPr lvl="1"/>
            <a:r>
              <a:rPr lang="en-US" dirty="0"/>
              <a:t>Alt 2-1: SSB and CSI-RS are present, but SSB’s PSD is backed-off by X dB from CSI-RS</a:t>
            </a:r>
          </a:p>
          <a:p>
            <a:pPr lvl="1"/>
            <a:r>
              <a:rPr lang="en-US" dirty="0"/>
              <a:t>Alt 2-2: decrease SSB power until UE SSB based SS-SINR measurement reporting is within the threshold ≤ -3dB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Alt 2-3: </a:t>
            </a:r>
            <a:r>
              <a:rPr lang="en-US" altLang="zh-CN" dirty="0">
                <a:solidFill>
                  <a:srgbClr val="00B050"/>
                </a:solidFill>
              </a:rPr>
              <a:t>P1 CSI-RS is transmitted and the QCL relation is configured as ‘none’</a:t>
            </a:r>
            <a:endParaRPr lang="en-US" dirty="0">
              <a:solidFill>
                <a:srgbClr val="00B050"/>
              </a:solidFill>
            </a:endParaRPr>
          </a:p>
          <a:p>
            <a:pPr lvl="1"/>
            <a:r>
              <a:rPr lang="en-US" strike="sngStrike" dirty="0">
                <a:solidFill>
                  <a:srgbClr val="FF0000"/>
                </a:solidFill>
              </a:rPr>
              <a:t>Alt 2-3: before agreeing a “CSI-RS only” test (configuration), RAN4 should identify the deployment scenario that this test is going to verify</a:t>
            </a:r>
          </a:p>
          <a:p>
            <a:r>
              <a:rPr lang="en-US" dirty="0"/>
              <a:t>Side conditions</a:t>
            </a:r>
          </a:p>
          <a:p>
            <a:pPr lvl="1"/>
            <a:r>
              <a:rPr lang="en-US" dirty="0"/>
              <a:t>P1 CSI-RS is configured, the QCL (</a:t>
            </a:r>
            <a:r>
              <a:rPr lang="en-US" dirty="0" err="1"/>
              <a:t>qcl-TypeD</a:t>
            </a:r>
            <a:r>
              <a:rPr lang="en-US" dirty="0"/>
              <a:t>) relation is configured as ‘</a:t>
            </a:r>
            <a:r>
              <a:rPr lang="en-US" strike="sngStrike" dirty="0" err="1">
                <a:solidFill>
                  <a:srgbClr val="00B050"/>
                </a:solidFill>
              </a:rPr>
              <a:t>SSB</a:t>
            </a:r>
            <a:r>
              <a:rPr lang="en-US" dirty="0" err="1">
                <a:solidFill>
                  <a:srgbClr val="00B050"/>
                </a:solidFill>
              </a:rPr>
              <a:t>none</a:t>
            </a:r>
            <a:r>
              <a:rPr lang="en-US" dirty="0"/>
              <a:t>’</a:t>
            </a:r>
          </a:p>
          <a:p>
            <a:pPr lvl="2"/>
            <a:r>
              <a:rPr lang="en-US" dirty="0"/>
              <a:t>Periodicity is </a:t>
            </a:r>
            <a:r>
              <a:rPr lang="en-US" strike="sngStrike" dirty="0">
                <a:solidFill>
                  <a:srgbClr val="00B050"/>
                </a:solidFill>
              </a:rPr>
              <a:t>TBD </a:t>
            </a:r>
            <a:r>
              <a:rPr lang="en-US" strike="sngStrike" dirty="0" err="1">
                <a:solidFill>
                  <a:srgbClr val="00B050"/>
                </a:solidFill>
              </a:rPr>
              <a:t>ms</a:t>
            </a:r>
            <a:r>
              <a:rPr lang="en-GB" altLang="zh-CN" dirty="0">
                <a:solidFill>
                  <a:srgbClr val="00B050"/>
                </a:solidFill>
              </a:rPr>
              <a:t>Slot80(120kHz)</a:t>
            </a:r>
            <a:endParaRPr lang="en-US" strike="sngStrike" dirty="0">
              <a:solidFill>
                <a:srgbClr val="00B050"/>
              </a:solidFill>
            </a:endParaRPr>
          </a:p>
          <a:p>
            <a:pPr lvl="1"/>
            <a:r>
              <a:rPr lang="en-US" dirty="0"/>
              <a:t>P2 CSI-RS is not configured</a:t>
            </a:r>
          </a:p>
          <a:p>
            <a:pPr lvl="1"/>
            <a:r>
              <a:rPr lang="en-US" dirty="0"/>
              <a:t>P3 CSI-RS configuration</a:t>
            </a:r>
          </a:p>
          <a:p>
            <a:pPr lvl="2"/>
            <a:r>
              <a:rPr lang="en-US" dirty="0" err="1"/>
              <a:t>maxNumberRxBeam</a:t>
            </a:r>
            <a:r>
              <a:rPr lang="en-US" dirty="0"/>
              <a:t> in UE capability IE of MIMO-</a:t>
            </a:r>
            <a:r>
              <a:rPr lang="en-US" dirty="0" err="1"/>
              <a:t>ParametersPerBand</a:t>
            </a:r>
            <a:r>
              <a:rPr lang="en-US" dirty="0"/>
              <a:t> repetitions per resource set</a:t>
            </a:r>
          </a:p>
          <a:p>
            <a:pPr lvl="2"/>
            <a:r>
              <a:rPr lang="en-US" strike="sngStrike" dirty="0">
                <a:solidFill>
                  <a:srgbClr val="00B050"/>
                </a:solidFill>
              </a:rPr>
              <a:t>QCL Type C to SSB and </a:t>
            </a:r>
            <a:r>
              <a:rPr lang="en-US" dirty="0"/>
              <a:t>Type D to </a:t>
            </a:r>
            <a:r>
              <a:rPr lang="en-US" strike="sngStrike" dirty="0">
                <a:solidFill>
                  <a:srgbClr val="00B050"/>
                </a:solidFill>
              </a:rPr>
              <a:t>SSB</a:t>
            </a:r>
            <a:r>
              <a:rPr lang="en-US" dirty="0">
                <a:solidFill>
                  <a:srgbClr val="00B050"/>
                </a:solidFill>
              </a:rPr>
              <a:t>P1 CSI-RS</a:t>
            </a:r>
          </a:p>
          <a:p>
            <a:r>
              <a:rPr lang="en-US" dirty="0"/>
              <a:t>Way forward: continue discussion of open issues until the next meeting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1D8A0DE-E1D4-0747-A3E8-F543F1D2B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5915"/>
            <a:ext cx="10515600" cy="881991"/>
          </a:xfrm>
        </p:spPr>
        <p:txBody>
          <a:bodyPr>
            <a:normAutofit fontScale="90000"/>
          </a:bodyPr>
          <a:lstStyle/>
          <a:p>
            <a:r>
              <a:rPr lang="sv-SE" dirty="0" err="1"/>
              <a:t>Topic</a:t>
            </a:r>
            <a:r>
              <a:rPr lang="sv-SE" dirty="0"/>
              <a:t> 2: </a:t>
            </a:r>
            <a:r>
              <a:rPr lang="sv-SE" dirty="0" err="1"/>
              <a:t>Beam</a:t>
            </a:r>
            <a:r>
              <a:rPr lang="sv-SE" dirty="0"/>
              <a:t> </a:t>
            </a:r>
            <a:r>
              <a:rPr lang="sv-SE" dirty="0" err="1"/>
              <a:t>correspondence</a:t>
            </a:r>
            <a:r>
              <a:rPr lang="sv-SE" dirty="0"/>
              <a:t> </a:t>
            </a:r>
            <a:r>
              <a:rPr lang="sv-SE" dirty="0" err="1"/>
              <a:t>based</a:t>
            </a:r>
            <a:r>
              <a:rPr lang="sv-SE" dirty="0"/>
              <a:t> on CSI-RS</a:t>
            </a:r>
          </a:p>
        </p:txBody>
      </p:sp>
    </p:spTree>
    <p:extLst>
      <p:ext uri="{BB962C8B-B14F-4D97-AF65-F5344CB8AC3E}">
        <p14:creationId xmlns:p14="http://schemas.microsoft.com/office/powerpoint/2010/main" val="2029349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96BF9B-B205-49AD-BBEE-193235C5F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832" y="1460810"/>
            <a:ext cx="10954968" cy="5163013"/>
          </a:xfrm>
        </p:spPr>
        <p:txBody>
          <a:bodyPr>
            <a:normAutofit/>
          </a:bodyPr>
          <a:lstStyle/>
          <a:p>
            <a:r>
              <a:rPr lang="en-US" dirty="0"/>
              <a:t>Whether RAN4 shall introduce a requirement on initial access beam correspondence</a:t>
            </a:r>
          </a:p>
          <a:p>
            <a:pPr lvl="1"/>
            <a:r>
              <a:rPr lang="en-US" dirty="0"/>
              <a:t>Alt 3-1: Yes</a:t>
            </a:r>
          </a:p>
          <a:p>
            <a:pPr lvl="1"/>
            <a:r>
              <a:rPr lang="en-US" dirty="0"/>
              <a:t>Alt 3-2: No</a:t>
            </a:r>
          </a:p>
          <a:p>
            <a:pPr lvl="1"/>
            <a:r>
              <a:rPr lang="en-US" dirty="0"/>
              <a:t>Alt 3-3: Verify a related “BC property”</a:t>
            </a:r>
          </a:p>
          <a:p>
            <a:r>
              <a:rPr lang="en-US" dirty="0"/>
              <a:t>Proposed solutions are FFS and pending agreement on the feasibility of the requirement</a:t>
            </a:r>
          </a:p>
          <a:p>
            <a:r>
              <a:rPr lang="en-US" dirty="0"/>
              <a:t>Way forward: continue discussion of open issues until the next meeting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1D8A0DE-E1D4-0747-A3E8-F543F1D2B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5915"/>
            <a:ext cx="10515600" cy="881991"/>
          </a:xfrm>
        </p:spPr>
        <p:txBody>
          <a:bodyPr/>
          <a:lstStyle/>
          <a:p>
            <a:r>
              <a:rPr lang="sv-SE" dirty="0" err="1"/>
              <a:t>Topic</a:t>
            </a:r>
            <a:r>
              <a:rPr lang="sv-SE" dirty="0"/>
              <a:t> 3: Initial access </a:t>
            </a:r>
            <a:r>
              <a:rPr lang="sv-SE" dirty="0" err="1"/>
              <a:t>beam</a:t>
            </a:r>
            <a:r>
              <a:rPr lang="sv-SE" dirty="0"/>
              <a:t> </a:t>
            </a:r>
            <a:r>
              <a:rPr lang="sv-SE" dirty="0" err="1"/>
              <a:t>correspondence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3137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96BF9B-B205-49AD-BBEE-193235C5F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832" y="1460810"/>
            <a:ext cx="10954968" cy="516301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Feasibility of utilizing the existing UE measurement including RSRP and/or L1-SINR</a:t>
            </a:r>
          </a:p>
          <a:p>
            <a:pPr lvl="1"/>
            <a:r>
              <a:rPr lang="en-US" dirty="0"/>
              <a:t>Alt 4-1-1: Proposed enhancement is feasible for Rel-16</a:t>
            </a:r>
          </a:p>
          <a:p>
            <a:pPr lvl="1"/>
            <a:r>
              <a:rPr lang="en-US" dirty="0"/>
              <a:t>Alt 4-1-2: Proposed enhancement is not feasible for Rel-16</a:t>
            </a:r>
          </a:p>
          <a:p>
            <a:r>
              <a:rPr lang="en-US" dirty="0"/>
              <a:t>Feasibility of CA impact </a:t>
            </a:r>
          </a:p>
          <a:p>
            <a:pPr lvl="1"/>
            <a:r>
              <a:rPr lang="en-US" dirty="0">
                <a:solidFill>
                  <a:srgbClr val="00B0F0"/>
                </a:solidFill>
              </a:rPr>
              <a:t>Study ‘beam squint’ impact, other factors of impact are precluded</a:t>
            </a:r>
          </a:p>
          <a:p>
            <a:pPr lvl="1"/>
            <a:r>
              <a:rPr lang="en-US" dirty="0"/>
              <a:t>Alt 4-2-1: Proposed enhancement is feasible for Rel-16</a:t>
            </a:r>
          </a:p>
          <a:p>
            <a:pPr lvl="1"/>
            <a:r>
              <a:rPr lang="en-US" dirty="0"/>
              <a:t>Alt 4-2-2: Relaxations can be rolled into existing requirements, such MPR/REFSENS in Rel-16</a:t>
            </a:r>
          </a:p>
          <a:p>
            <a:pPr lvl="1"/>
            <a:r>
              <a:rPr lang="en-US" dirty="0"/>
              <a:t>Alt 4-2-3: Proposed enhancement is not feasible for Rel-16, and </a:t>
            </a:r>
            <a:r>
              <a:rPr lang="en-US" dirty="0" err="1"/>
              <a:t>eBC</a:t>
            </a:r>
            <a:r>
              <a:rPr lang="en-US" dirty="0"/>
              <a:t> shall not be specified for inter-band CA or intra-band NC CA</a:t>
            </a:r>
          </a:p>
          <a:p>
            <a:r>
              <a:rPr lang="en-US" dirty="0"/>
              <a:t>UL beam sweeping request indication</a:t>
            </a:r>
          </a:p>
          <a:p>
            <a:pPr lvl="1"/>
            <a:r>
              <a:rPr lang="en-US" dirty="0"/>
              <a:t>Alt 4-3-1: Proposed enhancement is feasible for Rel-16</a:t>
            </a:r>
          </a:p>
          <a:p>
            <a:pPr lvl="1"/>
            <a:r>
              <a:rPr lang="en-US" dirty="0"/>
              <a:t>Alt 4-3-2: Proposed enhancement is not feasible for Rel-16</a:t>
            </a:r>
          </a:p>
          <a:p>
            <a:r>
              <a:rPr lang="en-US" dirty="0"/>
              <a:t>Way forward: continue discussion of open issues until the next meeting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1D8A0DE-E1D4-0747-A3E8-F543F1D2B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5915"/>
            <a:ext cx="10515600" cy="881991"/>
          </a:xfrm>
        </p:spPr>
        <p:txBody>
          <a:bodyPr>
            <a:noAutofit/>
          </a:bodyPr>
          <a:lstStyle/>
          <a:p>
            <a:r>
              <a:rPr lang="sv-SE" sz="3200" dirty="0" err="1"/>
              <a:t>Topic</a:t>
            </a:r>
            <a:r>
              <a:rPr lang="sv-SE" sz="3200" dirty="0"/>
              <a:t> 4: </a:t>
            </a:r>
            <a:r>
              <a:rPr lang="sv-SE" sz="3200" dirty="0" err="1"/>
              <a:t>Additional</a:t>
            </a:r>
            <a:r>
              <a:rPr lang="sv-SE" sz="3200" dirty="0"/>
              <a:t> </a:t>
            </a:r>
            <a:r>
              <a:rPr lang="sv-SE" sz="3200" dirty="0" err="1"/>
              <a:t>beam</a:t>
            </a:r>
            <a:r>
              <a:rPr lang="sv-SE" sz="3200" dirty="0"/>
              <a:t> </a:t>
            </a:r>
            <a:r>
              <a:rPr lang="sv-SE" sz="3200" dirty="0" err="1"/>
              <a:t>correspondence</a:t>
            </a:r>
            <a:r>
              <a:rPr lang="sv-SE" sz="3200" dirty="0"/>
              <a:t> </a:t>
            </a:r>
            <a:r>
              <a:rPr lang="sv-SE" sz="3200" dirty="0" err="1"/>
              <a:t>enhancements</a:t>
            </a:r>
            <a:endParaRPr lang="sv-SE" sz="3200" dirty="0"/>
          </a:p>
        </p:txBody>
      </p:sp>
    </p:spTree>
    <p:extLst>
      <p:ext uri="{BB962C8B-B14F-4D97-AF65-F5344CB8AC3E}">
        <p14:creationId xmlns:p14="http://schemas.microsoft.com/office/powerpoint/2010/main" val="2317208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96BF9B-B205-49AD-BBEE-193235C5F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832" y="1460810"/>
            <a:ext cx="10954968" cy="5163013"/>
          </a:xfrm>
        </p:spPr>
        <p:txBody>
          <a:bodyPr>
            <a:normAutofit/>
          </a:bodyPr>
          <a:lstStyle/>
          <a:p>
            <a:r>
              <a:rPr lang="en-US" dirty="0"/>
              <a:t>The following open issues are recommended for further discussion until the next meeting:</a:t>
            </a:r>
          </a:p>
          <a:p>
            <a:pPr lvl="1"/>
            <a:r>
              <a:rPr lang="en-US" dirty="0"/>
              <a:t>Whether the Rel-15 UE bit0/bit1 BC capability is applicable to Rel-16 enhancements</a:t>
            </a:r>
          </a:p>
          <a:p>
            <a:pPr lvl="1"/>
            <a:r>
              <a:rPr lang="en-US" dirty="0"/>
              <a:t>Whether a new capability for Rel-16 enhanced beam correspondence is needed</a:t>
            </a:r>
          </a:p>
          <a:p>
            <a:pPr lvl="1"/>
            <a:r>
              <a:rPr lang="en-US" dirty="0"/>
              <a:t>Test applicability rule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1D8A0DE-E1D4-0747-A3E8-F543F1D2B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5915"/>
            <a:ext cx="10515600" cy="881991"/>
          </a:xfrm>
        </p:spPr>
        <p:txBody>
          <a:bodyPr>
            <a:normAutofit fontScale="90000"/>
          </a:bodyPr>
          <a:lstStyle/>
          <a:p>
            <a:r>
              <a:rPr lang="sv-SE" dirty="0" err="1"/>
              <a:t>Topic</a:t>
            </a:r>
            <a:r>
              <a:rPr lang="sv-SE" dirty="0"/>
              <a:t> 5: </a:t>
            </a:r>
            <a:r>
              <a:rPr lang="sv-SE" dirty="0" err="1"/>
              <a:t>Beam</a:t>
            </a:r>
            <a:r>
              <a:rPr lang="sv-SE" dirty="0"/>
              <a:t> </a:t>
            </a:r>
            <a:r>
              <a:rPr lang="sv-SE" dirty="0" err="1"/>
              <a:t>correspondence</a:t>
            </a:r>
            <a:r>
              <a:rPr lang="sv-SE" dirty="0"/>
              <a:t> </a:t>
            </a:r>
            <a:r>
              <a:rPr lang="sv-SE" dirty="0" err="1"/>
              <a:t>capability</a:t>
            </a:r>
            <a:r>
              <a:rPr lang="sv-SE" dirty="0"/>
              <a:t> </a:t>
            </a:r>
            <a:r>
              <a:rPr lang="sv-SE" dirty="0" err="1"/>
              <a:t>aspects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14557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7338246765304586B529685CF8719E" ma:contentTypeVersion="9" ma:contentTypeDescription="Create a new document." ma:contentTypeScope="" ma:versionID="d3089654cd769657ee8c0c1043ce5a25">
  <xsd:schema xmlns:xsd="http://www.w3.org/2001/XMLSchema" xmlns:xs="http://www.w3.org/2001/XMLSchema" xmlns:p="http://schemas.microsoft.com/office/2006/metadata/properties" xmlns:ns3="60883a3d-d9ca-4df6-acbe-7b30e0af9c96" targetNamespace="http://schemas.microsoft.com/office/2006/metadata/properties" ma:root="true" ma:fieldsID="449c5950cbf0da90ac14c14f6ca9499e" ns3:_="">
    <xsd:import namespace="60883a3d-d9ca-4df6-acbe-7b30e0af9c9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883a3d-d9ca-4df6-acbe-7b30e0af9c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2E51A43-9C1C-40B5-B010-ADC2D6E7A20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A91849C-68DD-4C2A-8E1C-AAB7ABE3F3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883a3d-d9ca-4df6-acbe-7b30e0af9c9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4ECB558-3F6B-453B-B5D3-F3390B860625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60883a3d-d9ca-4df6-acbe-7b30e0af9c96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4444</TotalTime>
  <Words>936</Words>
  <Application>Microsoft Office PowerPoint</Application>
  <PresentationFormat>Widescreen</PresentationFormat>
  <Paragraphs>143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WF on remaining issues with Rel-16 beam correspondence</vt:lpstr>
      <vt:lpstr>Background</vt:lpstr>
      <vt:lpstr>Topic 1: Beam correspondence based on SSB</vt:lpstr>
      <vt:lpstr>Topic 2: Beam correspondence based on CSI-RS</vt:lpstr>
      <vt:lpstr>Topic 3: Initial access beam correspondence</vt:lpstr>
      <vt:lpstr>Topic 4: Additional beam correspondence enhancements</vt:lpstr>
      <vt:lpstr>Topic 5: Beam correspondence capability aspects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for R15 MTC</dc:title>
  <dc:creator>Chunhui Zhang</dc:creator>
  <cp:keywords>CTPClassification=CTP_NT</cp:keywords>
  <cp:lastModifiedBy>Tao Xu (Intel)</cp:lastModifiedBy>
  <cp:revision>223</cp:revision>
  <dcterms:created xsi:type="dcterms:W3CDTF">2018-11-12T22:28:56Z</dcterms:created>
  <dcterms:modified xsi:type="dcterms:W3CDTF">2020-03-04T18:39:36Z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0x010100B17338246765304586B529685CF8719E</vt:lpwstr>
  </property>
  <property fmtid="{D5CDD505-2E9C-101B-9397-08002B2CF9AE}" pid="3" name="TitusGUID">
    <vt:lpwstr>e9cf23f3-4995-421f-9db7-c1bfd982c217</vt:lpwstr>
  </property>
  <property fmtid="{D5CDD505-2E9C-101B-9397-08002B2CF9AE}" pid="4" name="CTP_TimeStamp">
    <vt:lpwstr>2020-03-04 18:39:36Z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_2015_ms_pID_725343">
    <vt:lpwstr>(2)uxtdklYEI/yOVi3jXmHInqfktpOuzoHwNspEi3uKdif/8jXjKt2fDrBH3TBJZrGMDd6yetYA
w+osxGSUkAX4A8MxPDP7g5aLm0aU/EgeVOPFFXq7K2C3oU7+jjRJpS48aqQ2dfoLhS+tL63z
vVj7yZn2Qi174/l5qv7AIlzrO3+pqB5tKp3n3EeENPbrTJOg5aTRc5mSH42wiZPhvpiPaIk3
TOeWq23kceBbJsE7Rn</vt:lpwstr>
  </property>
  <property fmtid="{D5CDD505-2E9C-101B-9397-08002B2CF9AE}" pid="10" name="_2015_ms_pID_7253431">
    <vt:lpwstr>OyssJOPUbRj62enKcLj0vUpNxDH0z+WJGcuaSVqCZ7X4hpp0TrItT6
hZLPsjp99oC0d3IvxWvmGuKLNOFN4dJMACC+CQFCFSSK1Lii6OmiER0AlYWsMCzzWwfJJD02
AxaPPpfUtauL6uYMUwqy4LfFRWU3G4zFMJ5Ky6ls8r+1yxZUBZgaRPj2KONlUpFqp4qCSnMB
SffWXiZBqbC15wid</vt:lpwstr>
  </property>
  <property fmtid="{D5CDD505-2E9C-101B-9397-08002B2CF9AE}" pid="11" name="NSCPROP_SA">
    <vt:lpwstr>C:\Users\samsung\AppData\Local\Temp\Temp1_R4-1916019.zip\R4-1916019 WF on BC r4.pptx</vt:lpwstr>
  </property>
  <property fmtid="{D5CDD505-2E9C-101B-9397-08002B2CF9AE}" pid="12" name="_readonly">
    <vt:lpwstr/>
  </property>
  <property fmtid="{D5CDD505-2E9C-101B-9397-08002B2CF9AE}" pid="13" name="_change">
    <vt:lpwstr/>
  </property>
  <property fmtid="{D5CDD505-2E9C-101B-9397-08002B2CF9AE}" pid="14" name="_full-control">
    <vt:lpwstr/>
  </property>
  <property fmtid="{D5CDD505-2E9C-101B-9397-08002B2CF9AE}" pid="15" name="sflag">
    <vt:lpwstr>1577106026</vt:lpwstr>
  </property>
</Properties>
</file>