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>
    <p:extLst>
      <p:ext uri="{19B8F6BF-5375-455C-9EA6-DF929625EA0E}">
        <p15:presenceInfo xmlns:p15="http://schemas.microsoft.com/office/powerpoint/2012/main" userId="S-1-5-21-1538607324-3213881460-940295383-3462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14368-72CE-4F51-B366-D3F5CA600477}" v="1" dt="2020-03-03T21:38:18.690"/>
    <p1510:client id="{36ACC8EE-28D7-408E-8655-224E0ABDFCCD}" v="1" dt="2020-03-03T20:59:05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0" autoAdjust="0"/>
    <p:restoredTop sz="94660"/>
  </p:normalViewPr>
  <p:slideViewPr>
    <p:cSldViewPr snapToGrid="0">
      <p:cViewPr varScale="1">
        <p:scale>
          <a:sx n="89" d="100"/>
          <a:sy n="89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, Kun" userId="ac952118-12e0-4b64-b257-47a78f11348b" providerId="ADAL" clId="{1A214368-72CE-4F51-B366-D3F5CA600477}"/>
    <pc:docChg chg="modSld">
      <pc:chgData name="Zhao, Kun" userId="ac952118-12e0-4b64-b257-47a78f11348b" providerId="ADAL" clId="{1A214368-72CE-4F51-B366-D3F5CA600477}" dt="2020-03-03T21:38:18.689" v="7"/>
      <pc:docMkLst>
        <pc:docMk/>
      </pc:docMkLst>
      <pc:sldChg chg="modSp">
        <pc:chgData name="Zhao, Kun" userId="ac952118-12e0-4b64-b257-47a78f11348b" providerId="ADAL" clId="{1A214368-72CE-4F51-B366-D3F5CA600477}" dt="2020-03-03T21:32:25.567" v="6" actId="20577"/>
        <pc:sldMkLst>
          <pc:docMk/>
          <pc:sldMk cId="2029349808" sldId="264"/>
        </pc:sldMkLst>
        <pc:spChg chg="mod">
          <ac:chgData name="Zhao, Kun" userId="ac952118-12e0-4b64-b257-47a78f11348b" providerId="ADAL" clId="{1A214368-72CE-4F51-B366-D3F5CA600477}" dt="2020-03-03T21:32:25.567" v="6" actId="20577"/>
          <ac:spMkLst>
            <pc:docMk/>
            <pc:sldMk cId="2029349808" sldId="264"/>
            <ac:spMk id="3" creationId="{C596BF9B-B205-49AD-BBEE-193235C5F863}"/>
          </ac:spMkLst>
        </pc:spChg>
      </pc:sldChg>
      <pc:sldChg chg="modSp">
        <pc:chgData name="Zhao, Kun" userId="ac952118-12e0-4b64-b257-47a78f11348b" providerId="ADAL" clId="{1A214368-72CE-4F51-B366-D3F5CA600477}" dt="2020-03-03T21:38:18.689" v="7"/>
        <pc:sldMkLst>
          <pc:docMk/>
          <pc:sldMk cId="113137569" sldId="265"/>
        </pc:sldMkLst>
        <pc:spChg chg="mod">
          <ac:chgData name="Zhao, Kun" userId="ac952118-12e0-4b64-b257-47a78f11348b" providerId="ADAL" clId="{1A214368-72CE-4F51-B366-D3F5CA600477}" dt="2020-03-03T21:38:18.689" v="7"/>
          <ac:spMkLst>
            <pc:docMk/>
            <pc:sldMk cId="113137569" sldId="265"/>
            <ac:spMk id="3" creationId="{C596BF9B-B205-49AD-BBEE-193235C5F8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WG4_Radio/TSGR4_94_e/Docs/R4-2000394.zip" TargetMode="External"/><Relationship Id="rId13" Type="http://schemas.openxmlformats.org/officeDocument/2006/relationships/hyperlink" Target="http://www.3gpp.org/ftp/tsg_ran/WG4_Radio/TSGR4_94_e/Docs/R4-2001232.zip" TargetMode="External"/><Relationship Id="rId18" Type="http://schemas.openxmlformats.org/officeDocument/2006/relationships/hyperlink" Target="http://www.3gpp.org/ftp/tsg_ran/WG4_Radio/TSGR4_94_e/Docs/R4-2001761.zip" TargetMode="External"/><Relationship Id="rId3" Type="http://schemas.openxmlformats.org/officeDocument/2006/relationships/hyperlink" Target="http://www.3gpp.org/ftp/tsg_ran/WG4_Radio/TSGR4_94_e/Docs/R4-2000077.zip" TargetMode="External"/><Relationship Id="rId7" Type="http://schemas.openxmlformats.org/officeDocument/2006/relationships/hyperlink" Target="http://www.3gpp.org/ftp/tsg_ran/WG4_Radio/TSGR4_94_e/Docs/R4-2000271.zip" TargetMode="External"/><Relationship Id="rId12" Type="http://schemas.openxmlformats.org/officeDocument/2006/relationships/hyperlink" Target="http://www.3gpp.org/ftp/tsg_ran/WG4_Radio/TSGR4_94_e/Docs/R4-2001199.zip" TargetMode="External"/><Relationship Id="rId17" Type="http://schemas.openxmlformats.org/officeDocument/2006/relationships/hyperlink" Target="http://www.3gpp.org/ftp/tsg_ran/WG4_Radio/TSGR4_94_e/Docs/R4-2001493.zip" TargetMode="External"/><Relationship Id="rId2" Type="http://schemas.openxmlformats.org/officeDocument/2006/relationships/hyperlink" Target="http://www.3gpp.org/ftp/tsg_ran/WG4_Radio/TSGR4_94_e/Docs/R4-2000012.zip" TargetMode="External"/><Relationship Id="rId16" Type="http://schemas.openxmlformats.org/officeDocument/2006/relationships/hyperlink" Target="http://www.3gpp.org/ftp/tsg_ran/WG4_Radio/TSGR4_94_e/Docs/R4-2001490.zip" TargetMode="External"/><Relationship Id="rId20" Type="http://schemas.openxmlformats.org/officeDocument/2006/relationships/hyperlink" Target="http://www.3gpp.org/ftp/tsg_ran/WG4_Radio/TSGR4_94_e/Docs/R4-2002694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tsg_ran/WG4_Radio/TSGR4_94_e/Docs/R4-2000199.zip" TargetMode="External"/><Relationship Id="rId11" Type="http://schemas.openxmlformats.org/officeDocument/2006/relationships/hyperlink" Target="http://www.3gpp.org/ftp/tsg_ran/WG4_Radio/TSGR4_94_e/Docs/R4-2001065.zip" TargetMode="External"/><Relationship Id="rId5" Type="http://schemas.openxmlformats.org/officeDocument/2006/relationships/hyperlink" Target="http://www.3gpp.org/ftp/tsg_ran/WG4_Radio/TSGR4_94_e/Docs/R4-2000079.zip" TargetMode="External"/><Relationship Id="rId15" Type="http://schemas.openxmlformats.org/officeDocument/2006/relationships/hyperlink" Target="http://www.3gpp.org/ftp/tsg_ran/WG4_Radio/TSGR4_94_e/Docs/R4-2001384.zip" TargetMode="External"/><Relationship Id="rId10" Type="http://schemas.openxmlformats.org/officeDocument/2006/relationships/hyperlink" Target="http://www.3gpp.org/ftp/tsg_ran/WG4_Radio/TSGR4_94_e/Docs/R4-2000858.zip" TargetMode="External"/><Relationship Id="rId19" Type="http://schemas.openxmlformats.org/officeDocument/2006/relationships/hyperlink" Target="http://www.3gpp.org/ftp/tsg_ran/WG4_Radio/TSGR4_94_e/Docs/R4-2001777.zip" TargetMode="External"/><Relationship Id="rId4" Type="http://schemas.openxmlformats.org/officeDocument/2006/relationships/hyperlink" Target="http://www.3gpp.org/ftp/tsg_ran/WG4_Radio/TSGR4_94_e/Docs/R4-2000078.zip" TargetMode="External"/><Relationship Id="rId9" Type="http://schemas.openxmlformats.org/officeDocument/2006/relationships/hyperlink" Target="http://www.3gpp.org/ftp/tsg_ran/WG4_Radio/TSGR4_94_e/Docs/R4-2000791.zip" TargetMode="External"/><Relationship Id="rId14" Type="http://schemas.openxmlformats.org/officeDocument/2006/relationships/hyperlink" Target="http://www.3gpp.org/ftp/tsg_ran/WG4_Radio/TSGR4_94_e/Docs/R4-2001325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D0F4B1-806A-46BC-826B-6D38444BB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remaining issues with Rel-16 beam correspondence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5F1FD6-46B3-4DF8-BEF8-A65E28070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Apple Inc.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B91670-4C83-450C-B16F-DBD5D3ED2C18}"/>
              </a:ext>
            </a:extLst>
          </p:cNvPr>
          <p:cNvSpPr/>
          <p:nvPr/>
        </p:nvSpPr>
        <p:spPr>
          <a:xfrm>
            <a:off x="313678" y="246041"/>
            <a:ext cx="1174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TSG-RAN WG4 Meeting #94-e					 		R4-2002822  Electronic Meeting, Feb.24th – Mar.6th 2020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381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091"/>
            <a:ext cx="10515600" cy="1081668"/>
          </a:xfrm>
        </p:spPr>
        <p:txBody>
          <a:bodyPr>
            <a:normAutofit/>
          </a:bodyPr>
          <a:lstStyle/>
          <a:p>
            <a:r>
              <a:rPr lang="en-US" dirty="0"/>
              <a:t>The following contributions on the topic of beam correspondence in Rel-16 were discussed: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166C0FBD-F737-634A-B945-21ED786C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/>
          <a:lstStyle/>
          <a:p>
            <a:r>
              <a:rPr lang="sv-SE" dirty="0" err="1"/>
              <a:t>Background</a:t>
            </a:r>
            <a:endParaRPr lang="sv-SE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F45F215-A3AF-134B-8F1E-717D1A9F7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97461"/>
              </p:ext>
            </p:extLst>
          </p:nvPr>
        </p:nvGraphicFramePr>
        <p:xfrm>
          <a:off x="838200" y="2029759"/>
          <a:ext cx="10502614" cy="4579000"/>
        </p:xfrm>
        <a:graphic>
          <a:graphicData uri="http://schemas.openxmlformats.org/drawingml/2006/table">
            <a:tbl>
              <a:tblPr/>
              <a:tblGrid>
                <a:gridCol w="424758">
                  <a:extLst>
                    <a:ext uri="{9D8B030D-6E8A-4147-A177-3AD203B41FA5}">
                      <a16:colId xmlns:a16="http://schemas.microsoft.com/office/drawing/2014/main" xmlns="" val="221803950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1385651810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560944884"/>
                    </a:ext>
                  </a:extLst>
                </a:gridCol>
                <a:gridCol w="6984461">
                  <a:extLst>
                    <a:ext uri="{9D8B030D-6E8A-4147-A177-3AD203B41FA5}">
                      <a16:colId xmlns:a16="http://schemas.microsoft.com/office/drawing/2014/main" xmlns="" val="2667214491"/>
                    </a:ext>
                  </a:extLst>
                </a:gridCol>
              </a:tblGrid>
              <a:tr h="4077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tdoc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source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400" dirty="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797029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R4-2000012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Remaining issues with beam correspondence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445687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[2]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R4-2000077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FR2 Beam Correspondence using SSB only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722201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[3]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R4-2000078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Beam management CSI-RS design for BC requirement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62084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[4]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R4-2000079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Further enhancement of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261712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[5]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R4-2000199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FR2 Initial access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080895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[6]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R4-2000271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Samsung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beam correspondence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5721255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[7]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R4-2000394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 Corporation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SSB based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802810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[8]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R4-2000791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SSB based beam correspondence requirements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072635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[9]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R4-2000858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NTT DOCOMO,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Views on beam correspondence enhancement based on SSB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3161326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[10]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R4-2001065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Fraunhofer HHI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effect of beamforming with CA on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933581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[11]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R4-2001199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LG Electronics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Enhanced beam correspondence in rel-16 at FR2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559918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[12]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R4-2001232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condition based beam correspondence enhancement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3656214"/>
                  </a:ext>
                </a:extLst>
              </a:tr>
              <a:tr h="8939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[13]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R4-2001325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Ericsson, Sony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 configuration and requirements for beam correspondence during initital access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207705"/>
                  </a:ext>
                </a:extLst>
              </a:tr>
              <a:tr h="8939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[14]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R4-2001384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Nokia, Nokia Shanghai Bell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FR2 Beam Correspondence enhancements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6372676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[15]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R4-2001490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Sony, Ericsson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Views on SSB only and CSI-RS only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64147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[16]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7"/>
                        </a:rPr>
                        <a:t>R4-2001493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Enhanced reporting for beam correspondence in poor SNR condition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99118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[17]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8"/>
                        </a:rPr>
                        <a:t>R4-2001761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beam correspondence requirement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3146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[18]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9"/>
                        </a:rPr>
                        <a:t>R4-2001777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TP for TR 38.831: beam correspondence based on CSI-RS only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6030750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[19]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20"/>
                        </a:rPr>
                        <a:t>R4-2002694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Moderator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Email discussion summary for RAN4#94e_#21_NR_RF_FR2_req_enh_Part_2</a:t>
                      </a:r>
                      <a:endParaRPr lang="en-US" sz="1400" dirty="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17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Whether a BC based on SSB requirement is feasible</a:t>
            </a:r>
          </a:p>
          <a:p>
            <a:pPr lvl="1"/>
            <a:r>
              <a:rPr lang="en-US" dirty="0"/>
              <a:t>Alt 1-1: Yes</a:t>
            </a:r>
          </a:p>
          <a:p>
            <a:pPr lvl="1"/>
            <a:r>
              <a:rPr lang="en-US" dirty="0"/>
              <a:t>Alt 1-2: Yes, with the assumption that TRS can be configured and used for beam refinement</a:t>
            </a:r>
          </a:p>
          <a:p>
            <a:pPr lvl="2"/>
            <a:r>
              <a:rPr lang="en-US" dirty="0"/>
              <a:t>See additional tracking CSI-RS configuration proposal in [7]</a:t>
            </a:r>
          </a:p>
          <a:p>
            <a:pPr lvl="1"/>
            <a:r>
              <a:rPr lang="en-US" dirty="0"/>
              <a:t>Alt 1-3: Yes, with performance relaxation relative to the condition which assumes both SSB and CSI-RS are present</a:t>
            </a:r>
          </a:p>
          <a:p>
            <a:pPr lvl="2"/>
            <a:r>
              <a:rPr lang="en-US" dirty="0"/>
              <a:t>Alt 1-3-1: 0 &lt; ∆p ≤ 3 dB</a:t>
            </a:r>
          </a:p>
          <a:p>
            <a:pPr lvl="2" algn="just"/>
            <a:r>
              <a:rPr lang="en-US" dirty="0"/>
              <a:t>Alt 1-3-2: 3 &lt; ∆p ≤ 5 dB</a:t>
            </a:r>
          </a:p>
          <a:p>
            <a:pPr lvl="1"/>
            <a:r>
              <a:rPr lang="en-US" dirty="0"/>
              <a:t>Alt 1-4: Yes, with metric other than MOP</a:t>
            </a:r>
          </a:p>
          <a:p>
            <a:pPr lvl="2"/>
            <a:r>
              <a:rPr lang="en-US" dirty="0"/>
              <a:t>Metric details are FFS</a:t>
            </a:r>
          </a:p>
          <a:p>
            <a:r>
              <a:rPr lang="en-US" dirty="0"/>
              <a:t>Side conditions</a:t>
            </a:r>
          </a:p>
          <a:p>
            <a:pPr lvl="1"/>
            <a:r>
              <a:rPr lang="en-US" dirty="0"/>
              <a:t>SSB min SNR level = 6 dB</a:t>
            </a:r>
          </a:p>
          <a:p>
            <a:pPr lvl="1"/>
            <a:r>
              <a:rPr lang="en-US" dirty="0"/>
              <a:t>P3 CSI-RS configuration is not used</a:t>
            </a:r>
          </a:p>
          <a:p>
            <a:pPr lvl="1"/>
            <a:r>
              <a:rPr lang="en-US" dirty="0"/>
              <a:t>Tracking CSI-RS min SNR = 6 dB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/>
          </a:bodyPr>
          <a:lstStyle/>
          <a:p>
            <a:r>
              <a:rPr lang="sv-SE" dirty="0" err="1"/>
              <a:t>Topic</a:t>
            </a:r>
            <a:r>
              <a:rPr lang="sv-SE" dirty="0"/>
              <a:t> 1: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SSB</a:t>
            </a:r>
          </a:p>
        </p:txBody>
      </p:sp>
    </p:spTree>
    <p:extLst>
      <p:ext uri="{BB962C8B-B14F-4D97-AF65-F5344CB8AC3E}">
        <p14:creationId xmlns:p14="http://schemas.microsoft.com/office/powerpoint/2010/main" val="229921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 fontScale="85000" lnSpcReduction="20000"/>
          </a:bodyPr>
          <a:lstStyle/>
          <a:p>
            <a:r>
              <a:rPr lang="en-US" strike="sngStrike" dirty="0">
                <a:solidFill>
                  <a:srgbClr val="FF0000"/>
                </a:solidFill>
              </a:rPr>
              <a:t>Before agreeing to a “CSI-RS only” test (configuration), RAN4 should identify the deployment scenario that this test is going to verify</a:t>
            </a:r>
            <a:r>
              <a:rPr lang="en-US" strike="sngStrike" dirty="0" smtClean="0">
                <a:solidFill>
                  <a:srgbClr val="FF0000"/>
                </a:solidFill>
              </a:rPr>
              <a:t>. </a:t>
            </a:r>
            <a:r>
              <a:rPr lang="zh-CN" altLang="en-US" dirty="0" smtClean="0">
                <a:solidFill>
                  <a:srgbClr val="0000FF"/>
                </a:solidFill>
              </a:rPr>
              <a:t>“</a:t>
            </a:r>
            <a:r>
              <a:rPr lang="en-US" altLang="zh-CN" dirty="0" smtClean="0">
                <a:solidFill>
                  <a:srgbClr val="0000FF"/>
                </a:solidFill>
              </a:rPr>
              <a:t>CSI-only” condition is necessary for RAN4 to specify requirements and test configuration for BC based on CSI-RS.</a:t>
            </a:r>
            <a:endParaRPr lang="en-US" strike="sngStrike" dirty="0">
              <a:solidFill>
                <a:srgbClr val="0000FF"/>
              </a:solidFill>
            </a:endParaRPr>
          </a:p>
          <a:p>
            <a:r>
              <a:rPr lang="en-US" strike="sngStrike" dirty="0">
                <a:solidFill>
                  <a:srgbClr val="FF0000"/>
                </a:solidFill>
              </a:rPr>
              <a:t>Based on the outcome of the discussion above</a:t>
            </a:r>
            <a:r>
              <a:rPr lang="en-US" strike="sngStrike" dirty="0"/>
              <a:t>, </a:t>
            </a:r>
            <a:r>
              <a:rPr lang="en-US" dirty="0"/>
              <a:t>the method to achieve “CSI-RS only” condition:</a:t>
            </a:r>
          </a:p>
          <a:p>
            <a:pPr lvl="1"/>
            <a:r>
              <a:rPr lang="en-US" dirty="0"/>
              <a:t>Alt 2-1: SSB and CSI-RS are present, but SSB’s PSD is backed-off by X dB from CSI-RS</a:t>
            </a:r>
          </a:p>
          <a:p>
            <a:pPr lvl="1"/>
            <a:r>
              <a:rPr lang="en-US" dirty="0"/>
              <a:t>Alt 2-2: decrease SSB power until UE SSB based SS-SINR measurement reporting is within the threshold ≤ -3dB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Alt 2-3: before agreeing a “CSI-RS only” test (configuration), RAN4 should identify the deployment scenario that this test is going to verify</a:t>
            </a:r>
          </a:p>
          <a:p>
            <a:r>
              <a:rPr lang="en-US" dirty="0"/>
              <a:t>Side conditions</a:t>
            </a:r>
          </a:p>
          <a:p>
            <a:pPr lvl="1"/>
            <a:r>
              <a:rPr lang="en-US" dirty="0"/>
              <a:t>P1 CSI-RS is configured, the QCL (</a:t>
            </a:r>
            <a:r>
              <a:rPr lang="en-US" dirty="0" err="1"/>
              <a:t>qcl-TypeD</a:t>
            </a:r>
            <a:r>
              <a:rPr lang="en-US" dirty="0"/>
              <a:t>) relation is configured as ‘SSB’</a:t>
            </a:r>
          </a:p>
          <a:p>
            <a:pPr lvl="2"/>
            <a:r>
              <a:rPr lang="en-US" dirty="0"/>
              <a:t>Periodicity is TBD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P2 CSI-RS is not configured</a:t>
            </a:r>
          </a:p>
          <a:p>
            <a:pPr lvl="1"/>
            <a:r>
              <a:rPr lang="en-US" dirty="0"/>
              <a:t>P3 CSI-RS configuration</a:t>
            </a:r>
          </a:p>
          <a:p>
            <a:pPr lvl="2"/>
            <a:r>
              <a:rPr lang="en-US" dirty="0" err="1"/>
              <a:t>maxNumberRxBeam</a:t>
            </a:r>
            <a:r>
              <a:rPr lang="en-US" dirty="0"/>
              <a:t> in UE capability IE of MIMO-</a:t>
            </a:r>
            <a:r>
              <a:rPr lang="en-US" dirty="0" err="1"/>
              <a:t>ParametersPerBand</a:t>
            </a:r>
            <a:r>
              <a:rPr lang="en-US" dirty="0"/>
              <a:t> repetitions per resource set</a:t>
            </a:r>
          </a:p>
          <a:p>
            <a:pPr lvl="2"/>
            <a:r>
              <a:rPr lang="en-US" dirty="0"/>
              <a:t>QCL Type C to SSB and Type D to SSB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Topic</a:t>
            </a:r>
            <a:r>
              <a:rPr lang="sv-SE" dirty="0"/>
              <a:t> 2: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CSI-RS</a:t>
            </a:r>
          </a:p>
        </p:txBody>
      </p:sp>
    </p:spTree>
    <p:extLst>
      <p:ext uri="{BB962C8B-B14F-4D97-AF65-F5344CB8AC3E}">
        <p14:creationId xmlns:p14="http://schemas.microsoft.com/office/powerpoint/2010/main" val="202934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/>
          </a:bodyPr>
          <a:lstStyle/>
          <a:p>
            <a:r>
              <a:rPr lang="en-US" dirty="0"/>
              <a:t>Whether RAN4 shall introduce a requirement on initial access beam correspondence</a:t>
            </a:r>
          </a:p>
          <a:p>
            <a:pPr lvl="1"/>
            <a:r>
              <a:rPr lang="en-US" dirty="0"/>
              <a:t>Alt 3-1: Yes</a:t>
            </a:r>
          </a:p>
          <a:p>
            <a:pPr lvl="1"/>
            <a:r>
              <a:rPr lang="en-US" dirty="0"/>
              <a:t>Alt 3-2: No</a:t>
            </a:r>
          </a:p>
          <a:p>
            <a:pPr lvl="1"/>
            <a:r>
              <a:rPr lang="en-US" dirty="0"/>
              <a:t>Alt 3-3: Verify a related “BC property”</a:t>
            </a:r>
          </a:p>
          <a:p>
            <a:r>
              <a:rPr lang="en-US" dirty="0"/>
              <a:t>Proposed solutions are FFS and pending agreement on the feasibility of the requirement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/>
          <a:lstStyle/>
          <a:p>
            <a:r>
              <a:rPr lang="sv-SE" dirty="0" err="1"/>
              <a:t>Topic</a:t>
            </a:r>
            <a:r>
              <a:rPr lang="sv-SE" dirty="0"/>
              <a:t> 3: Initial access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13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Feasibility of utilizing the existing UE measurement including RSRP and/or L1-SINR</a:t>
            </a:r>
          </a:p>
          <a:p>
            <a:pPr lvl="1"/>
            <a:r>
              <a:rPr lang="en-US" dirty="0"/>
              <a:t>Alt 4-1-1: Proposed enhancement is feasible for Rel-16</a:t>
            </a:r>
          </a:p>
          <a:p>
            <a:pPr lvl="1"/>
            <a:r>
              <a:rPr lang="en-US" dirty="0"/>
              <a:t>Alt 4-1-2: Proposed enhancement is not feasible for Rel-16</a:t>
            </a:r>
          </a:p>
          <a:p>
            <a:r>
              <a:rPr lang="en-US" dirty="0"/>
              <a:t>Feasibility of CA impact</a:t>
            </a:r>
          </a:p>
          <a:p>
            <a:pPr lvl="1"/>
            <a:r>
              <a:rPr lang="en-US" dirty="0"/>
              <a:t>Alt 4-2-1: Proposed enhancement is feasible for Rel-16</a:t>
            </a:r>
          </a:p>
          <a:p>
            <a:pPr lvl="1"/>
            <a:r>
              <a:rPr lang="en-US" dirty="0"/>
              <a:t>Alt 4-2-2: Relaxations can be rolled into existing requirements, such MPR/REFSENS in Rel-16</a:t>
            </a:r>
          </a:p>
          <a:p>
            <a:pPr lvl="1"/>
            <a:r>
              <a:rPr lang="en-US" dirty="0"/>
              <a:t>Alt 4-2-3: Proposed enhancement is not feasible for Rel-16, and </a:t>
            </a:r>
            <a:r>
              <a:rPr lang="en-US" dirty="0" err="1"/>
              <a:t>eBC</a:t>
            </a:r>
            <a:r>
              <a:rPr lang="en-US" dirty="0"/>
              <a:t> shall not be specified for inter-band CA or intra-band NC CA</a:t>
            </a:r>
          </a:p>
          <a:p>
            <a:r>
              <a:rPr lang="en-US" dirty="0"/>
              <a:t>UL beam sweeping request indication</a:t>
            </a:r>
          </a:p>
          <a:p>
            <a:pPr lvl="1"/>
            <a:r>
              <a:rPr lang="en-US" dirty="0"/>
              <a:t>Alt 4-3-1: Proposed enhancement is feasible for Rel-16</a:t>
            </a:r>
          </a:p>
          <a:p>
            <a:pPr lvl="1"/>
            <a:r>
              <a:rPr lang="en-US" dirty="0"/>
              <a:t>Alt 4-3-2: Proposed enhancement is not feasible for Rel-16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Autofit/>
          </a:bodyPr>
          <a:lstStyle/>
          <a:p>
            <a:r>
              <a:rPr lang="sv-SE" sz="3200" dirty="0" err="1"/>
              <a:t>Topic</a:t>
            </a:r>
            <a:r>
              <a:rPr lang="sv-SE" sz="3200" dirty="0"/>
              <a:t> 4: </a:t>
            </a:r>
            <a:r>
              <a:rPr lang="sv-SE" sz="3200" dirty="0" err="1"/>
              <a:t>Additional</a:t>
            </a:r>
            <a:r>
              <a:rPr lang="sv-SE" sz="3200" dirty="0"/>
              <a:t> </a:t>
            </a:r>
            <a:r>
              <a:rPr lang="sv-SE" sz="3200" dirty="0" err="1"/>
              <a:t>beam</a:t>
            </a:r>
            <a:r>
              <a:rPr lang="sv-SE" sz="3200" dirty="0"/>
              <a:t> </a:t>
            </a:r>
            <a:r>
              <a:rPr lang="sv-SE" sz="3200" dirty="0" err="1"/>
              <a:t>correspondence</a:t>
            </a:r>
            <a:r>
              <a:rPr lang="sv-SE" sz="3200" dirty="0"/>
              <a:t> </a:t>
            </a:r>
            <a:r>
              <a:rPr lang="sv-SE" sz="3200" dirty="0" err="1"/>
              <a:t>enhancements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31720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/>
          </a:bodyPr>
          <a:lstStyle/>
          <a:p>
            <a:r>
              <a:rPr lang="en-US" dirty="0"/>
              <a:t>The following open issues are recommended for further discussion until the next meeting:</a:t>
            </a:r>
          </a:p>
          <a:p>
            <a:pPr lvl="1"/>
            <a:r>
              <a:rPr lang="en-US" dirty="0"/>
              <a:t>Whether the Rel-15 UE bit0/bit1 BC capability is applicable to Rel-16 enhancements</a:t>
            </a:r>
          </a:p>
          <a:p>
            <a:pPr lvl="1"/>
            <a:r>
              <a:rPr lang="en-US" dirty="0"/>
              <a:t>Whether a new capability for Rel-16 enhanced beam correspondence is needed</a:t>
            </a:r>
          </a:p>
          <a:p>
            <a:pPr lvl="1"/>
            <a:r>
              <a:rPr lang="en-US" dirty="0"/>
              <a:t>Test applicability rule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Topic</a:t>
            </a:r>
            <a:r>
              <a:rPr lang="sv-SE" dirty="0"/>
              <a:t> 5: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capability</a:t>
            </a:r>
            <a:r>
              <a:rPr lang="sv-SE" dirty="0"/>
              <a:t> </a:t>
            </a:r>
            <a:r>
              <a:rPr lang="sv-SE" dirty="0" err="1"/>
              <a:t>aspects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45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91849C-68DD-4C2A-8E1C-AAB7ABE3F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ECB558-3F6B-453B-B5D3-F3390B86062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0883a3d-d9ca-4df6-acbe-7b30e0af9c9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4399</TotalTime>
  <Words>865</Words>
  <Application>Microsoft Office PowerPoint</Application>
  <PresentationFormat>宽屏</PresentationFormat>
  <Paragraphs>138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SimSun</vt:lpstr>
      <vt:lpstr>Arial</vt:lpstr>
      <vt:lpstr>Calibri</vt:lpstr>
      <vt:lpstr>Calibri Light</vt:lpstr>
      <vt:lpstr>Times New Roman</vt:lpstr>
      <vt:lpstr>Office Theme</vt:lpstr>
      <vt:lpstr>WF on remaining issues with Rel-16 beam correspondence</vt:lpstr>
      <vt:lpstr>Background</vt:lpstr>
      <vt:lpstr>Topic 1: Beam correspondence based on SSB</vt:lpstr>
      <vt:lpstr>Topic 2: Beam correspondence based on CSI-RS</vt:lpstr>
      <vt:lpstr>Topic 3: Initial access beam correspondence</vt:lpstr>
      <vt:lpstr>Topic 4: Additional beam correspondence enhancements</vt:lpstr>
      <vt:lpstr>Topic 5: Beam correspondence capability aspects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bozhi.li</cp:lastModifiedBy>
  <cp:revision>213</cp:revision>
  <dcterms:created xsi:type="dcterms:W3CDTF">2018-11-12T22:28:56Z</dcterms:created>
  <dcterms:modified xsi:type="dcterms:W3CDTF">2020-03-03T23:54:03Z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  <property fmtid="{D5CDD505-2E9C-101B-9397-08002B2CF9AE}" pid="3" name="TitusGUID">
    <vt:lpwstr>e9cf23f3-4995-421f-9db7-c1bfd982c217</vt:lpwstr>
  </property>
  <property fmtid="{D5CDD505-2E9C-101B-9397-08002B2CF9AE}" pid="4" name="CTP_TimeStamp">
    <vt:lpwstr>2019-08-30 08:02:26Z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0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NSCPROP_SA">
    <vt:lpwstr>C:\Users\samsung\AppData\Local\Temp\Temp1_R4-1916019.zip\R4-1916019 WF on BC r4.pptx</vt:lpwstr>
  </property>
</Properties>
</file>