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63" r:id="rId5"/>
    <p:sldId id="264" r:id="rId6"/>
    <p:sldId id="259" r:id="rId7"/>
    <p:sldId id="260" r:id="rId8"/>
    <p:sldId id="261" r:id="rId9"/>
    <p:sldId id="265" r:id="rId10"/>
    <p:sldId id="266"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114"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54930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3190163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355711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559977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2245470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2F458E2-F610-4667-A12C-24A78E7740AE}" type="datetimeFigureOut">
              <a:rPr lang="zh-CN" altLang="en-US" smtClean="0"/>
              <a:t>2020/3/3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97128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2F458E2-F610-4667-A12C-24A78E7740AE}" type="datetimeFigureOut">
              <a:rPr lang="zh-CN" altLang="en-US" smtClean="0"/>
              <a:t>2020/3/3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392921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2F458E2-F610-4667-A12C-24A78E7740AE}" type="datetimeFigureOut">
              <a:rPr lang="zh-CN" altLang="en-US" smtClean="0"/>
              <a:t>2020/3/3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3034923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2F458E2-F610-4667-A12C-24A78E7740AE}" type="datetimeFigureOut">
              <a:rPr lang="zh-CN" altLang="en-US" smtClean="0"/>
              <a:t>2020/3/3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175982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2F458E2-F610-4667-A12C-24A78E7740AE}" type="datetimeFigureOut">
              <a:rPr lang="zh-CN" altLang="en-US" smtClean="0"/>
              <a:t>2020/3/3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476134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2F458E2-F610-4667-A12C-24A78E7740AE}" type="datetimeFigureOut">
              <a:rPr lang="zh-CN" altLang="en-US" smtClean="0"/>
              <a:t>2020/3/3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855441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458E2-F610-4667-A12C-24A78E7740AE}" type="datetimeFigureOut">
              <a:rPr lang="zh-CN" altLang="en-US" smtClean="0"/>
              <a:t>2020/3/3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663698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a:latin typeface="Calibri" panose="020F0502020204030204" pitchFamily="34" charset="0"/>
              </a:rPr>
              <a:t>WF on MPE solutions</a:t>
            </a:r>
            <a:endParaRPr lang="zh-CN" altLang="en-US" dirty="0">
              <a:latin typeface="Calibri" panose="020F0502020204030204" pitchFamily="34" charset="0"/>
            </a:endParaRPr>
          </a:p>
        </p:txBody>
      </p:sp>
      <p:sp>
        <p:nvSpPr>
          <p:cNvPr id="3" name="副标题 2"/>
          <p:cNvSpPr>
            <a:spLocks noGrp="1"/>
          </p:cNvSpPr>
          <p:nvPr>
            <p:ph type="subTitle" idx="1"/>
          </p:nvPr>
        </p:nvSpPr>
        <p:spPr/>
        <p:txBody>
          <a:bodyPr anchor="ctr">
            <a:normAutofit/>
          </a:bodyPr>
          <a:lstStyle/>
          <a:p>
            <a:r>
              <a:rPr lang="en-US" altLang="zh-CN" sz="3600" dirty="0">
                <a:latin typeface="Calibri" panose="020F0502020204030204" pitchFamily="34" charset="0"/>
              </a:rPr>
              <a:t>OPPO, [xxx]</a:t>
            </a:r>
            <a:endParaRPr lang="zh-CN" altLang="en-US" sz="3600" dirty="0">
              <a:latin typeface="Calibri" panose="020F0502020204030204" pitchFamily="34" charset="0"/>
            </a:endParaRPr>
          </a:p>
        </p:txBody>
      </p:sp>
      <p:sp>
        <p:nvSpPr>
          <p:cNvPr id="4" name="矩形 3"/>
          <p:cNvSpPr/>
          <p:nvPr/>
        </p:nvSpPr>
        <p:spPr>
          <a:xfrm>
            <a:off x="380723" y="313487"/>
            <a:ext cx="11402305" cy="946413"/>
          </a:xfrm>
          <a:prstGeom prst="rect">
            <a:avLst/>
          </a:prstGeom>
        </p:spPr>
        <p:txBody>
          <a:bodyPr wrap="square">
            <a:spAutoFit/>
          </a:bodyPr>
          <a:lstStyle/>
          <a:p>
            <a:pPr>
              <a:spcAft>
                <a:spcPts val="900"/>
              </a:spcAft>
            </a:pPr>
            <a:r>
              <a:rPr lang="en-GB" altLang="zh-CN" sz="2400" b="1" dirty="0">
                <a:latin typeface="Arial" panose="020B0604020202020204" pitchFamily="34" charset="0"/>
              </a:rPr>
              <a:t>3GPP TSG-RAN WG4 Meeting #94-e	                                   </a:t>
            </a:r>
            <a:r>
              <a:rPr lang="en-GB" altLang="zh-CN" sz="2400" b="1" dirty="0">
                <a:solidFill>
                  <a:srgbClr val="FF0000"/>
                </a:solidFill>
                <a:latin typeface="Arial" panose="020B0604020202020204" pitchFamily="34" charset="0"/>
              </a:rPr>
              <a:t>D</a:t>
            </a:r>
            <a:r>
              <a:rPr lang="en-US" altLang="zh-CN" sz="2400" b="1" dirty="0">
                <a:solidFill>
                  <a:srgbClr val="FF0000"/>
                </a:solidFill>
                <a:latin typeface="Arial" panose="020B0604020202020204" pitchFamily="34" charset="0"/>
              </a:rPr>
              <a:t>raft </a:t>
            </a:r>
            <a:r>
              <a:rPr lang="en-GB" altLang="zh-CN" sz="2400" b="1" dirty="0">
                <a:latin typeface="Arial" panose="020B0604020202020204" pitchFamily="34" charset="0"/>
              </a:rPr>
              <a:t>R4-2002819</a:t>
            </a:r>
            <a:endParaRPr lang="zh-CN" altLang="zh-CN" sz="1600" dirty="0">
              <a:latin typeface="Times New Roman" panose="02020603050405020304" pitchFamily="18" charset="0"/>
              <a:ea typeface="宋体" panose="02010600030101010101" pitchFamily="2" charset="-122"/>
            </a:endParaRPr>
          </a:p>
          <a:p>
            <a:r>
              <a:rPr lang="en-GB" altLang="zh-CN" sz="2400" b="1" dirty="0">
                <a:latin typeface="Arial" panose="020B0604020202020204" pitchFamily="34" charset="0"/>
              </a:rPr>
              <a:t>Electronic Meeting</a:t>
            </a:r>
            <a:r>
              <a:rPr lang="en-GB" altLang="zh-CN" sz="2400" b="1" dirty="0">
                <a:latin typeface="Arial" panose="020B0604020202020204" pitchFamily="34" charset="0"/>
                <a:ea typeface="MS Mincho" panose="02020609040205080304" pitchFamily="49" charset="-128"/>
              </a:rPr>
              <a:t>, </a:t>
            </a:r>
            <a:r>
              <a:rPr lang="en-GB" altLang="zh-CN" sz="2400" b="1" dirty="0">
                <a:latin typeface="Arial" panose="020B0604020202020204" pitchFamily="34" charset="0"/>
              </a:rPr>
              <a:t>Feb.24</a:t>
            </a:r>
            <a:r>
              <a:rPr lang="en-GB" altLang="zh-CN" sz="2400" b="1" baseline="30000" dirty="0">
                <a:latin typeface="Arial" panose="020B0604020202020204" pitchFamily="34" charset="0"/>
              </a:rPr>
              <a:t>th</a:t>
            </a:r>
            <a:r>
              <a:rPr lang="en-GB" altLang="zh-CN" sz="2400" b="1" dirty="0">
                <a:latin typeface="Arial" panose="020B0604020202020204" pitchFamily="34" charset="0"/>
              </a:rPr>
              <a:t> – Mar.6</a:t>
            </a:r>
            <a:r>
              <a:rPr lang="en-GB" altLang="zh-CN" sz="2400" b="1" baseline="30000" dirty="0">
                <a:latin typeface="Arial" panose="020B0604020202020204" pitchFamily="34" charset="0"/>
              </a:rPr>
              <a:t>th</a:t>
            </a:r>
            <a:r>
              <a:rPr lang="en-GB" altLang="zh-CN" sz="2400" b="1" dirty="0">
                <a:latin typeface="Arial" panose="020B0604020202020204" pitchFamily="34" charset="0"/>
              </a:rPr>
              <a:t> 2020</a:t>
            </a:r>
            <a:endParaRPr lang="zh-CN" altLang="en-US" sz="2400" dirty="0"/>
          </a:p>
        </p:txBody>
      </p:sp>
    </p:spTree>
    <p:extLst>
      <p:ext uri="{BB962C8B-B14F-4D97-AF65-F5344CB8AC3E}">
        <p14:creationId xmlns:p14="http://schemas.microsoft.com/office/powerpoint/2010/main" val="1481732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Calibri" panose="020F0502020204030204" pitchFamily="34" charset="0"/>
              </a:rPr>
              <a:t>UE behavior after the network change (reduction) of the scheduled UL duty cycle</a:t>
            </a:r>
            <a:endParaRPr lang="zh-CN" altLang="en-US" dirty="0">
              <a:latin typeface="Calibri" panose="020F0502020204030204" pitchFamily="34" charset="0"/>
            </a:endParaRPr>
          </a:p>
        </p:txBody>
      </p:sp>
      <p:sp>
        <p:nvSpPr>
          <p:cNvPr id="3" name="内容占位符 2"/>
          <p:cNvSpPr>
            <a:spLocks noGrp="1"/>
          </p:cNvSpPr>
          <p:nvPr>
            <p:ph idx="1"/>
          </p:nvPr>
        </p:nvSpPr>
        <p:spPr/>
        <p:txBody>
          <a:bodyPr/>
          <a:lstStyle/>
          <a:p>
            <a:pPr algn="just"/>
            <a:r>
              <a:rPr lang="en-US" altLang="zh-CN" dirty="0">
                <a:latin typeface="Calibri" panose="020F0502020204030204" pitchFamily="34" charset="0"/>
              </a:rPr>
              <a:t>Make it common understanding that the P-MPR applied by UE is expected to be reduced when the UL duty cycle scheduled by NW is reduced and all other conditions are unchanged.</a:t>
            </a:r>
          </a:p>
          <a:p>
            <a:pPr algn="just"/>
            <a:r>
              <a:rPr lang="en-US" altLang="zh-CN" dirty="0">
                <a:latin typeface="Calibri" panose="020F0502020204030204" pitchFamily="34" charset="0"/>
              </a:rPr>
              <a:t>There is no consensus on whether UE shall reduce PMPR and whether the above common understanding is appropriate to be specified in the spec.</a:t>
            </a:r>
          </a:p>
        </p:txBody>
      </p:sp>
    </p:spTree>
    <p:extLst>
      <p:ext uri="{BB962C8B-B14F-4D97-AF65-F5344CB8AC3E}">
        <p14:creationId xmlns:p14="http://schemas.microsoft.com/office/powerpoint/2010/main" val="345394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Calibri" panose="020F0502020204030204" pitchFamily="34" charset="0"/>
              </a:rPr>
              <a:t>PMPR reporting: “fast emergency signal”</a:t>
            </a:r>
            <a:endParaRPr lang="zh-CN" altLang="en-US" dirty="0">
              <a:latin typeface="Calibri" panose="020F0502020204030204" pitchFamily="34" charset="0"/>
            </a:endParaRPr>
          </a:p>
        </p:txBody>
      </p:sp>
      <p:sp>
        <p:nvSpPr>
          <p:cNvPr id="3" name="内容占位符 2"/>
          <p:cNvSpPr>
            <a:spLocks noGrp="1"/>
          </p:cNvSpPr>
          <p:nvPr>
            <p:ph idx="1"/>
          </p:nvPr>
        </p:nvSpPr>
        <p:spPr/>
        <p:txBody>
          <a:bodyPr>
            <a:normAutofit fontScale="92500" lnSpcReduction="10000"/>
          </a:bodyPr>
          <a:lstStyle/>
          <a:p>
            <a:pPr algn="just"/>
            <a:r>
              <a:rPr lang="en-US" altLang="zh-CN" dirty="0">
                <a:latin typeface="Calibri" panose="020F0502020204030204" pitchFamily="34" charset="0"/>
              </a:rPr>
              <a:t>No conclusion has been reached during RAN4#94e meeting, and approximately 4 companies support a fast emergency signal needs to be sent before PMPR reporting, while 10 companies think only PMPR reported is enough and does not support “fast emergency signal”.</a:t>
            </a:r>
          </a:p>
          <a:p>
            <a:pPr algn="just"/>
            <a:r>
              <a:rPr lang="en-US" altLang="zh-CN" dirty="0">
                <a:latin typeface="Calibri" panose="020F0502020204030204" pitchFamily="34" charset="0"/>
              </a:rPr>
              <a:t>Further clarification is needed on the necessity of introducing “fast emergency signal” in addition to PMPR reporting, </a:t>
            </a:r>
            <a:r>
              <a:rPr lang="en-US" altLang="zh-CN" strike="sngStrike" dirty="0">
                <a:solidFill>
                  <a:srgbClr val="FF0000"/>
                </a:solidFill>
                <a:latin typeface="Calibri" panose="020F0502020204030204" pitchFamily="34" charset="0"/>
              </a:rPr>
              <a:t>and also the relation between them </a:t>
            </a:r>
            <a:r>
              <a:rPr lang="en-US" altLang="zh-CN" u="sng" dirty="0">
                <a:solidFill>
                  <a:srgbClr val="FF0000"/>
                </a:solidFill>
                <a:latin typeface="Calibri" panose="020F0502020204030204" pitchFamily="34" charset="0"/>
              </a:rPr>
              <a:t>or if fast P-MPR based event-triggered reporting can act as fast emergency signaling</a:t>
            </a:r>
            <a:r>
              <a:rPr lang="en-US" altLang="zh-CN" dirty="0">
                <a:latin typeface="Calibri" panose="020F0502020204030204" pitchFamily="34" charset="0"/>
              </a:rPr>
              <a:t>.</a:t>
            </a:r>
          </a:p>
          <a:p>
            <a:pPr lvl="1" algn="just"/>
            <a:r>
              <a:rPr lang="en-US" altLang="zh-CN" dirty="0">
                <a:latin typeface="Calibri" panose="020F0502020204030204" pitchFamily="34" charset="0"/>
              </a:rPr>
              <a:t>If PMPR is reported before it is applied by UE, do we still need to define “fast emergency signal”?</a:t>
            </a:r>
          </a:p>
          <a:p>
            <a:pPr lvl="1" algn="just"/>
            <a:r>
              <a:rPr lang="en-US" altLang="zh-CN" dirty="0">
                <a:latin typeface="Calibri" panose="020F0502020204030204" pitchFamily="34" charset="0"/>
              </a:rPr>
              <a:t>If PMPR is reported after it is applied by UE, is it needed to define “fast emergency signal”?</a:t>
            </a:r>
          </a:p>
          <a:p>
            <a:pPr lvl="1" algn="just"/>
            <a:r>
              <a:rPr lang="en-US" altLang="zh-CN" u="sng" dirty="0">
                <a:solidFill>
                  <a:srgbClr val="FF0000"/>
                </a:solidFill>
                <a:latin typeface="Calibri" panose="020F0502020204030204" pitchFamily="34" charset="0"/>
              </a:rPr>
              <a:t>Can fast P-MPR based event-triggered reporting work as fast emergency signaling?</a:t>
            </a:r>
          </a:p>
          <a:p>
            <a:pPr lvl="1" algn="just"/>
            <a:endParaRPr lang="zh-CN" altLang="en-US" dirty="0">
              <a:latin typeface="Calibri" panose="020F0502020204030204" pitchFamily="34" charset="0"/>
            </a:endParaRPr>
          </a:p>
        </p:txBody>
      </p:sp>
    </p:spTree>
    <p:extLst>
      <p:ext uri="{BB962C8B-B14F-4D97-AF65-F5344CB8AC3E}">
        <p14:creationId xmlns:p14="http://schemas.microsoft.com/office/powerpoint/2010/main" val="3677176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122525"/>
            <a:ext cx="10515600" cy="1325563"/>
          </a:xfrm>
        </p:spPr>
        <p:txBody>
          <a:bodyPr/>
          <a:lstStyle/>
          <a:p>
            <a:r>
              <a:rPr lang="en-US" altLang="zh-CN" dirty="0">
                <a:latin typeface="Calibri" panose="020F0502020204030204" pitchFamily="34" charset="0"/>
              </a:rPr>
              <a:t>PMPR reporting: values</a:t>
            </a:r>
            <a:endParaRPr lang="zh-CN" altLang="en-US" dirty="0">
              <a:latin typeface="Calibri" panose="020F0502020204030204" pitchFamily="34" charset="0"/>
            </a:endParaRPr>
          </a:p>
        </p:txBody>
      </p:sp>
      <p:sp>
        <p:nvSpPr>
          <p:cNvPr id="4" name="内容占位符 3"/>
          <p:cNvSpPr>
            <a:spLocks noGrp="1"/>
          </p:cNvSpPr>
          <p:nvPr>
            <p:ph idx="1"/>
          </p:nvPr>
        </p:nvSpPr>
        <p:spPr>
          <a:xfrm>
            <a:off x="838200" y="1583025"/>
            <a:ext cx="9304176" cy="4351338"/>
          </a:xfrm>
        </p:spPr>
        <p:txBody>
          <a:bodyPr/>
          <a:lstStyle/>
          <a:p>
            <a:pPr algn="just"/>
            <a:r>
              <a:rPr lang="en-US" altLang="zh-CN" dirty="0">
                <a:latin typeface="Calibri" panose="020F0502020204030204" pitchFamily="34" charset="0"/>
              </a:rPr>
              <a:t>Five options have been provided in this meeting and merged into two options in RAN4#94e. Further down selection is needed between following two options and focus on the PMPR values that is needed to solve RLF issue.</a:t>
            </a:r>
          </a:p>
          <a:p>
            <a:pPr lvl="1"/>
            <a:r>
              <a:rPr lang="en-US" altLang="zh-CN" dirty="0">
                <a:latin typeface="Calibri" panose="020F0502020204030204" pitchFamily="34" charset="0"/>
              </a:rPr>
              <a:t>Option A: Range from 1dB to [20, 31]dB, with 5 bits (up to 32 values), 1dB step;</a:t>
            </a:r>
          </a:p>
          <a:p>
            <a:pPr lvl="1"/>
            <a:r>
              <a:rPr lang="en-US" altLang="zh-CN" dirty="0">
                <a:latin typeface="Calibri" panose="020F0502020204030204" pitchFamily="34" charset="0"/>
              </a:rPr>
              <a:t>Option B: Range from 1dB to [&gt;10]dB, with 2 bits (4 values) like {1~3, 4~6, 7~9, &gt;=10} or {1~5, 6~8, 9~11, &gt;=12};</a:t>
            </a:r>
          </a:p>
          <a:p>
            <a:pPr lvl="1"/>
            <a:r>
              <a:rPr lang="en-US" altLang="zh-CN" u="sng" dirty="0">
                <a:solidFill>
                  <a:srgbClr val="FF0000"/>
                </a:solidFill>
                <a:latin typeface="Calibri" panose="020F0502020204030204" pitchFamily="34" charset="0"/>
              </a:rPr>
              <a:t>Or Compromise between Option A and B e.g. as shown in the table:</a:t>
            </a:r>
          </a:p>
        </p:txBody>
      </p:sp>
      <p:graphicFrame>
        <p:nvGraphicFramePr>
          <p:cNvPr id="3" name="Table 2">
            <a:extLst>
              <a:ext uri="{FF2B5EF4-FFF2-40B4-BE49-F238E27FC236}">
                <a16:creationId xmlns:a16="http://schemas.microsoft.com/office/drawing/2014/main" id="{2539C8E4-B46F-4043-BD47-F6C9F0521247}"/>
              </a:ext>
            </a:extLst>
          </p:cNvPr>
          <p:cNvGraphicFramePr>
            <a:graphicFrameLocks noGrp="1"/>
          </p:cNvGraphicFramePr>
          <p:nvPr>
            <p:extLst>
              <p:ext uri="{D42A27DB-BD31-4B8C-83A1-F6EECF244321}">
                <p14:modId xmlns:p14="http://schemas.microsoft.com/office/powerpoint/2010/main" val="4089604201"/>
              </p:ext>
            </p:extLst>
          </p:nvPr>
        </p:nvGraphicFramePr>
        <p:xfrm>
          <a:off x="10431107" y="3494330"/>
          <a:ext cx="1574800" cy="3162300"/>
        </p:xfrm>
        <a:graphic>
          <a:graphicData uri="http://schemas.openxmlformats.org/drawingml/2006/table">
            <a:tbl>
              <a:tblPr firstRow="1" firstCol="1" bandRow="1">
                <a:tableStyleId>{5C22544A-7EE6-4342-B048-85BDC9FD1C3A}</a:tableStyleId>
              </a:tblPr>
              <a:tblGrid>
                <a:gridCol w="609600">
                  <a:extLst>
                    <a:ext uri="{9D8B030D-6E8A-4147-A177-3AD203B41FA5}">
                      <a16:colId xmlns:a16="http://schemas.microsoft.com/office/drawing/2014/main" val="1153686573"/>
                    </a:ext>
                  </a:extLst>
                </a:gridCol>
                <a:gridCol w="965200">
                  <a:extLst>
                    <a:ext uri="{9D8B030D-6E8A-4147-A177-3AD203B41FA5}">
                      <a16:colId xmlns:a16="http://schemas.microsoft.com/office/drawing/2014/main" val="1733140482"/>
                    </a:ext>
                  </a:extLst>
                </a:gridCol>
              </a:tblGrid>
              <a:tr h="190500">
                <a:tc>
                  <a:txBody>
                    <a:bodyPr/>
                    <a:lstStyle/>
                    <a:p>
                      <a:pPr fontAlgn="base" hangingPunct="0">
                        <a:spcAft>
                          <a:spcPts val="600"/>
                        </a:spcAft>
                      </a:pPr>
                      <a:r>
                        <a:rPr lang="en-US" sz="1000">
                          <a:effectLst/>
                        </a:rPr>
                        <a:t>1</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1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2220819224"/>
                  </a:ext>
                </a:extLst>
              </a:tr>
              <a:tr h="190500">
                <a:tc>
                  <a:txBody>
                    <a:bodyPr/>
                    <a:lstStyle/>
                    <a:p>
                      <a:pPr fontAlgn="base" hangingPunct="0">
                        <a:spcAft>
                          <a:spcPts val="600"/>
                        </a:spcAft>
                      </a:pPr>
                      <a:r>
                        <a:rPr lang="en-US" sz="1000">
                          <a:effectLst/>
                        </a:rPr>
                        <a:t>2</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2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1876497319"/>
                  </a:ext>
                </a:extLst>
              </a:tr>
              <a:tr h="190500">
                <a:tc>
                  <a:txBody>
                    <a:bodyPr/>
                    <a:lstStyle/>
                    <a:p>
                      <a:pPr fontAlgn="base" hangingPunct="0">
                        <a:spcAft>
                          <a:spcPts val="600"/>
                        </a:spcAft>
                      </a:pPr>
                      <a:r>
                        <a:rPr lang="en-US" sz="1000">
                          <a:effectLst/>
                        </a:rPr>
                        <a:t>3</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3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2106512008"/>
                  </a:ext>
                </a:extLst>
              </a:tr>
              <a:tr h="190500">
                <a:tc>
                  <a:txBody>
                    <a:bodyPr/>
                    <a:lstStyle/>
                    <a:p>
                      <a:pPr fontAlgn="base" hangingPunct="0">
                        <a:spcAft>
                          <a:spcPts val="600"/>
                        </a:spcAft>
                      </a:pPr>
                      <a:r>
                        <a:rPr lang="en-US" sz="1000">
                          <a:effectLst/>
                        </a:rPr>
                        <a:t>4</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4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1955074874"/>
                  </a:ext>
                </a:extLst>
              </a:tr>
              <a:tr h="190500">
                <a:tc>
                  <a:txBody>
                    <a:bodyPr/>
                    <a:lstStyle/>
                    <a:p>
                      <a:pPr fontAlgn="base" hangingPunct="0">
                        <a:spcAft>
                          <a:spcPts val="600"/>
                        </a:spcAft>
                      </a:pPr>
                      <a:r>
                        <a:rPr lang="en-US" sz="1000">
                          <a:effectLst/>
                        </a:rPr>
                        <a:t>5</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5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1948367879"/>
                  </a:ext>
                </a:extLst>
              </a:tr>
              <a:tr h="190500">
                <a:tc>
                  <a:txBody>
                    <a:bodyPr/>
                    <a:lstStyle/>
                    <a:p>
                      <a:pPr fontAlgn="base" hangingPunct="0">
                        <a:spcAft>
                          <a:spcPts val="600"/>
                        </a:spcAft>
                      </a:pPr>
                      <a:r>
                        <a:rPr lang="en-US" sz="1000">
                          <a:effectLst/>
                        </a:rPr>
                        <a:t>6</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6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414478850"/>
                  </a:ext>
                </a:extLst>
              </a:tr>
              <a:tr h="190500">
                <a:tc>
                  <a:txBody>
                    <a:bodyPr/>
                    <a:lstStyle/>
                    <a:p>
                      <a:pPr fontAlgn="base" hangingPunct="0">
                        <a:spcAft>
                          <a:spcPts val="600"/>
                        </a:spcAft>
                      </a:pPr>
                      <a:r>
                        <a:rPr lang="en-US" sz="1000">
                          <a:effectLst/>
                        </a:rPr>
                        <a:t>7</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7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1337693595"/>
                  </a:ext>
                </a:extLst>
              </a:tr>
              <a:tr h="190500">
                <a:tc>
                  <a:txBody>
                    <a:bodyPr/>
                    <a:lstStyle/>
                    <a:p>
                      <a:pPr fontAlgn="base" hangingPunct="0">
                        <a:spcAft>
                          <a:spcPts val="600"/>
                        </a:spcAft>
                      </a:pPr>
                      <a:r>
                        <a:rPr lang="en-US" sz="1000">
                          <a:effectLst/>
                        </a:rPr>
                        <a:t>8</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8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2969872794"/>
                  </a:ext>
                </a:extLst>
              </a:tr>
              <a:tr h="190500">
                <a:tc>
                  <a:txBody>
                    <a:bodyPr/>
                    <a:lstStyle/>
                    <a:p>
                      <a:pPr fontAlgn="base" hangingPunct="0">
                        <a:spcAft>
                          <a:spcPts val="600"/>
                        </a:spcAft>
                      </a:pPr>
                      <a:r>
                        <a:rPr lang="en-US" sz="1000">
                          <a:effectLst/>
                        </a:rPr>
                        <a:t>9</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9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2181675608"/>
                  </a:ext>
                </a:extLst>
              </a:tr>
              <a:tr h="190500">
                <a:tc>
                  <a:txBody>
                    <a:bodyPr/>
                    <a:lstStyle/>
                    <a:p>
                      <a:pPr fontAlgn="base" hangingPunct="0">
                        <a:spcAft>
                          <a:spcPts val="600"/>
                        </a:spcAft>
                      </a:pPr>
                      <a:r>
                        <a:rPr lang="en-US" sz="1000">
                          <a:effectLst/>
                        </a:rPr>
                        <a:t>10</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10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777003329"/>
                  </a:ext>
                </a:extLst>
              </a:tr>
              <a:tr h="190500">
                <a:tc>
                  <a:txBody>
                    <a:bodyPr/>
                    <a:lstStyle/>
                    <a:p>
                      <a:pPr fontAlgn="base" hangingPunct="0">
                        <a:spcAft>
                          <a:spcPts val="600"/>
                        </a:spcAft>
                      </a:pPr>
                      <a:r>
                        <a:rPr lang="en-US" sz="1000">
                          <a:effectLst/>
                        </a:rPr>
                        <a:t>11</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11-13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1969056072"/>
                  </a:ext>
                </a:extLst>
              </a:tr>
              <a:tr h="190500">
                <a:tc>
                  <a:txBody>
                    <a:bodyPr/>
                    <a:lstStyle/>
                    <a:p>
                      <a:pPr fontAlgn="base" hangingPunct="0">
                        <a:spcAft>
                          <a:spcPts val="600"/>
                        </a:spcAft>
                      </a:pPr>
                      <a:r>
                        <a:rPr lang="en-US" sz="1000">
                          <a:effectLst/>
                        </a:rPr>
                        <a:t>12</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14-16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1262680463"/>
                  </a:ext>
                </a:extLst>
              </a:tr>
              <a:tr h="190500">
                <a:tc>
                  <a:txBody>
                    <a:bodyPr/>
                    <a:lstStyle/>
                    <a:p>
                      <a:pPr fontAlgn="base" hangingPunct="0">
                        <a:spcAft>
                          <a:spcPts val="600"/>
                        </a:spcAft>
                      </a:pPr>
                      <a:r>
                        <a:rPr lang="en-US" sz="1000">
                          <a:effectLst/>
                        </a:rPr>
                        <a:t>13</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17-20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805792173"/>
                  </a:ext>
                </a:extLst>
              </a:tr>
              <a:tr h="190500">
                <a:tc>
                  <a:txBody>
                    <a:bodyPr/>
                    <a:lstStyle/>
                    <a:p>
                      <a:pPr fontAlgn="base" hangingPunct="0">
                        <a:spcAft>
                          <a:spcPts val="600"/>
                        </a:spcAft>
                      </a:pPr>
                      <a:r>
                        <a:rPr lang="en-US" sz="1000">
                          <a:effectLst/>
                        </a:rPr>
                        <a:t>14</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21-24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858161729"/>
                  </a:ext>
                </a:extLst>
              </a:tr>
              <a:tr h="190500">
                <a:tc>
                  <a:txBody>
                    <a:bodyPr/>
                    <a:lstStyle/>
                    <a:p>
                      <a:pPr fontAlgn="base" hangingPunct="0">
                        <a:spcAft>
                          <a:spcPts val="600"/>
                        </a:spcAft>
                      </a:pPr>
                      <a:r>
                        <a:rPr lang="en-US" sz="1000">
                          <a:effectLst/>
                        </a:rPr>
                        <a:t>15</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25 - 29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2536657158"/>
                  </a:ext>
                </a:extLst>
              </a:tr>
              <a:tr h="190500">
                <a:tc>
                  <a:txBody>
                    <a:bodyPr/>
                    <a:lstStyle/>
                    <a:p>
                      <a:pPr fontAlgn="base" hangingPunct="0">
                        <a:spcAft>
                          <a:spcPts val="600"/>
                        </a:spcAft>
                      </a:pPr>
                      <a:r>
                        <a:rPr lang="en-US" sz="1000">
                          <a:effectLst/>
                        </a:rPr>
                        <a:t>16</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dirty="0">
                          <a:effectLst/>
                        </a:rPr>
                        <a:t>30 dB and above</a:t>
                      </a:r>
                      <a:endParaRPr lang="fi-FI" sz="1000" dirty="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2741123443"/>
                  </a:ext>
                </a:extLst>
              </a:tr>
            </a:tbl>
          </a:graphicData>
        </a:graphic>
      </p:graphicFrame>
    </p:spTree>
    <p:extLst>
      <p:ext uri="{BB962C8B-B14F-4D97-AF65-F5344CB8AC3E}">
        <p14:creationId xmlns:p14="http://schemas.microsoft.com/office/powerpoint/2010/main" val="3289026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Calibri" panose="020F0502020204030204" pitchFamily="34" charset="0"/>
              </a:rPr>
              <a:t>PMPR reporting: report before or after it is applied</a:t>
            </a:r>
            <a:endParaRPr lang="zh-CN" altLang="en-US" dirty="0">
              <a:latin typeface="Calibri" panose="020F0502020204030204" pitchFamily="34" charset="0"/>
            </a:endParaRPr>
          </a:p>
        </p:txBody>
      </p:sp>
      <p:sp>
        <p:nvSpPr>
          <p:cNvPr id="4" name="内容占位符 3"/>
          <p:cNvSpPr>
            <a:spLocks noGrp="1"/>
          </p:cNvSpPr>
          <p:nvPr>
            <p:ph idx="1"/>
          </p:nvPr>
        </p:nvSpPr>
        <p:spPr/>
        <p:txBody>
          <a:bodyPr>
            <a:normAutofit lnSpcReduction="10000"/>
          </a:bodyPr>
          <a:lstStyle/>
          <a:p>
            <a:r>
              <a:rPr lang="en-US" altLang="zh-CN" dirty="0">
                <a:latin typeface="Calibri" panose="020F0502020204030204" pitchFamily="34" charset="0"/>
              </a:rPr>
              <a:t>No conclusions has been reached regarding PMPR shall be reported before or after it is applied. More clarification on following two questions are needed.</a:t>
            </a:r>
          </a:p>
          <a:p>
            <a:pPr lvl="1"/>
            <a:r>
              <a:rPr lang="en-US" altLang="zh-CN" dirty="0">
                <a:latin typeface="Calibri" panose="020F0502020204030204" pitchFamily="34" charset="0"/>
              </a:rPr>
              <a:t>If PMPR is reported before it is applied by UE, how to predict the PMPR value in future?</a:t>
            </a:r>
          </a:p>
          <a:p>
            <a:pPr lvl="1"/>
            <a:r>
              <a:rPr lang="en-US" altLang="zh-CN" dirty="0">
                <a:latin typeface="Calibri" panose="020F0502020204030204" pitchFamily="34" charset="0"/>
              </a:rPr>
              <a:t>If PMPR is reported after it is applied by UE, how to make sure NW can receive PMPR report if PMPR applied is large?</a:t>
            </a:r>
          </a:p>
          <a:p>
            <a:pPr lvl="1" algn="just"/>
            <a:r>
              <a:rPr lang="en-US" altLang="zh-CN" u="sng" dirty="0">
                <a:solidFill>
                  <a:srgbClr val="FF0000"/>
                </a:solidFill>
                <a:latin typeface="Calibri" panose="020F0502020204030204" pitchFamily="34" charset="0"/>
              </a:rPr>
              <a:t>If UE is allowed report PMPR before applying P-MPR but if needed for MPE compliance, UE can also apply P-MPR first and then send the report.</a:t>
            </a:r>
          </a:p>
          <a:p>
            <a:pPr algn="just"/>
            <a:r>
              <a:rPr lang="en-US" altLang="zh-CN" u="sng" dirty="0">
                <a:solidFill>
                  <a:srgbClr val="FF0000"/>
                </a:solidFill>
                <a:latin typeface="Calibri" panose="020F0502020204030204" pitchFamily="34" charset="0"/>
              </a:rPr>
              <a:t>Next RAN4 meeting should decide these details as they are not needed for the RAN2 signaling </a:t>
            </a:r>
            <a:r>
              <a:rPr lang="en-US" u="sng" dirty="0">
                <a:solidFill>
                  <a:srgbClr val="FF0000"/>
                </a:solidFill>
                <a:latin typeface="Calibri" panose="020F0502020204030204" pitchFamily="34" charset="0"/>
              </a:rPr>
              <a:t>and a LS is sent in this meeting to RAN2</a:t>
            </a:r>
            <a:r>
              <a:rPr lang="en-US" altLang="zh-CN" u="sng">
                <a:solidFill>
                  <a:srgbClr val="FF0000"/>
                </a:solidFill>
                <a:latin typeface="Calibri" panose="020F0502020204030204" pitchFamily="34" charset="0"/>
              </a:rPr>
              <a:t>. </a:t>
            </a:r>
            <a:endParaRPr lang="en-US" altLang="zh-CN" dirty="0">
              <a:latin typeface="Calibri" panose="020F0502020204030204" pitchFamily="34" charset="0"/>
            </a:endParaRPr>
          </a:p>
        </p:txBody>
      </p:sp>
    </p:spTree>
    <p:extLst>
      <p:ext uri="{BB962C8B-B14F-4D97-AF65-F5344CB8AC3E}">
        <p14:creationId xmlns:p14="http://schemas.microsoft.com/office/powerpoint/2010/main" val="3483425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Calibri" panose="020F0502020204030204" pitchFamily="34" charset="0"/>
              </a:rPr>
              <a:t>PMPR reporting: Periodic or triggered report</a:t>
            </a:r>
            <a:endParaRPr lang="zh-CN" altLang="en-US" dirty="0">
              <a:latin typeface="Calibri" panose="020F0502020204030204" pitchFamily="34" charset="0"/>
            </a:endParaRPr>
          </a:p>
        </p:txBody>
      </p:sp>
      <p:sp>
        <p:nvSpPr>
          <p:cNvPr id="4" name="内容占位符 3"/>
          <p:cNvSpPr>
            <a:spLocks noGrp="1"/>
          </p:cNvSpPr>
          <p:nvPr>
            <p:ph idx="1"/>
          </p:nvPr>
        </p:nvSpPr>
        <p:spPr/>
        <p:txBody>
          <a:bodyPr>
            <a:normAutofit fontScale="92500" lnSpcReduction="10000"/>
          </a:bodyPr>
          <a:lstStyle/>
          <a:p>
            <a:r>
              <a:rPr lang="en-US" altLang="zh-CN" dirty="0">
                <a:latin typeface="Calibri" panose="020F0502020204030204" pitchFamily="34" charset="0"/>
              </a:rPr>
              <a:t>Triggered reporting is agreed to be introduced.</a:t>
            </a:r>
          </a:p>
          <a:p>
            <a:pPr lvl="1"/>
            <a:r>
              <a:rPr lang="en-US" altLang="zh-CN" dirty="0">
                <a:latin typeface="Calibri" panose="020F0502020204030204" pitchFamily="34" charset="0"/>
              </a:rPr>
              <a:t>A prohibit timer configured by NW to trigger the PMPR reporting will be introduced.</a:t>
            </a:r>
          </a:p>
          <a:p>
            <a:pPr lvl="1"/>
            <a:r>
              <a:rPr lang="en-US" altLang="zh-CN" dirty="0">
                <a:latin typeface="Calibri" panose="020F0502020204030204" pitchFamily="34" charset="0"/>
              </a:rPr>
              <a:t>PMPR reporting threshold is a NW configurable value.</a:t>
            </a:r>
          </a:p>
          <a:p>
            <a:pPr lvl="1"/>
            <a:r>
              <a:rPr lang="en-US" altLang="zh-CN" dirty="0">
                <a:latin typeface="Calibri" panose="020F0502020204030204" pitchFamily="34" charset="0"/>
              </a:rPr>
              <a:t>Further down selection of PMPR reporting trigger condition between following two options is needed from solving RLF perspective</a:t>
            </a:r>
          </a:p>
          <a:p>
            <a:pPr lvl="2"/>
            <a:r>
              <a:rPr lang="en-US" altLang="zh-CN" dirty="0">
                <a:latin typeface="Calibri" panose="020F0502020204030204" pitchFamily="34" charset="0"/>
              </a:rPr>
              <a:t>Option A: P-MPR is higher than a configurable threshold</a:t>
            </a:r>
          </a:p>
          <a:p>
            <a:pPr lvl="2"/>
            <a:r>
              <a:rPr lang="en-US" altLang="zh-CN" dirty="0">
                <a:latin typeface="Calibri" panose="020F0502020204030204" pitchFamily="34" charset="0"/>
              </a:rPr>
              <a:t>Option B: P-MPR changes comparing to last report is higher than a configurable threshold</a:t>
            </a:r>
          </a:p>
          <a:p>
            <a:pPr lvl="1"/>
            <a:endParaRPr lang="en-US" altLang="zh-CN" dirty="0">
              <a:latin typeface="Calibri" panose="020F0502020204030204" pitchFamily="34" charset="0"/>
            </a:endParaRPr>
          </a:p>
          <a:p>
            <a:pPr algn="just"/>
            <a:r>
              <a:rPr lang="en-US" altLang="zh-CN" dirty="0">
                <a:latin typeface="Calibri" panose="020F0502020204030204" pitchFamily="34" charset="0"/>
              </a:rPr>
              <a:t>No conclusions has been reached on introducing periodic reporting. More clarifications about the additional benefits is needed.</a:t>
            </a:r>
          </a:p>
          <a:p>
            <a:pPr lvl="1" algn="just"/>
            <a:r>
              <a:rPr lang="en-US" altLang="zh-CN" dirty="0">
                <a:latin typeface="Calibri" panose="020F0502020204030204" pitchFamily="34" charset="0"/>
              </a:rPr>
              <a:t>If periodic reporting is agreed to be introduced, then PHR reporting period can be reused, i.e. {sf10, sf20, sf50, sf100, sf200, sf500, sf1000, and infinity}.</a:t>
            </a:r>
          </a:p>
        </p:txBody>
      </p:sp>
    </p:spTree>
    <p:extLst>
      <p:ext uri="{BB962C8B-B14F-4D97-AF65-F5344CB8AC3E}">
        <p14:creationId xmlns:p14="http://schemas.microsoft.com/office/powerpoint/2010/main" val="1168680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Calibri" panose="020F0502020204030204" pitchFamily="34" charset="0"/>
              </a:rPr>
              <a:t>Dynamic duty cycle</a:t>
            </a:r>
            <a:endParaRPr lang="zh-CN" altLang="en-US" dirty="0">
              <a:latin typeface="Calibri" panose="020F0502020204030204" pitchFamily="34" charset="0"/>
            </a:endParaRPr>
          </a:p>
        </p:txBody>
      </p:sp>
      <p:sp>
        <p:nvSpPr>
          <p:cNvPr id="3" name="内容占位符 2"/>
          <p:cNvSpPr>
            <a:spLocks noGrp="1"/>
          </p:cNvSpPr>
          <p:nvPr>
            <p:ph idx="1"/>
          </p:nvPr>
        </p:nvSpPr>
        <p:spPr/>
        <p:txBody>
          <a:bodyPr/>
          <a:lstStyle/>
          <a:p>
            <a:r>
              <a:rPr lang="en-US" altLang="zh-CN" dirty="0">
                <a:latin typeface="Calibri" panose="020F0502020204030204" pitchFamily="34" charset="0"/>
              </a:rPr>
              <a:t>No conclusion has been reached in RAN4#94e meeting. The benefit of dynamic duty cycle from improving UE performance and helping </a:t>
            </a:r>
            <a:r>
              <a:rPr lang="en-US" altLang="zh-CN" dirty="0" err="1">
                <a:latin typeface="Calibri" panose="020F0502020204030204" pitchFamily="34" charset="0"/>
              </a:rPr>
              <a:t>gNB</a:t>
            </a:r>
            <a:r>
              <a:rPr lang="en-US" altLang="zh-CN" dirty="0">
                <a:latin typeface="Calibri" panose="020F0502020204030204" pitchFamily="34" charset="0"/>
              </a:rPr>
              <a:t> scheduling perspective needs to be further discussed.</a:t>
            </a:r>
          </a:p>
          <a:p>
            <a:pPr lvl="1"/>
            <a:r>
              <a:rPr lang="en-US" altLang="zh-CN" dirty="0">
                <a:latin typeface="Calibri" panose="020F0502020204030204" pitchFamily="34" charset="0"/>
              </a:rPr>
              <a:t>If dynamic duty cycle is agreed to be introduced, the dynamic duty cycle calculation reference power is 0 dB PHR.</a:t>
            </a:r>
          </a:p>
          <a:p>
            <a:pPr lvl="1"/>
            <a:r>
              <a:rPr lang="en-US" altLang="zh-CN" dirty="0">
                <a:latin typeface="Calibri" panose="020F0502020204030204" pitchFamily="34" charset="0"/>
              </a:rPr>
              <a:t>If dynamic duty cycle triggered report is agreed to be introduced, the trigger condition shall be x% change in dynamic duty cycle capability, where x% is FFS.</a:t>
            </a:r>
          </a:p>
          <a:p>
            <a:pPr lvl="1"/>
            <a:r>
              <a:rPr lang="en-US" altLang="zh-CN" dirty="0">
                <a:latin typeface="Calibri" panose="020F0502020204030204" pitchFamily="34" charset="0"/>
              </a:rPr>
              <a:t>If dynamic duty cycle periodic report is agreed to be introduced, applicability period is the periodicity of the report.</a:t>
            </a:r>
            <a:endParaRPr lang="zh-CN" altLang="en-US" dirty="0">
              <a:latin typeface="Calibri" panose="020F0502020204030204" pitchFamily="34" charset="0"/>
            </a:endParaRPr>
          </a:p>
        </p:txBody>
      </p:sp>
    </p:spTree>
    <p:extLst>
      <p:ext uri="{BB962C8B-B14F-4D97-AF65-F5344CB8AC3E}">
        <p14:creationId xmlns:p14="http://schemas.microsoft.com/office/powerpoint/2010/main" val="798160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Calibri" panose="020F0502020204030204" pitchFamily="34" charset="0"/>
              </a:rPr>
              <a:t>P bit in single entry PHR</a:t>
            </a:r>
            <a:endParaRPr lang="zh-CN" altLang="en-US" dirty="0">
              <a:latin typeface="Calibri" panose="020F0502020204030204" pitchFamily="34" charset="0"/>
            </a:endParaRPr>
          </a:p>
        </p:txBody>
      </p:sp>
      <p:sp>
        <p:nvSpPr>
          <p:cNvPr id="3" name="内容占位符 2"/>
          <p:cNvSpPr>
            <a:spLocks noGrp="1"/>
          </p:cNvSpPr>
          <p:nvPr>
            <p:ph idx="1"/>
          </p:nvPr>
        </p:nvSpPr>
        <p:spPr/>
        <p:txBody>
          <a:bodyPr/>
          <a:lstStyle/>
          <a:p>
            <a:r>
              <a:rPr lang="en-US" altLang="zh-CN" dirty="0">
                <a:latin typeface="Calibri" panose="020F0502020204030204" pitchFamily="34" charset="0"/>
              </a:rPr>
              <a:t>Inform RAN2 about the misalignment in P-bit between single entry PHR and multi-entry PHR, and it depends on RAN2 to discuss how to cope with it.</a:t>
            </a:r>
            <a:endParaRPr lang="zh-CN" altLang="en-US" dirty="0">
              <a:latin typeface="Calibri" panose="020F0502020204030204" pitchFamily="34" charset="0"/>
            </a:endParaRPr>
          </a:p>
        </p:txBody>
      </p:sp>
    </p:spTree>
    <p:extLst>
      <p:ext uri="{BB962C8B-B14F-4D97-AF65-F5344CB8AC3E}">
        <p14:creationId xmlns:p14="http://schemas.microsoft.com/office/powerpoint/2010/main" val="807894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Calibri" panose="020F0502020204030204" pitchFamily="34" charset="0"/>
              </a:rPr>
              <a:t>Energy Headroom Report (EHR)</a:t>
            </a:r>
            <a:endParaRPr lang="zh-CN" altLang="en-US" dirty="0">
              <a:latin typeface="Calibri" panose="020F0502020204030204" pitchFamily="34" charset="0"/>
            </a:endParaRPr>
          </a:p>
        </p:txBody>
      </p:sp>
      <p:sp>
        <p:nvSpPr>
          <p:cNvPr id="3" name="内容占位符 2"/>
          <p:cNvSpPr>
            <a:spLocks noGrp="1"/>
          </p:cNvSpPr>
          <p:nvPr>
            <p:ph idx="1"/>
          </p:nvPr>
        </p:nvSpPr>
        <p:spPr/>
        <p:txBody>
          <a:bodyPr/>
          <a:lstStyle/>
          <a:p>
            <a:r>
              <a:rPr lang="en-US" altLang="zh-CN" dirty="0">
                <a:latin typeface="Calibri" panose="020F0502020204030204" pitchFamily="34" charset="0"/>
              </a:rPr>
              <a:t>Energy Headroom Report (EHR) will not be introduced</a:t>
            </a:r>
            <a:endParaRPr lang="zh-CN" altLang="en-US" dirty="0">
              <a:latin typeface="Calibri" panose="020F0502020204030204" pitchFamily="34" charset="0"/>
            </a:endParaRPr>
          </a:p>
        </p:txBody>
      </p:sp>
    </p:spTree>
    <p:extLst>
      <p:ext uri="{BB962C8B-B14F-4D97-AF65-F5344CB8AC3E}">
        <p14:creationId xmlns:p14="http://schemas.microsoft.com/office/powerpoint/2010/main" val="2651164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Calibri" panose="020F0502020204030204" pitchFamily="34" charset="0"/>
              </a:rPr>
              <a:t>Reference PCMAX</a:t>
            </a:r>
            <a:endParaRPr lang="zh-CN" altLang="en-US" dirty="0">
              <a:latin typeface="Calibri" panose="020F0502020204030204" pitchFamily="34" charset="0"/>
            </a:endParaRPr>
          </a:p>
        </p:txBody>
      </p:sp>
      <p:sp>
        <p:nvSpPr>
          <p:cNvPr id="3" name="内容占位符 2"/>
          <p:cNvSpPr>
            <a:spLocks noGrp="1"/>
          </p:cNvSpPr>
          <p:nvPr>
            <p:ph idx="1"/>
          </p:nvPr>
        </p:nvSpPr>
        <p:spPr/>
        <p:txBody>
          <a:bodyPr/>
          <a:lstStyle/>
          <a:p>
            <a:pPr algn="just"/>
            <a:r>
              <a:rPr lang="en-US" altLang="zh-CN" dirty="0">
                <a:latin typeface="Calibri" panose="020F0502020204030204" pitchFamily="34" charset="0"/>
              </a:rPr>
              <a:t>Different understanding on the definition of “reference PCMAX” is observed, no consensus has been reached. Alignment on the definition is needed. Then further discuss the necessity of introducing “reference PCMAX” UE capability.</a:t>
            </a:r>
          </a:p>
          <a:p>
            <a:pPr lvl="1" algn="just"/>
            <a:r>
              <a:rPr lang="en-US" altLang="zh-CN" dirty="0">
                <a:latin typeface="Calibri" panose="020F0502020204030204" pitchFamily="34" charset="0"/>
              </a:rPr>
              <a:t>“Reference PCMAX” proposed in R4-2001781 does not mean real time actual PCMAX that UE used to calculate PHR, instead it means the PCMAX without considering any MPR, AMPR and PMPR which is a static value reported as UE capability in initial access.</a:t>
            </a:r>
            <a:endParaRPr lang="zh-CN" altLang="en-US" dirty="0">
              <a:latin typeface="Calibri" panose="020F0502020204030204" pitchFamily="34" charset="0"/>
            </a:endParaRPr>
          </a:p>
        </p:txBody>
      </p:sp>
    </p:spTree>
    <p:extLst>
      <p:ext uri="{BB962C8B-B14F-4D97-AF65-F5344CB8AC3E}">
        <p14:creationId xmlns:p14="http://schemas.microsoft.com/office/powerpoint/2010/main" val="322291159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1501</TotalTime>
  <Words>937</Words>
  <Application>Microsoft Office PowerPoint</Application>
  <PresentationFormat>Widescreen</PresentationFormat>
  <Paragraphs>78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等线</vt:lpstr>
      <vt:lpstr>等线 Light</vt:lpstr>
      <vt:lpstr>Arial</vt:lpstr>
      <vt:lpstr>Calibri</vt:lpstr>
      <vt:lpstr>Times New Roman</vt:lpstr>
      <vt:lpstr>Office 主题​​</vt:lpstr>
      <vt:lpstr>WF on MPE solutions</vt:lpstr>
      <vt:lpstr>PMPR reporting: “fast emergency signal”</vt:lpstr>
      <vt:lpstr>PMPR reporting: values</vt:lpstr>
      <vt:lpstr>PMPR reporting: report before or after it is applied</vt:lpstr>
      <vt:lpstr>PMPR reporting: Periodic or triggered report</vt:lpstr>
      <vt:lpstr>Dynamic duty cycle</vt:lpstr>
      <vt:lpstr>P bit in single entry PHR</vt:lpstr>
      <vt:lpstr>Energy Headroom Report (EHR)</vt:lpstr>
      <vt:lpstr>Reference PCMAX</vt:lpstr>
      <vt:lpstr>UE behavior after the network change (reduction) of the scheduled UL duty cycle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MPE solutions</dc:title>
  <dc:creator>OPPO Jinqiang</dc:creator>
  <cp:lastModifiedBy>Nokia</cp:lastModifiedBy>
  <cp:revision>32</cp:revision>
  <dcterms:created xsi:type="dcterms:W3CDTF">2020-02-29T10:18:11Z</dcterms:created>
  <dcterms:modified xsi:type="dcterms:W3CDTF">2020-03-03T12:39:56Z</dcterms:modified>
</cp:coreProperties>
</file>