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71" r:id="rId4"/>
    <p:sldId id="277" r:id="rId5"/>
    <p:sldId id="284" r:id="rId6"/>
    <p:sldId id="266" r:id="rId7"/>
    <p:sldId id="263" r:id="rId8"/>
    <p:sldId id="261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2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8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6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6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9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8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1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10F2-2FEA-4448-BBA9-09DE30F7786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42720" y="159988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 WF on Intra-band Non-contiguous ULCA TX Architectures and Issues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0320" y="4221798"/>
            <a:ext cx="9144000" cy="848042"/>
          </a:xfrm>
        </p:spPr>
        <p:txBody>
          <a:bodyPr/>
          <a:lstStyle/>
          <a:p>
            <a:r>
              <a:rPr lang="en-US" dirty="0"/>
              <a:t>Qualcomm, Skyworks, KDDI, [</a:t>
            </a:r>
            <a:r>
              <a:rPr lang="en-US"/>
              <a:t>Huawei], […]</a:t>
            </a:r>
            <a:endParaRPr lang="en-US" dirty="0"/>
          </a:p>
        </p:txBody>
      </p:sp>
      <p:sp>
        <p:nvSpPr>
          <p:cNvPr id="5" name="矩形 4"/>
          <p:cNvSpPr/>
          <p:nvPr/>
        </p:nvSpPr>
        <p:spPr>
          <a:xfrm>
            <a:off x="126380" y="168256"/>
            <a:ext cx="1206561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en-GB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­­­3GPP TSG-RAN WG4 Meeting #94-e   </a:t>
            </a:r>
            <a:r>
              <a:rPr lang="en-GB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    	          			                </a:t>
            </a:r>
            <a:r>
              <a:rPr lang="en-GB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R4-2002812  </a:t>
            </a:r>
          </a:p>
          <a:p>
            <a:pPr hangingPunct="0">
              <a:spcAft>
                <a:spcPts val="0"/>
              </a:spcAft>
            </a:pPr>
            <a:r>
              <a:rPr lang="en-GB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24 Feb - 6 Mar 2020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7779"/>
            <a:ext cx="10515600" cy="767306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759527"/>
            <a:ext cx="11132939" cy="405257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Deployment Scenarios from some operators were presented [1]. See figure below.</a:t>
            </a:r>
          </a:p>
          <a:p>
            <a:pPr lvl="1"/>
            <a:r>
              <a:rPr lang="en-US" dirty="0"/>
              <a:t>2UL/3DL</a:t>
            </a:r>
          </a:p>
          <a:p>
            <a:pPr lvl="1"/>
            <a:r>
              <a:rPr lang="en-US" dirty="0"/>
              <a:t>Wide range of [BWCC1 + </a:t>
            </a:r>
            <a:r>
              <a:rPr lang="en-US" dirty="0" err="1"/>
              <a:t>W</a:t>
            </a:r>
            <a:r>
              <a:rPr lang="en-US" baseline="-25000" dirty="0" err="1"/>
              <a:t>gap</a:t>
            </a:r>
            <a:r>
              <a:rPr lang="en-US" dirty="0"/>
              <a:t> + BWCC2]</a:t>
            </a:r>
          </a:p>
          <a:p>
            <a:pPr lvl="1"/>
            <a:r>
              <a:rPr lang="en-US" dirty="0"/>
              <a:t>UL MIMO preference</a:t>
            </a:r>
          </a:p>
          <a:p>
            <a:r>
              <a:rPr lang="en-US" dirty="0"/>
              <a:t>2PA/2LO was proposed as architecture to be used for Non-contiguous ULCA [2]</a:t>
            </a:r>
          </a:p>
          <a:p>
            <a:pPr lvl="1"/>
            <a:r>
              <a:rPr lang="en-US" dirty="0"/>
              <a:t>General requirements were proposed. See Appendix</a:t>
            </a:r>
          </a:p>
          <a:p>
            <a:pPr lvl="1"/>
            <a:r>
              <a:rPr lang="en-US" dirty="0"/>
              <a:t>Baseline architecture depends on maximum aggregated BW</a:t>
            </a:r>
          </a:p>
          <a:p>
            <a:r>
              <a:rPr lang="en-US" dirty="0"/>
              <a:t>Due to UL-MIMO preference and cases where BWCA is relatively small, 2PA/2LO was deemed too restrictive and 1PA should not be precluded. [1]</a:t>
            </a:r>
          </a:p>
          <a:p>
            <a:pPr lvl="1"/>
            <a:r>
              <a:rPr lang="en-US" dirty="0"/>
              <a:t>1PA/1LO was mentioned as alternative with LO exception [1] [2]</a:t>
            </a:r>
          </a:p>
          <a:p>
            <a:pPr lvl="1"/>
            <a:r>
              <a:rPr lang="en-US" dirty="0"/>
              <a:t>1PA/1LO could have relaxed in-gap ACLR requirement [3]</a:t>
            </a:r>
          </a:p>
          <a:p>
            <a:pPr lvl="1"/>
            <a:r>
              <a:rPr lang="en-US" dirty="0"/>
              <a:t>2PA could be specified by UE capability declaration if </a:t>
            </a:r>
            <a:r>
              <a:rPr lang="en-US" dirty="0" err="1"/>
              <a:t>Wgap</a:t>
            </a:r>
            <a:r>
              <a:rPr lang="en-US" dirty="0"/>
              <a:t> gets too wide</a:t>
            </a:r>
          </a:p>
          <a:p>
            <a:pPr lvl="1"/>
            <a:r>
              <a:rPr lang="en-US" dirty="0"/>
              <a:t>1PA/2LO consideration [4]</a:t>
            </a:r>
          </a:p>
          <a:p>
            <a:r>
              <a:rPr lang="en-US" dirty="0"/>
              <a:t>Current UE capability </a:t>
            </a:r>
            <a:r>
              <a:rPr lang="en-US" dirty="0" err="1"/>
              <a:t>signalling</a:t>
            </a:r>
            <a:r>
              <a:rPr lang="en-US" dirty="0"/>
              <a:t> [5] [6]</a:t>
            </a:r>
          </a:p>
          <a:p>
            <a:pPr lvl="1"/>
            <a:r>
              <a:rPr lang="en-US" dirty="0"/>
              <a:t>“</a:t>
            </a:r>
            <a:r>
              <a:rPr lang="en-US" b="1" dirty="0" err="1"/>
              <a:t>dualPA</a:t>
            </a:r>
            <a:r>
              <a:rPr lang="en-US" b="1" dirty="0"/>
              <a:t>-Architecture</a:t>
            </a:r>
            <a:r>
              <a:rPr lang="en-US" dirty="0"/>
              <a:t>” as part of the CA NR </a:t>
            </a:r>
            <a:r>
              <a:rPr lang="en-US" dirty="0" err="1"/>
              <a:t>paramters</a:t>
            </a:r>
            <a:r>
              <a:rPr lang="en-US" dirty="0"/>
              <a:t> IE – UE indicates 2 PA for intra-band ULCA</a:t>
            </a:r>
          </a:p>
          <a:p>
            <a:pPr lvl="1"/>
            <a:r>
              <a:rPr lang="en-US" dirty="0"/>
              <a:t>“</a:t>
            </a:r>
            <a:r>
              <a:rPr lang="en-US" b="1" dirty="0" err="1"/>
              <a:t>maxNumberMIMO</a:t>
            </a:r>
            <a:r>
              <a:rPr lang="en-US" dirty="0"/>
              <a:t>[CB or </a:t>
            </a:r>
            <a:r>
              <a:rPr lang="en-US" dirty="0" err="1"/>
              <a:t>nonCB</a:t>
            </a:r>
            <a:r>
              <a:rPr lang="en-US" dirty="0"/>
              <a:t>]</a:t>
            </a:r>
            <a:r>
              <a:rPr lang="en-US" b="1" dirty="0"/>
              <a:t>-Layers-PUSCH</a:t>
            </a:r>
            <a:r>
              <a:rPr lang="en-US" dirty="0"/>
              <a:t>” as part of the Feature set Uplink parameters IE – UE indicates max number of MIMO layers per CC with/without codebook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图片 1">
            <a:extLst>
              <a:ext uri="{FF2B5EF4-FFF2-40B4-BE49-F238E27FC236}">
                <a16:creationId xmlns:a16="http://schemas.microsoft.com/office/drawing/2014/main" id="{079408DF-042D-48EB-9D45-C671F89D04A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01643" y="4812105"/>
            <a:ext cx="7607807" cy="212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41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7779"/>
            <a:ext cx="10515600" cy="767306"/>
          </a:xfrm>
        </p:spPr>
        <p:txBody>
          <a:bodyPr/>
          <a:lstStyle/>
          <a:p>
            <a:r>
              <a:rPr lang="en-US" dirty="0"/>
              <a:t>WF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991" y="893802"/>
            <a:ext cx="10638953" cy="578026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Confirm and agree on general requirements in Appendix.</a:t>
            </a:r>
          </a:p>
          <a:p>
            <a:r>
              <a:rPr lang="en-US" dirty="0"/>
              <a:t>Investigate MPR impact, UL MIMO capability, and feasibility as a function of CABW, CCBW, and </a:t>
            </a:r>
            <a:r>
              <a:rPr lang="en-US" dirty="0" err="1"/>
              <a:t>W</a:t>
            </a:r>
            <a:r>
              <a:rPr lang="en-US" baseline="-25000" dirty="0" err="1"/>
              <a:t>gap</a:t>
            </a:r>
            <a:r>
              <a:rPr lang="en-US" dirty="0"/>
              <a:t> for the following architectures (maximum number of ULCCs = 2).</a:t>
            </a:r>
          </a:p>
          <a:p>
            <a:pPr lvl="1"/>
            <a:r>
              <a:rPr lang="en-US" dirty="0"/>
              <a:t>2PA/2LO</a:t>
            </a:r>
          </a:p>
          <a:p>
            <a:pPr lvl="1"/>
            <a:r>
              <a:rPr lang="en-US" dirty="0"/>
              <a:t>1PA/1LO</a:t>
            </a:r>
          </a:p>
          <a:p>
            <a:pPr lvl="1"/>
            <a:r>
              <a:rPr lang="en-US" dirty="0"/>
              <a:t>1PA/2LO</a:t>
            </a:r>
          </a:p>
          <a:p>
            <a:r>
              <a:rPr lang="en-US" dirty="0"/>
              <a:t>Study the re-use of ENDC MPR for NC-ULCA with 2PA/2LO</a:t>
            </a:r>
          </a:p>
          <a:p>
            <a:r>
              <a:rPr lang="en-US" dirty="0"/>
              <a:t>Investigate need for any additional UL MIMO capability for release 16.</a:t>
            </a:r>
          </a:p>
          <a:p>
            <a:r>
              <a:rPr lang="en-US" dirty="0"/>
              <a:t>Investigate in-gap requirement for 1PA/1LO case.</a:t>
            </a:r>
          </a:p>
          <a:p>
            <a:pPr lvl="1"/>
            <a:r>
              <a:rPr lang="en-US" dirty="0"/>
              <a:t>ACLR relaxation as a function of CABW</a:t>
            </a:r>
          </a:p>
          <a:p>
            <a:pPr lvl="1"/>
            <a:r>
              <a:rPr lang="en-US" dirty="0"/>
              <a:t>Regulatory compliance of LO exception</a:t>
            </a:r>
          </a:p>
          <a:p>
            <a:r>
              <a:rPr lang="en-US" dirty="0"/>
              <a:t>Investigate Impact on Coexistence due to IMD and need for AMPR or UL RB allocation restriction.</a:t>
            </a:r>
          </a:p>
          <a:p>
            <a:pPr lvl="1"/>
            <a:r>
              <a:rPr lang="en-US" dirty="0"/>
              <a:t>Radio Altimeter (4.2-4.4G)</a:t>
            </a:r>
          </a:p>
          <a:p>
            <a:pPr lvl="1"/>
            <a:r>
              <a:rPr lang="en-US" dirty="0"/>
              <a:t>Same Band (other operator in n77)</a:t>
            </a:r>
          </a:p>
          <a:p>
            <a:pPr lvl="1"/>
            <a:r>
              <a:rPr lang="en-US" dirty="0"/>
              <a:t>Adjacent Bands (n79 for NC-ULCA in n77)</a:t>
            </a:r>
          </a:p>
          <a:p>
            <a:pPr lvl="1"/>
            <a:r>
              <a:rPr lang="en-US" dirty="0"/>
              <a:t>[NS_04, NS_27]</a:t>
            </a:r>
          </a:p>
          <a:p>
            <a:pPr lvl="1"/>
            <a:r>
              <a:rPr lang="en-US" dirty="0"/>
              <a:t>[WIFI (5.2-5.8G)]</a:t>
            </a:r>
          </a:p>
        </p:txBody>
      </p:sp>
    </p:spTree>
    <p:extLst>
      <p:ext uri="{BB962C8B-B14F-4D97-AF65-F5344CB8AC3E}">
        <p14:creationId xmlns:p14="http://schemas.microsoft.com/office/powerpoint/2010/main" val="162091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322815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u="heavy" dirty="0"/>
              <a:t>R4-2002691 </a:t>
            </a:r>
            <a:r>
              <a:rPr lang="en-GB" dirty="0"/>
              <a:t>  	RAN4_94e email discussion, Section 3.3.1</a:t>
            </a:r>
            <a:endParaRPr lang="en-GB" u="heavy" dirty="0"/>
          </a:p>
          <a:p>
            <a:pPr marL="514350" indent="-514350">
              <a:buFont typeface="+mj-lt"/>
              <a:buAutoNum type="arabicPeriod"/>
            </a:pPr>
            <a:r>
              <a:rPr lang="en-GB" u="heavy" dirty="0"/>
              <a:t>R4-2000104</a:t>
            </a:r>
            <a:r>
              <a:rPr lang="en-GB" dirty="0"/>
              <a:t>	On intra-band UL non-contiguous CA requirement for FR2, Qualcomm</a:t>
            </a:r>
          </a:p>
          <a:p>
            <a:pPr marL="514350" indent="-514350">
              <a:buFont typeface="+mj-lt"/>
              <a:buAutoNum type="arabicPeriod"/>
            </a:pPr>
            <a:r>
              <a:rPr lang="en-GB" u="heavy" dirty="0"/>
              <a:t>R4-1913807</a:t>
            </a:r>
            <a:r>
              <a:rPr lang="en-GB" dirty="0"/>
              <a:t>	NR ULCA Image Issue for in gap ACLR, Skyworks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TR36.833-4 (V12.0.0)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TS38.306 v15.8 (2019-12)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TS38.311 v15.8 (2019-12)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u="heavy" dirty="0">
                <a:solidFill>
                  <a:prstClr val="black"/>
                </a:solidFill>
              </a:rPr>
              <a:t>R4-2001772</a:t>
            </a:r>
            <a:r>
              <a:rPr lang="en-GB" dirty="0">
                <a:solidFill>
                  <a:prstClr val="black"/>
                </a:solidFill>
              </a:rPr>
              <a:t>	</a:t>
            </a:r>
            <a:r>
              <a:rPr lang="en-GB" dirty="0"/>
              <a:t>CR for intra-band UL CA RF requirements</a:t>
            </a:r>
            <a:r>
              <a:rPr lang="en-GB" dirty="0">
                <a:solidFill>
                  <a:prstClr val="black"/>
                </a:solidFill>
              </a:rPr>
              <a:t>, Huawei</a:t>
            </a:r>
          </a:p>
        </p:txBody>
      </p:sp>
    </p:spTree>
    <p:extLst>
      <p:ext uri="{BB962C8B-B14F-4D97-AF65-F5344CB8AC3E}">
        <p14:creationId xmlns:p14="http://schemas.microsoft.com/office/powerpoint/2010/main" val="3953541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3D359-75C2-4273-841A-A1F40C386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FDB5E-9558-4286-9121-CA57DA8D8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Requirements for Non-contiguous ULCA</a:t>
            </a:r>
          </a:p>
        </p:txBody>
      </p:sp>
    </p:spTree>
    <p:extLst>
      <p:ext uri="{BB962C8B-B14F-4D97-AF65-F5344CB8AC3E}">
        <p14:creationId xmlns:p14="http://schemas.microsoft.com/office/powerpoint/2010/main" val="4252820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7779"/>
            <a:ext cx="10515600" cy="767306"/>
          </a:xfrm>
        </p:spPr>
        <p:txBody>
          <a:bodyPr/>
          <a:lstStyle/>
          <a:p>
            <a:r>
              <a:rPr lang="en-US" dirty="0"/>
              <a:t>General Requirements – Composite SEM</a:t>
            </a:r>
          </a:p>
        </p:txBody>
      </p:sp>
      <p:sp>
        <p:nvSpPr>
          <p:cNvPr id="7" name="內容版面配置區 5"/>
          <p:cNvSpPr txBox="1">
            <a:spLocks/>
          </p:cNvSpPr>
          <p:nvPr/>
        </p:nvSpPr>
        <p:spPr>
          <a:xfrm>
            <a:off x="255460" y="3642586"/>
            <a:ext cx="10913442" cy="2849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dirty="0"/>
              <a:t>Where two masks overlap, the most relaxed limit is used.</a:t>
            </a:r>
            <a:endParaRPr lang="en-US" dirty="0"/>
          </a:p>
          <a:p>
            <a:pPr lvl="0"/>
            <a:r>
              <a:rPr lang="en-GB" dirty="0"/>
              <a:t>Composite spectrum emission mask applies to frequencies up to </a:t>
            </a:r>
            <a:r>
              <a:rPr lang="en-GB" dirty="0">
                <a:sym typeface="Symbol" panose="05050102010706020507" pitchFamily="18" charset="2"/>
              </a:rPr>
              <a:t></a:t>
            </a:r>
            <a:r>
              <a:rPr lang="en-GB" dirty="0"/>
              <a:t> </a:t>
            </a:r>
            <a:r>
              <a:rPr lang="en-GB" dirty="0" err="1"/>
              <a:t>Δf</a:t>
            </a:r>
            <a:r>
              <a:rPr lang="en-GB" baseline="-25000" dirty="0" err="1"/>
              <a:t>OOB</a:t>
            </a:r>
            <a:r>
              <a:rPr lang="en-GB" dirty="0"/>
              <a:t> starting from the edges of the sub-blocks</a:t>
            </a:r>
            <a:endParaRPr lang="en-US" dirty="0"/>
          </a:p>
          <a:p>
            <a:pPr lvl="0"/>
            <a:r>
              <a:rPr lang="en-GB" dirty="0"/>
              <a:t>If for some frequency an individual sub-block spectrum emission mask overlaps with the bandwidth of another sub-block, the emission mask does not apply for that frequency.</a:t>
            </a:r>
            <a:endParaRPr lang="en-US" dirty="0"/>
          </a:p>
          <a:p>
            <a:pPr lvl="0"/>
            <a:endParaRPr lang="en-US" sz="2400" dirty="0"/>
          </a:p>
          <a:p>
            <a:endParaRPr lang="en-US" sz="1600" dirty="0"/>
          </a:p>
          <a:p>
            <a:pPr lvl="1"/>
            <a:endParaRPr lang="en-US" sz="12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3E8D8F-161C-4A17-A0B6-B7E5264DD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8592" y="10396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8E1BC05-6274-419D-B116-F6E5D96816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5460" y="1033403"/>
          <a:ext cx="11444787" cy="2335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Visio" r:id="rId3" imgW="12496800" imgH="2542991" progId="Visio.Drawing.15">
                  <p:embed/>
                </p:oleObj>
              </mc:Choice>
              <mc:Fallback>
                <p:oleObj name="Visio" r:id="rId3" imgW="12496800" imgH="2542991" progId="Visio.Drawing.15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8E1BC05-6274-419D-B116-F6E5D96816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60" y="1033403"/>
                        <a:ext cx="11444787" cy="2335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8589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7779"/>
            <a:ext cx="10515600" cy="767306"/>
          </a:xfrm>
        </p:spPr>
        <p:txBody>
          <a:bodyPr/>
          <a:lstStyle/>
          <a:p>
            <a:r>
              <a:rPr lang="en-US" dirty="0"/>
              <a:t>General Spurious Emissions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6FD2D-9FFE-4874-B18A-557BAD8F5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75952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內容版面配置區 5">
            <a:extLst>
              <a:ext uri="{FF2B5EF4-FFF2-40B4-BE49-F238E27FC236}">
                <a16:creationId xmlns:a16="http://schemas.microsoft.com/office/drawing/2014/main" id="{9F73895A-C137-4084-9E7E-975352AE59A3}"/>
              </a:ext>
            </a:extLst>
          </p:cNvPr>
          <p:cNvSpPr txBox="1">
            <a:spLocks/>
          </p:cNvSpPr>
          <p:nvPr/>
        </p:nvSpPr>
        <p:spPr>
          <a:xfrm>
            <a:off x="112734" y="3557384"/>
            <a:ext cx="11797270" cy="31565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/>
          </a:p>
          <a:p>
            <a:r>
              <a:rPr lang="en-GB" dirty="0"/>
              <a:t>The spurious emission limits apply for the frequency ranges that are more than ∆F</a:t>
            </a:r>
            <a:r>
              <a:rPr lang="en-GB" baseline="-25000" dirty="0"/>
              <a:t>OOB</a:t>
            </a:r>
            <a:r>
              <a:rPr lang="en-GB" dirty="0"/>
              <a:t> (MHz) from the edge of the aggregated channel bandwidth for frequencies in the gap and out of the gap. For frequencies ΔF</a:t>
            </a:r>
            <a:r>
              <a:rPr lang="en-GB" baseline="-25000" dirty="0"/>
              <a:t>OOB</a:t>
            </a:r>
            <a:r>
              <a:rPr lang="en-GB" dirty="0"/>
              <a:t> greater than F</a:t>
            </a:r>
            <a:r>
              <a:rPr lang="en-GB" baseline="-25000" dirty="0"/>
              <a:t>OOB</a:t>
            </a:r>
            <a:r>
              <a:rPr lang="en-GB" dirty="0"/>
              <a:t>, the spurious emission requirements in Table 6.5.3-2 (TS38.101-1) are applicable</a:t>
            </a:r>
            <a:endParaRPr lang="en-US" dirty="0"/>
          </a:p>
          <a:p>
            <a:pPr hangingPunct="0"/>
            <a:r>
              <a:rPr lang="en-GB" dirty="0"/>
              <a:t>No spurious requirement applies in the gap if </a:t>
            </a:r>
            <a:r>
              <a:rPr lang="en-GB" dirty="0" err="1"/>
              <a:t>Wgap</a:t>
            </a:r>
            <a:r>
              <a:rPr lang="en-GB" dirty="0"/>
              <a:t> &lt; ∆</a:t>
            </a:r>
            <a:r>
              <a:rPr lang="en-GB" baseline="-25000" dirty="0"/>
              <a:t>FOOB1</a:t>
            </a:r>
            <a:r>
              <a:rPr lang="en-GB" dirty="0"/>
              <a:t> + ∆</a:t>
            </a:r>
            <a:r>
              <a:rPr lang="en-GB" baseline="-25000" dirty="0"/>
              <a:t>FOOB2</a:t>
            </a:r>
            <a:r>
              <a:rPr lang="en-GB" dirty="0"/>
              <a:t>, otherwise only composite SEM applies as shown in Figure 2.1-1.</a:t>
            </a:r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AD60CB5-9A07-45ED-86FC-A222A9C1A7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017317"/>
          <a:ext cx="11910004" cy="2411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Visio" r:id="rId3" imgW="12982621" imgH="2638486" progId="Visio.Drawing.15">
                  <p:embed/>
                </p:oleObj>
              </mc:Choice>
              <mc:Fallback>
                <p:oleObj name="Visio" r:id="rId3" imgW="12982621" imgH="2638486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AD60CB5-9A07-45ED-86FC-A222A9C1A7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17317"/>
                        <a:ext cx="11910004" cy="24116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6319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7779"/>
            <a:ext cx="10515600" cy="767306"/>
          </a:xfrm>
        </p:spPr>
        <p:txBody>
          <a:bodyPr/>
          <a:lstStyle/>
          <a:p>
            <a:r>
              <a:rPr lang="en-US" dirty="0"/>
              <a:t>General Requirements - ACLR</a:t>
            </a:r>
          </a:p>
        </p:txBody>
      </p:sp>
      <p:sp>
        <p:nvSpPr>
          <p:cNvPr id="7" name="內容版面配置區 5"/>
          <p:cNvSpPr txBox="1">
            <a:spLocks/>
          </p:cNvSpPr>
          <p:nvPr/>
        </p:nvSpPr>
        <p:spPr>
          <a:xfrm>
            <a:off x="440358" y="4058432"/>
            <a:ext cx="10913442" cy="22915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6FD2D-9FFE-4874-B18A-557BAD8F5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75952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BDB514-ACC4-4B0D-BFE7-0414DBEFD05B}"/>
              </a:ext>
            </a:extLst>
          </p:cNvPr>
          <p:cNvSpPr/>
          <p:nvPr/>
        </p:nvSpPr>
        <p:spPr>
          <a:xfrm>
            <a:off x="225468" y="1024829"/>
            <a:ext cx="11526174" cy="316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Adjacent Channel Leakage Power Ratio is the ratio of the </a:t>
            </a:r>
            <a:r>
              <a:rPr lang="en-GB" u="sng" dirty="0">
                <a:latin typeface="Arial" panose="020B0604020202020204" pitchFamily="34" charset="0"/>
                <a:ea typeface="Times New Roman" panose="02020603050405020304" pitchFamily="18" charset="0"/>
              </a:rPr>
              <a:t>sum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of the filtered mean powers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centered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on each of the assigned carrier frequency to the filtered mean power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centered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on an adjacent carrier frequency at nominal channel spacing equal to the aggregated bandwidth of the carrier.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Measurement BW is the aggregated carrier bandwidth minus twice the maximum of the guard bands of the carriers.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No ACLR requirement </a:t>
            </a:r>
          </a:p>
          <a:p>
            <a:pPr marL="1257300" lvl="2" indent="-342900"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if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Wgap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&lt; max(CC1BW, CC2BW) to prevent excessive in-band emission with other sub-block.</a:t>
            </a:r>
          </a:p>
          <a:p>
            <a:pPr marL="342900" marR="0" lvl="0" indent="-342900">
              <a:spcBef>
                <a:spcPts val="0"/>
              </a:spcBef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No ACLR requirement</a:t>
            </a:r>
          </a:p>
          <a:p>
            <a:pPr marL="1257300" lvl="2" indent="-342900"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Image case without declaring 2 PA (FFS)</a:t>
            </a:r>
          </a:p>
        </p:txBody>
      </p:sp>
    </p:spTree>
    <p:extLst>
      <p:ext uri="{BB962C8B-B14F-4D97-AF65-F5344CB8AC3E}">
        <p14:creationId xmlns:p14="http://schemas.microsoft.com/office/powerpoint/2010/main" val="2693209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7779"/>
            <a:ext cx="10515600" cy="767306"/>
          </a:xfrm>
        </p:spPr>
        <p:txBody>
          <a:bodyPr/>
          <a:lstStyle/>
          <a:p>
            <a:r>
              <a:rPr lang="en-US" dirty="0"/>
              <a:t>General Requirements - OBW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298963" y="1062959"/>
            <a:ext cx="10515600" cy="4171193"/>
          </a:xfrm>
        </p:spPr>
        <p:txBody>
          <a:bodyPr>
            <a:normAutofit fontScale="70000" lnSpcReduction="20000"/>
          </a:bodyPr>
          <a:lstStyle/>
          <a:p>
            <a:r>
              <a:rPr lang="en-GB" dirty="0">
                <a:highlight>
                  <a:srgbClr val="FFFF00"/>
                </a:highlight>
              </a:rPr>
              <a:t>Option 1 [2]: </a:t>
            </a:r>
            <a:r>
              <a:rPr lang="en-GB" dirty="0"/>
              <a:t>OBW </a:t>
            </a:r>
            <a:r>
              <a:rPr lang="en-US" dirty="0"/>
              <a:t>requirement is met when the ratio of the transmitted power in all CCs of the ULCA configuration to the total integrated  power of the transmitted spectrum is greater than 99%.</a:t>
            </a:r>
          </a:p>
          <a:p>
            <a:endParaRPr lang="en-US" dirty="0"/>
          </a:p>
          <a:p>
            <a:r>
              <a:rPr lang="en-GB" dirty="0">
                <a:highlight>
                  <a:srgbClr val="FFFF00"/>
                </a:highlight>
              </a:rPr>
              <a:t>Option 2 [7]:</a:t>
            </a:r>
            <a:r>
              <a:rPr lang="en-US" dirty="0"/>
              <a:t>For intra-band non-contiguous carrier aggregation sub-block occupied bandwidth is defined as the bandwidth containing 99 % of the total integrated mean power of the transmitted spectrum on the sub-block. In case the sub-block consist of one component carrier the occupied bandwidth of the sub-block shall be less than the channel bandwidth specified in Table 6.5.1-1. No requirement applies to a sub-block if:</a:t>
            </a:r>
          </a:p>
          <a:p>
            <a:pPr lvl="1"/>
            <a:r>
              <a:rPr lang="en-US" dirty="0"/>
              <a:t>a)	the frequency span between the lowest edge of the aggregated channel bandwidth of the sub-block  and the highest edge of the aggregated channel bandwidth of a lower subblock is smaller than FOOB_L+FOOB</a:t>
            </a:r>
          </a:p>
          <a:p>
            <a:pPr lvl="1"/>
            <a:r>
              <a:rPr lang="en-US" dirty="0"/>
              <a:t>b)	the frequency span between the highest edge of the aggregated channel bandwidth of the sub-block  and the lowest edge of the aggregated channel bandwidth of a higher subblock is smaller than FOOB+FOOB_H</a:t>
            </a:r>
          </a:p>
          <a:p>
            <a:r>
              <a:rPr lang="en-US" dirty="0"/>
              <a:t>Where FOOB, FOOB_L and FOOB_H are defined as aggregated channel bandwidth of the sub-block+5MHz, in case of CA, or channel bandwidth+5MHz in case of single carrier respectively.</a:t>
            </a:r>
          </a:p>
          <a:p>
            <a:endParaRPr lang="en-US" dirty="0"/>
          </a:p>
          <a:p>
            <a:endParaRPr lang="en-US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1095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7482</TotalTime>
  <Words>749</Words>
  <Application>Microsoft Office PowerPoint</Application>
  <PresentationFormat>Widescreen</PresentationFormat>
  <Paragraphs>91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Office 佈景主題</vt:lpstr>
      <vt:lpstr>Visio</vt:lpstr>
      <vt:lpstr> WF on Intra-band Non-contiguous ULCA TX Architectures and Issues</vt:lpstr>
      <vt:lpstr>Background</vt:lpstr>
      <vt:lpstr>WF</vt:lpstr>
      <vt:lpstr>Reference</vt:lpstr>
      <vt:lpstr>Appendix</vt:lpstr>
      <vt:lpstr>General Requirements – Composite SEM</vt:lpstr>
      <vt:lpstr>General Spurious Emissions</vt:lpstr>
      <vt:lpstr>General Requirements - ACLR</vt:lpstr>
      <vt:lpstr>General Requirements - OBW</vt:lpstr>
    </vt:vector>
  </TitlesOfParts>
  <Company>Mediatek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assumption for NR CA_n78-n79</dc:title>
  <dc:creator>Huanren Fu (傅煥仁)</dc:creator>
  <cp:keywords>CTPClassification=CTP_NT</cp:keywords>
  <cp:lastModifiedBy>Qualcomm User</cp:lastModifiedBy>
  <cp:revision>127</cp:revision>
  <dcterms:created xsi:type="dcterms:W3CDTF">2019-08-26T17:00:24Z</dcterms:created>
  <dcterms:modified xsi:type="dcterms:W3CDTF">2020-03-04T17:51:13Z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487c2b82-6f75-4c9e-b44d-56fa24110e46</vt:lpwstr>
  </property>
  <property fmtid="{D5CDD505-2E9C-101B-9397-08002B2CF9AE}" pid="4" name="CTP_TimeStamp">
    <vt:lpwstr>2019-08-30 06:09:48Z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