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1" r:id="rId5"/>
    <p:sldId id="262" r:id="rId6"/>
    <p:sldId id="267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1122363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/>
              <a:t>WF on </a:t>
            </a:r>
            <a:r>
              <a:rPr lang="en-US" dirty="0" smtClean="0"/>
              <a:t>testability of </a:t>
            </a:r>
            <a:br>
              <a:rPr lang="en-US" dirty="0" smtClean="0"/>
            </a:br>
            <a:r>
              <a:rPr lang="en-US" dirty="0" smtClean="0"/>
              <a:t>transient period capability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Huawei, HiSilicon, </a:t>
            </a:r>
            <a:r>
              <a:rPr lang="en-US" dirty="0" err="1" smtClean="0"/>
              <a:t>Starpoint</a:t>
            </a:r>
            <a:r>
              <a:rPr lang="en-US" dirty="0" smtClean="0"/>
              <a:t>, OPPO, </a:t>
            </a:r>
            <a:r>
              <a:rPr lang="en-US" dirty="0" smtClean="0"/>
              <a:t>China Unicom, [Vivo</a:t>
            </a:r>
            <a:r>
              <a:rPr lang="en-US" dirty="0" smtClean="0"/>
              <a:t>], [</a:t>
            </a:r>
            <a:r>
              <a:rPr lang="en-US" dirty="0" err="1" smtClean="0"/>
              <a:t>Unisoc</a:t>
            </a:r>
            <a:r>
              <a:rPr lang="en-US" dirty="0" smtClean="0"/>
              <a:t>],[</a:t>
            </a:r>
            <a:r>
              <a:rPr lang="en-US" dirty="0" err="1" smtClean="0"/>
              <a:t>Xiaomi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R4-20XXXXX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40" y="-28284"/>
            <a:ext cx="285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94e</a:t>
            </a:r>
            <a:endParaRPr lang="en-US" b="1" dirty="0"/>
          </a:p>
          <a:p>
            <a:r>
              <a:rPr lang="en-US" b="1" dirty="0" smtClean="0"/>
              <a:t>Feb 24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dirty="0" smtClean="0"/>
              <a:t>Mar 06</a:t>
            </a:r>
            <a:r>
              <a:rPr lang="en-US" b="1" baseline="30000" dirty="0" smtClean="0"/>
              <a:t>th</a:t>
            </a:r>
            <a:r>
              <a:rPr lang="en-US" b="1" dirty="0"/>
              <a:t>, </a:t>
            </a:r>
            <a:r>
              <a:rPr lang="en-US" b="1" dirty="0" smtClean="0"/>
              <a:t>2020</a:t>
            </a:r>
            <a:endParaRPr lang="en-US" b="1" dirty="0"/>
          </a:p>
          <a:p>
            <a:r>
              <a:rPr lang="en-US" b="1" dirty="0" smtClean="0"/>
              <a:t>Electric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[1] R4-2001757, “on transient period capability”, Huawei, HiSilicon, RAN4 #94e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[2</a:t>
            </a:r>
            <a:r>
              <a:rPr lang="en-US" altLang="zh-CN" dirty="0"/>
              <a:t>] </a:t>
            </a:r>
            <a:r>
              <a:rPr lang="en-US" altLang="zh-CN" dirty="0" smtClean="0"/>
              <a:t>R4-2002143  ” </a:t>
            </a:r>
            <a:r>
              <a:rPr lang="en-US" altLang="zh-CN" dirty="0"/>
              <a:t>EVM Measurements for FR1 Transient Period Capability Testability</a:t>
            </a:r>
            <a:r>
              <a:rPr lang="en-US" altLang="zh-CN" dirty="0" smtClean="0"/>
              <a:t>”, Skyworks, RAN4 #94e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[3] R4-1916016 “WF on transient period capability”. Qualcomm, Skyworks. RAN4 #93 meeting 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[4] </a:t>
            </a:r>
            <a:r>
              <a:rPr lang="en-US" altLang="zh-CN" dirty="0"/>
              <a:t>R4- 2000442 “Feasibility of on-to-on transient period measurement in FR1</a:t>
            </a:r>
            <a:r>
              <a:rPr lang="en-US" altLang="zh-CN" dirty="0" smtClean="0"/>
              <a:t>” Anritsu,</a:t>
            </a:r>
            <a:r>
              <a:rPr lang="en-US" altLang="zh-CN" dirty="0"/>
              <a:t> RAN4 #94e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[5] R4-2002691 “email discussion summary on NR FR1 part 1_#18”, Huawei, HiSilicon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5" y="-5808"/>
            <a:ext cx="10515600" cy="557900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latin typeface="+mn-lt"/>
              </a:rPr>
              <a:t>Background: Summary of 1</a:t>
            </a:r>
            <a:r>
              <a:rPr lang="en-US" altLang="zh-CN" sz="3200" baseline="30000" dirty="0" smtClean="0">
                <a:latin typeface="+mn-lt"/>
              </a:rPr>
              <a:t>st</a:t>
            </a:r>
            <a:r>
              <a:rPr lang="en-US" altLang="zh-CN" sz="3200" dirty="0" smtClean="0">
                <a:latin typeface="+mn-lt"/>
              </a:rPr>
              <a:t> round discussion</a:t>
            </a:r>
            <a:endParaRPr lang="zh-CN" altLang="en-US" sz="3200" dirty="0">
              <a:latin typeface="+mn-lt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683491"/>
              </p:ext>
            </p:extLst>
          </p:nvPr>
        </p:nvGraphicFramePr>
        <p:xfrm>
          <a:off x="94897" y="521264"/>
          <a:ext cx="12097102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794"/>
                <a:gridCol w="6415279"/>
                <a:gridCol w="478950"/>
                <a:gridCol w="4831079"/>
              </a:tblGrid>
              <a:tr h="218965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Comments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Comments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37555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RMS EVM over 1 slot can represent the transient period capability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200" dirty="0" smtClean="0"/>
                        <a:t>View</a:t>
                      </a:r>
                      <a:r>
                        <a:rPr lang="en-US" altLang="zh-CN" sz="1200" baseline="0" dirty="0" smtClean="0"/>
                        <a:t> 1:</a:t>
                      </a:r>
                      <a:r>
                        <a:rPr lang="en-US" altLang="zh-CN" sz="1200" dirty="0" smtClean="0"/>
                        <a:t> no relation with testability</a:t>
                      </a:r>
                    </a:p>
                    <a:p>
                      <a:r>
                        <a:rPr lang="en-US" altLang="zh-CN" sz="1200" dirty="0" smtClean="0"/>
                        <a:t>View 2: relates whether</a:t>
                      </a:r>
                      <a:r>
                        <a:rPr lang="en-US" altLang="zh-CN" sz="1200" baseline="0" dirty="0" smtClean="0"/>
                        <a:t> TE can capture the accurate transient period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RMS EVM with DFT-OFDM measurement similar with LTE can be tested for transient period 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1: can use current LTE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procedure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2: can sue the current LTE procedure with exclusion period matched.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3: can not take the procedure defined for LTE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555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RMS EVM over 1 slot, whether EVM measurement procedure on equalizing is clear for UE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200" dirty="0" smtClean="0"/>
                        <a:t>View 1:</a:t>
                      </a:r>
                      <a:r>
                        <a:rPr lang="en-US" altLang="zh-CN" sz="1200" baseline="0" dirty="0" smtClean="0"/>
                        <a:t> existing procedure for equalization does not need any modification.</a:t>
                      </a:r>
                    </a:p>
                    <a:p>
                      <a:r>
                        <a:rPr lang="en-US" altLang="zh-CN" sz="1200" baseline="0" dirty="0" smtClean="0"/>
                        <a:t>View 2: out of scope to compare equalization procedure for BS and UE </a:t>
                      </a:r>
                    </a:p>
                    <a:p>
                      <a:r>
                        <a:rPr lang="en-US" altLang="zh-CN" sz="1200" baseline="0" dirty="0" smtClean="0"/>
                        <a:t>View 3: different equalization procedure will lead to different EVM measurement result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UL DL configuration:</a:t>
                      </a:r>
                    </a:p>
                    <a:p>
                      <a:r>
                        <a:rPr lang="en-US" altLang="zh-CN" sz="1200" dirty="0" smtClean="0"/>
                        <a:t>View 1: no relation with testability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View 2: </a:t>
                      </a: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TDD pattern Figure 2.3-2 from R4-2000442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200" dirty="0" smtClean="0"/>
                        <a:t>View 3:</a:t>
                      </a:r>
                      <a:r>
                        <a:rPr lang="en-US" altLang="zh-CN" sz="1200" baseline="0" dirty="0" smtClean="0"/>
                        <a:t> further discuss after testability is solved </a:t>
                      </a:r>
                      <a:endParaRPr lang="zh-CN" altLang="en-US" sz="1200" dirty="0"/>
                    </a:p>
                  </a:txBody>
                  <a:tcPr/>
                </a:tc>
              </a:tr>
              <a:tr h="37555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RMS EVM over 1 symbol, how to define EVM measurement procedure in the spec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200" dirty="0" smtClean="0"/>
                        <a:t>View 1: object to the discussion</a:t>
                      </a:r>
                      <a:r>
                        <a:rPr lang="en-US" altLang="zh-CN" sz="1200" baseline="0" dirty="0" smtClean="0"/>
                        <a:t> in RAN4 that </a:t>
                      </a:r>
                      <a:r>
                        <a:rPr lang="en-US" altLang="zh-CN" sz="1200" dirty="0" smtClean="0"/>
                        <a:t>have new WI study on </a:t>
                      </a: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RMS EVM over 1 symbol</a:t>
                      </a:r>
                      <a:endParaRPr lang="en-US" altLang="zh-CN" sz="1200" baseline="0" dirty="0" smtClean="0"/>
                    </a:p>
                    <a:p>
                      <a:r>
                        <a:rPr lang="en-US" altLang="zh-CN" sz="1200" dirty="0" smtClean="0"/>
                        <a:t>View 2: Create new section in Annex clarifying</a:t>
                      </a:r>
                      <a:r>
                        <a:rPr lang="en-US" altLang="zh-CN" sz="1200" baseline="0" dirty="0" smtClean="0"/>
                        <a:t> assumptions</a:t>
                      </a:r>
                    </a:p>
                    <a:p>
                      <a:r>
                        <a:rPr lang="en-US" altLang="zh-CN" sz="1200" baseline="0" dirty="0" smtClean="0"/>
                        <a:t>View 3: RAN4 need further study on the test procedure for 1symbol case, new WI/SI would be an option.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9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calculate EVM for symbols in which the transient occurs</a:t>
                      </a:r>
                    </a:p>
                    <a:p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1: no relation with testability</a:t>
                      </a:r>
                    </a:p>
                    <a:p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2: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for the two symbols impacted by the transient</a:t>
                      </a:r>
                      <a:endParaRPr lang="zh-CN" altLang="en-US" sz="1200" dirty="0"/>
                    </a:p>
                  </a:txBody>
                  <a:tcPr/>
                </a:tc>
              </a:tr>
              <a:tr h="37555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20dB power change can represent the maximum power change in the network, if not, whether TE can provide the test condition for the maximum power change 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200" dirty="0" smtClean="0"/>
                        <a:t>View 1: no relation with testability</a:t>
                      </a:r>
                    </a:p>
                    <a:p>
                      <a:r>
                        <a:rPr lang="en-US" altLang="zh-CN" sz="1200" dirty="0" smtClean="0"/>
                        <a:t>View</a:t>
                      </a:r>
                      <a:r>
                        <a:rPr lang="en-US" altLang="zh-CN" sz="1200" baseline="0" dirty="0" smtClean="0"/>
                        <a:t> 2: it </a:t>
                      </a: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not been proposed or discussed in any paper </a:t>
                      </a:r>
                      <a:endParaRPr lang="en-US" altLang="zh-CN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200" dirty="0" smtClean="0"/>
                        <a:t>View 3: TE can only</a:t>
                      </a:r>
                      <a:r>
                        <a:rPr lang="en-US" altLang="zh-CN" sz="1200" baseline="0" dirty="0" smtClean="0"/>
                        <a:t> provide about 20dB dynamic range for EVM test</a:t>
                      </a:r>
                    </a:p>
                    <a:p>
                      <a:r>
                        <a:rPr lang="en-US" altLang="zh-CN" sz="1200" baseline="0" dirty="0" smtClean="0"/>
                        <a:t>View 4: Provide analysis in R4-1915367 that the maximum range can be up to 55dB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aseline="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EVM budget for symbol where the transient occurs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1: </a:t>
                      </a: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relation with testability</a:t>
                      </a:r>
                    </a:p>
                    <a:p>
                      <a:r>
                        <a:rPr lang="en-US" altLang="zh-CN" sz="1200" baseline="0" dirty="0" smtClean="0"/>
                        <a:t>View 2: evaluate further or use the current value in [2]</a:t>
                      </a:r>
                    </a:p>
                    <a:p>
                      <a:r>
                        <a:rPr lang="en-US" altLang="zh-CN" sz="1200" baseline="0" dirty="0" smtClean="0"/>
                        <a:t>View 3: </a:t>
                      </a: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relaxation on EVM may have impact on high order modulation</a:t>
                      </a:r>
                      <a:endParaRPr lang="en-US" altLang="zh-CN" sz="1200" baseline="0" dirty="0" smtClean="0"/>
                    </a:p>
                  </a:txBody>
                  <a:tcPr/>
                </a:tc>
              </a:tr>
              <a:tr h="37555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How</a:t>
                      </a:r>
                      <a:r>
                        <a:rPr lang="en-US" altLang="zh-CN" sz="1200" baseline="0" dirty="0" smtClean="0"/>
                        <a:t> to ensure the transient period is symmetrically positioned?</a:t>
                      </a:r>
                    </a:p>
                    <a:p>
                      <a:r>
                        <a:rPr lang="en-US" altLang="zh-CN" sz="1200" baseline="0" dirty="0" smtClean="0"/>
                        <a:t>View 1: not related to testability</a:t>
                      </a:r>
                    </a:p>
                    <a:p>
                      <a:r>
                        <a:rPr lang="en-US" altLang="zh-CN" sz="1200" baseline="0" dirty="0" smtClean="0"/>
                        <a:t>View 2: only exclusion period is symmetrically placed</a:t>
                      </a:r>
                    </a:p>
                    <a:p>
                      <a:r>
                        <a:rPr lang="en-US" altLang="zh-CN" sz="1200" baseline="0" dirty="0" smtClean="0"/>
                        <a:t>View 3: UE always reports worst case situation that could be tested</a:t>
                      </a:r>
                    </a:p>
                    <a:p>
                      <a:r>
                        <a:rPr lang="en-US" altLang="zh-CN" sz="1200" baseline="0" dirty="0" smtClean="0"/>
                        <a:t>View 4: no mechanism to guarantee the transient period is symmetrically placed and TE may not capture any transient occurs on the after symbol.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4-4: LS to RAN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200" dirty="0" smtClean="0"/>
                        <a:t>View 1: </a:t>
                      </a:r>
                      <a:r>
                        <a:rPr lang="en-US" altLang="zh-CN" sz="1200" dirty="0" smtClean="0"/>
                        <a:t>s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to RAN plenary to inform that RAN4 has agreed that testability of the new feature on transient capability </a:t>
                      </a:r>
                    </a:p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2: no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reason to send LS</a:t>
                      </a:r>
                    </a:p>
                    <a:p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3: </a:t>
                      </a: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 LS to RAN plenary to inform that RAN4 cannot make consensus on testability </a:t>
                      </a:r>
                      <a:endParaRPr lang="zh-CN" altLang="en-US" sz="1200" dirty="0"/>
                    </a:p>
                  </a:txBody>
                  <a:tcPr/>
                </a:tc>
              </a:tr>
              <a:tr h="37555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EVM=min(EVM</a:t>
                      </a:r>
                      <a:r>
                        <a:rPr lang="en-GB" altLang="zh-CN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EVM</a:t>
                      </a:r>
                      <a:r>
                        <a:rPr lang="en-GB" altLang="zh-CN" sz="12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can differentiate UE with different transient period ability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200" dirty="0" smtClean="0"/>
                        <a:t>View 1: finer resolution</a:t>
                      </a:r>
                      <a:r>
                        <a:rPr lang="en-US" altLang="zh-CN" sz="1200" baseline="0" dirty="0" smtClean="0"/>
                        <a:t> may need to use a higher SCS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baseline="0" dirty="0" smtClean="0"/>
                        <a:t>View 2: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 the rounding to the upper 1us the test is valid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 3: it</a:t>
                      </a:r>
                      <a:r>
                        <a:rPr lang="en-GB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 highly depends on the SCS UE can support, UE is not mandatory to support every SCS.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6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40" y="33013"/>
            <a:ext cx="11824686" cy="649859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WF1: largest power change range between 2 UL transmissions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71140" y="646979"/>
            <a:ext cx="12040347" cy="2829466"/>
          </a:xfrm>
          <a:prstGeom prst="roundRect">
            <a:avLst>
              <a:gd name="adj" fmla="val 5620"/>
            </a:avLst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8023" y="682872"/>
            <a:ext cx="5676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Power control equation from TS 38.213:</a:t>
            </a:r>
            <a:endParaRPr lang="zh-CN" altLang="en-US" sz="1600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858269"/>
              </p:ext>
            </p:extLst>
          </p:nvPr>
        </p:nvGraphicFramePr>
        <p:xfrm>
          <a:off x="207037" y="1053592"/>
          <a:ext cx="8272729" cy="64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" r:id="rId3" imgW="5943600" imgH="469900" progId="Equation.3">
                  <p:embed/>
                </p:oleObj>
              </mc:Choice>
              <mc:Fallback>
                <p:oleObj r:id="rId3" imgW="59436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37" y="1053592"/>
                        <a:ext cx="8272729" cy="6455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845669"/>
              </p:ext>
            </p:extLst>
          </p:nvPr>
        </p:nvGraphicFramePr>
        <p:xfrm>
          <a:off x="215663" y="1854690"/>
          <a:ext cx="9213009" cy="687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" r:id="rId5" imgW="6375400" imgH="469900" progId="Equation.3">
                  <p:embed/>
                </p:oleObj>
              </mc:Choice>
              <mc:Fallback>
                <p:oleObj r:id="rId5" imgW="63754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63" y="1854690"/>
                        <a:ext cx="9213009" cy="6875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46654" y="2541295"/>
            <a:ext cx="10791643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Where P</a:t>
            </a:r>
            <a:r>
              <a:rPr lang="en-US" altLang="zh-CN" sz="1600" baseline="-25000" dirty="0" smtClean="0"/>
              <a:t>0_PUSCH</a:t>
            </a:r>
            <a:r>
              <a:rPr lang="en-US" altLang="zh-CN" sz="1600" dirty="0" smtClean="0"/>
              <a:t> and P</a:t>
            </a:r>
            <a:r>
              <a:rPr lang="en-US" altLang="zh-CN" sz="1600" baseline="-25000" dirty="0" smtClean="0"/>
              <a:t>0_PUCCH</a:t>
            </a:r>
            <a:r>
              <a:rPr lang="en-US" altLang="zh-CN" sz="1600" dirty="0" smtClean="0"/>
              <a:t> are </a:t>
            </a:r>
            <a:r>
              <a:rPr lang="en-US" altLang="zh-CN" sz="1600" dirty="0" smtClean="0">
                <a:solidFill>
                  <a:srgbClr val="C00000"/>
                </a:solidFill>
              </a:rPr>
              <a:t>configured separately </a:t>
            </a:r>
            <a:r>
              <a:rPr lang="en-US" altLang="zh-CN" sz="1600" dirty="0" smtClean="0"/>
              <a:t>under one serving cell, in which:</a:t>
            </a:r>
          </a:p>
          <a:p>
            <a:r>
              <a:rPr lang="en-US" altLang="zh-CN" sz="1600" dirty="0" smtClean="0"/>
              <a:t>P</a:t>
            </a:r>
            <a:r>
              <a:rPr lang="en-US" altLang="zh-CN" sz="1600" baseline="-25000" dirty="0" smtClean="0"/>
              <a:t>0_PUSCH</a:t>
            </a:r>
            <a:r>
              <a:rPr lang="en-US" altLang="zh-CN" sz="1600" dirty="0" smtClean="0"/>
              <a:t>=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P</a:t>
            </a:r>
            <a:r>
              <a:rPr lang="en-US" altLang="zh-CN" sz="1600" baseline="-25000" dirty="0" smtClean="0"/>
              <a:t>0_NOMINAL_PUSCH </a:t>
            </a:r>
            <a:r>
              <a:rPr lang="en-US" altLang="zh-CN" sz="1600" dirty="0" smtClean="0"/>
              <a:t>+ P</a:t>
            </a:r>
            <a:r>
              <a:rPr lang="en-US" altLang="zh-CN" sz="1600" baseline="-25000" dirty="0" smtClean="0"/>
              <a:t>0_UE_PUSCH, </a:t>
            </a:r>
            <a:r>
              <a:rPr lang="en-US" altLang="zh-CN" sz="1600" dirty="0" smtClean="0"/>
              <a:t>P</a:t>
            </a:r>
            <a:r>
              <a:rPr lang="en-US" altLang="zh-CN" sz="1600" baseline="-25000" dirty="0" smtClean="0"/>
              <a:t>0_NOMINAL_PUSCH</a:t>
            </a:r>
            <a:r>
              <a:rPr lang="en-US" altLang="zh-CN" sz="1600" dirty="0" smtClean="0"/>
              <a:t> is specified with range {-202,24} </a:t>
            </a:r>
            <a:r>
              <a:rPr lang="en-US" altLang="zh-CN" sz="1600" dirty="0" err="1" smtClean="0"/>
              <a:t>dBm</a:t>
            </a:r>
            <a:r>
              <a:rPr lang="en-US" altLang="zh-CN" sz="1600" dirty="0" smtClean="0"/>
              <a:t> in TS 38.331</a:t>
            </a:r>
          </a:p>
          <a:p>
            <a:r>
              <a:rPr lang="en-US" altLang="zh-CN" sz="1600" dirty="0" smtClean="0"/>
              <a:t>P</a:t>
            </a:r>
            <a:r>
              <a:rPr lang="en-US" altLang="zh-CN" sz="1600" baseline="-25000" dirty="0" smtClean="0"/>
              <a:t>0_PUCCH</a:t>
            </a:r>
            <a:r>
              <a:rPr lang="en-US" altLang="zh-CN" sz="1600" dirty="0"/>
              <a:t>= </a:t>
            </a:r>
            <a:r>
              <a:rPr lang="en-US" altLang="zh-CN" sz="1600" dirty="0" smtClean="0"/>
              <a:t>P</a:t>
            </a:r>
            <a:r>
              <a:rPr lang="en-US" altLang="zh-CN" sz="1600" baseline="-25000" dirty="0" smtClean="0"/>
              <a:t>0_NOMINAL_PUCCH </a:t>
            </a:r>
            <a:r>
              <a:rPr lang="en-US" altLang="zh-CN" sz="1600" dirty="0"/>
              <a:t>+ </a:t>
            </a:r>
            <a:r>
              <a:rPr lang="en-US" altLang="zh-CN" sz="1600" dirty="0" smtClean="0"/>
              <a:t>P</a:t>
            </a:r>
            <a:r>
              <a:rPr lang="en-US" altLang="zh-CN" sz="1600" baseline="-25000" dirty="0" smtClean="0"/>
              <a:t>0_UE_PUCCH</a:t>
            </a:r>
            <a:r>
              <a:rPr lang="en-US" altLang="zh-CN" sz="1600" baseline="-25000" dirty="0"/>
              <a:t>, </a:t>
            </a:r>
            <a:r>
              <a:rPr lang="en-US" altLang="zh-CN" sz="1600" dirty="0" smtClean="0"/>
              <a:t>P</a:t>
            </a:r>
            <a:r>
              <a:rPr lang="en-US" altLang="zh-CN" sz="1600" baseline="-25000" dirty="0" smtClean="0"/>
              <a:t>0_NOMINAL_PUCCH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is specified with range {-</a:t>
            </a:r>
            <a:r>
              <a:rPr lang="en-US" altLang="zh-CN" sz="1600" dirty="0" smtClean="0"/>
              <a:t>202,24} </a:t>
            </a:r>
            <a:r>
              <a:rPr lang="en-US" altLang="zh-CN" sz="1600" dirty="0" err="1" smtClean="0"/>
              <a:t>dBm</a:t>
            </a:r>
            <a:r>
              <a:rPr lang="en-US" altLang="zh-CN" sz="1600" dirty="0" smtClean="0"/>
              <a:t> in TS 38.331</a:t>
            </a:r>
            <a:endParaRPr lang="en-US" altLang="zh-CN" sz="1600" dirty="0"/>
          </a:p>
          <a:p>
            <a:endParaRPr lang="zh-CN" altLang="en-US" sz="1600" baseline="-25000" dirty="0"/>
          </a:p>
          <a:p>
            <a:endParaRPr lang="zh-CN" altLang="en-US" sz="1600" baseline="-25000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20771" y="3571342"/>
            <a:ext cx="1188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NR configuration parameters in a real network from different 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gNB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vendors are provided as below: </a:t>
            </a:r>
            <a:endParaRPr lang="zh-CN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27195"/>
              </p:ext>
            </p:extLst>
          </p:nvPr>
        </p:nvGraphicFramePr>
        <p:xfrm>
          <a:off x="267420" y="3944299"/>
          <a:ext cx="10265433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6694"/>
                <a:gridCol w="1555630"/>
                <a:gridCol w="1716657"/>
                <a:gridCol w="1190446"/>
                <a:gridCol w="3856006"/>
              </a:tblGrid>
              <a:tr h="46379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gNB</a:t>
                      </a:r>
                      <a:r>
                        <a:rPr lang="en-US" altLang="zh-CN" sz="1400" b="1" dirty="0" smtClean="0"/>
                        <a:t> Vendors</a:t>
                      </a:r>
                      <a:r>
                        <a:rPr lang="en-US" altLang="zh-CN" sz="1400" b="1" baseline="0" dirty="0" smtClean="0"/>
                        <a:t> No.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P</a:t>
                      </a:r>
                      <a:r>
                        <a:rPr lang="en-US" altLang="zh-CN" sz="1400" b="1" baseline="-25000" dirty="0" smtClean="0"/>
                        <a:t>0_PUSCH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P</a:t>
                      </a:r>
                      <a:r>
                        <a:rPr lang="en-US" altLang="zh-CN" sz="1400" b="1" baseline="-25000" dirty="0" smtClean="0"/>
                        <a:t>0_PUCCH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RB change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1RB-&gt;273RB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Largest power change between 2 UL transmissions</a:t>
                      </a:r>
                      <a:endParaRPr lang="zh-CN" altLang="en-US" sz="1400" b="1" dirty="0"/>
                    </a:p>
                  </a:txBody>
                  <a:tcPr/>
                </a:tc>
              </a:tr>
              <a:tr h="2676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-86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-104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42dB</a:t>
                      </a:r>
                      <a:endParaRPr lang="zh-CN" altLang="en-US" sz="1400" dirty="0"/>
                    </a:p>
                  </a:txBody>
                  <a:tcPr/>
                </a:tc>
              </a:tr>
              <a:tr h="2676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-70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-104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58dB</a:t>
                      </a:r>
                      <a:endParaRPr lang="zh-CN" altLang="en-US" sz="1400" dirty="0"/>
                    </a:p>
                  </a:txBody>
                  <a:tcPr/>
                </a:tc>
              </a:tr>
              <a:tr h="2676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-73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-100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51dB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129393" y="5432778"/>
            <a:ext cx="11749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largest difference in real network between 2 consecutive physical channel UL transmissions could be up to 58dB.</a:t>
            </a:r>
          </a:p>
          <a:p>
            <a:r>
              <a:rPr lang="en-US" altLang="zh-CN" dirty="0" smtClean="0"/>
              <a:t>In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round discussion, TE vendor provides the comments:</a:t>
            </a:r>
          </a:p>
          <a:p>
            <a:r>
              <a:rPr lang="en-US" altLang="zh-CN" dirty="0" smtClean="0"/>
              <a:t>The largest power change dynamic range TE can provides for EVM measurement is 20dB 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55279" y="6356108"/>
            <a:ext cx="11852692" cy="3724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72526" y="6373360"/>
            <a:ext cx="11835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Conclusion: the largest power change dynamic range TE can provides can not match the power change range under real networks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392" y="33013"/>
            <a:ext cx="10515600" cy="649859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WF2: testability for CP-OFDM waveform 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6653" y="596610"/>
            <a:ext cx="1177505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1600" b="1" dirty="0" smtClean="0"/>
              <a:t>Initial consensus in RAN4 for CP-OFDM: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It is not possible to exclude transient period from the EVM FFT samples for CP-OFDM [3], since it is</a:t>
            </a:r>
            <a:r>
              <a:rPr lang="x-none" altLang="zh-CN" sz="1600" dirty="0" smtClean="0"/>
              <a:t> </a:t>
            </a:r>
            <a:r>
              <a:rPr lang="en-US" altLang="zh-CN" sz="1600" dirty="0"/>
              <a:t>directly </a:t>
            </a:r>
            <a:r>
              <a:rPr lang="en-US" altLang="zh-CN" sz="1600" dirty="0" smtClean="0"/>
              <a:t>mapped </a:t>
            </a:r>
            <a:r>
              <a:rPr lang="en-US" altLang="zh-CN" sz="1600" dirty="0"/>
              <a:t>to subcarrier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frequency domain, removing any exclusion window in time domain will destroy the data on each RE.</a:t>
            </a:r>
            <a:r>
              <a:rPr lang="en-US" altLang="zh-CN" sz="1600" dirty="0" smtClean="0"/>
              <a:t>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Exclusion window can not be different with EVM window length defined in TS 38.101-1 Annex [3].</a:t>
            </a:r>
            <a:r>
              <a:rPr lang="zh-CN" altLang="en-US" sz="1600" dirty="0" smtClean="0"/>
              <a:t> </a:t>
            </a:r>
            <a:endParaRPr lang="en-US" altLang="zh-CN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Analysis assumption: Transient period is symmetrically positioned across the boundary [3]</a:t>
            </a:r>
            <a:endParaRPr lang="en-US" altLang="zh-CN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The current EVM</a:t>
            </a:r>
            <a:r>
              <a:rPr lang="en-US" altLang="zh-CN" sz="1600" baseline="-25000" dirty="0" smtClean="0"/>
              <a:t>L</a:t>
            </a:r>
            <a:r>
              <a:rPr lang="en-US" altLang="zh-CN" sz="1600" dirty="0" smtClean="0"/>
              <a:t> window and EVM</a:t>
            </a:r>
            <a:r>
              <a:rPr lang="en-US" altLang="zh-CN" sz="1600" baseline="-25000" dirty="0" smtClean="0"/>
              <a:t>H</a:t>
            </a:r>
            <a:r>
              <a:rPr lang="en-US" altLang="zh-CN" sz="1600" dirty="0" smtClean="0"/>
              <a:t> window specified in TS 38.101-1: it shows EVM</a:t>
            </a:r>
            <a:r>
              <a:rPr lang="en-US" altLang="zh-CN" sz="1600" baseline="-25000" dirty="0" smtClean="0"/>
              <a:t>H</a:t>
            </a:r>
            <a:r>
              <a:rPr lang="en-US" altLang="zh-CN" sz="1600" dirty="0" smtClean="0"/>
              <a:t> window is almost identical with 75% CP-length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46857"/>
              </p:ext>
            </p:extLst>
          </p:nvPr>
        </p:nvGraphicFramePr>
        <p:xfrm>
          <a:off x="263590" y="2517179"/>
          <a:ext cx="7612329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7443"/>
                <a:gridCol w="2537443"/>
                <a:gridCol w="2537443"/>
              </a:tblGrid>
              <a:tr h="185902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SCS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EVM</a:t>
                      </a:r>
                      <a:r>
                        <a:rPr lang="en-US" altLang="zh-CN" sz="1400" baseline="-25000" dirty="0" smtClean="0"/>
                        <a:t>L</a:t>
                      </a:r>
                      <a:r>
                        <a:rPr lang="en-US" altLang="zh-CN" sz="1400" dirty="0" smtClean="0"/>
                        <a:t> window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EVM</a:t>
                      </a:r>
                      <a:r>
                        <a:rPr lang="en-US" altLang="zh-CN" sz="1400" baseline="-25000" dirty="0" smtClean="0"/>
                        <a:t>H</a:t>
                      </a:r>
                      <a:r>
                        <a:rPr lang="en-US" altLang="zh-CN" sz="1400" baseline="0" dirty="0" smtClean="0"/>
                        <a:t> window</a:t>
                      </a:r>
                      <a:endParaRPr lang="zh-CN" altLang="en-US" sz="1400" dirty="0"/>
                    </a:p>
                  </a:txBody>
                  <a:tcPr/>
                </a:tc>
              </a:tr>
              <a:tr h="185902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15kHz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1.175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3.525</a:t>
                      </a:r>
                      <a:endParaRPr lang="zh-CN" altLang="en-US" sz="1400" dirty="0"/>
                    </a:p>
                  </a:txBody>
                  <a:tcPr/>
                </a:tc>
              </a:tr>
              <a:tr h="185902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30kHz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0.5875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1.7625</a:t>
                      </a:r>
                      <a:endParaRPr lang="zh-CN" altLang="en-US" sz="1400" dirty="0"/>
                    </a:p>
                  </a:txBody>
                  <a:tcPr/>
                </a:tc>
              </a:tr>
              <a:tr h="185902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60kHz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0.2937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0.8812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46653" y="4047247"/>
            <a:ext cx="6806082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1600" b="1" dirty="0" smtClean="0"/>
              <a:t>Consensus in RAN4 #94e meeting: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For CP-OFDM, it is not possible to verify the exact UE transient period duration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transient timing advance is set constant and equal to -75%CP length using only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EVM=min(EVM</a:t>
            </a:r>
            <a:r>
              <a:rPr lang="en-US" altLang="zh-CN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,EVM</a:t>
            </a:r>
            <a:r>
              <a:rPr lang="en-US" altLang="zh-CN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as a metric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.[2]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Currently there is no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guaranteed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method that the transient period is symmetrically positioned.[1]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CN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4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5" b="51840"/>
          <a:stretch/>
        </p:blipFill>
        <p:spPr bwMode="auto">
          <a:xfrm>
            <a:off x="6755027" y="4047247"/>
            <a:ext cx="5033319" cy="1888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8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96329" y="33068"/>
            <a:ext cx="10515600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WF3: testability for DFT-s-OFDM waveform 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5276" y="638354"/>
            <a:ext cx="1178368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DFT-s-OFDM, the assumption is: transient period is symmetrically shared on the boundary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both before and after symbols/slots across the transient periods, the RMS EVM testability need to be considered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the before symbol/sot, if RAN4 takes LTE procedure for NR, the test metric is EVM=max(EVM</a:t>
            </a:r>
            <a:r>
              <a:rPr lang="en-US" altLang="zh-CN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EVM</a:t>
            </a:r>
            <a:r>
              <a:rPr lang="en-US" altLang="zh-CN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61780" y="1906438"/>
            <a:ext cx="729794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UE only support 15kHz, TE takes EVM</a:t>
            </a:r>
            <a:r>
              <a:rPr lang="en-US" altLang="zh-CN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EVM result means the lagging exclusion already excludes 3.525us data samples. The UE capability which is lower than 3.525us can not be tested.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For UE only support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15kHz and 30kHz,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TE takes EVM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as the EVM result means the lagging exclusion already excludes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1.7625us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date samples. The UE capability which is lower than 1.7625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can not be tested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problems for after symbol/slot mentioned in CP-OFDM also exists for DFT-s-OFDM.  </a:t>
            </a:r>
            <a:endParaRPr lang="zh-CN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" b="12570"/>
          <a:stretch/>
        </p:blipFill>
        <p:spPr bwMode="auto">
          <a:xfrm>
            <a:off x="241536" y="1777127"/>
            <a:ext cx="4295954" cy="514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4451230" y="6287100"/>
            <a:ext cx="7344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459851" y="6287106"/>
            <a:ext cx="7591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Conclusion: for DFT-s-OFDM, NR can not use the </a:t>
            </a:r>
            <a:r>
              <a:rPr lang="en-GB" altLang="zh-CN" sz="1600" b="1" dirty="0">
                <a:solidFill>
                  <a:schemeClr val="bg1"/>
                </a:solidFill>
              </a:rPr>
              <a:t>similar </a:t>
            </a:r>
            <a:r>
              <a:rPr lang="en-GB" altLang="zh-CN" sz="1600" b="1" dirty="0" smtClean="0">
                <a:solidFill>
                  <a:schemeClr val="bg1"/>
                </a:solidFill>
              </a:rPr>
              <a:t>procedure defined for </a:t>
            </a:r>
            <a:r>
              <a:rPr lang="en-GB" altLang="zh-CN" sz="1600" b="1" dirty="0">
                <a:solidFill>
                  <a:schemeClr val="bg1"/>
                </a:solidFill>
              </a:rPr>
              <a:t>RMS </a:t>
            </a:r>
            <a:r>
              <a:rPr lang="en-GB" altLang="zh-CN" sz="1600" b="1" dirty="0" smtClean="0">
                <a:solidFill>
                  <a:schemeClr val="bg1"/>
                </a:solidFill>
              </a:rPr>
              <a:t>EVM with power change in LTE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pic>
        <p:nvPicPr>
          <p:cNvPr id="11" name="Picture 4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8"/>
          <a:stretch/>
        </p:blipFill>
        <p:spPr bwMode="auto">
          <a:xfrm>
            <a:off x="5609015" y="4022376"/>
            <a:ext cx="5881370" cy="18846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左大括号 11"/>
          <p:cNvSpPr/>
          <p:nvPr/>
        </p:nvSpPr>
        <p:spPr>
          <a:xfrm rot="16200000">
            <a:off x="8182154" y="5266426"/>
            <a:ext cx="263104" cy="789315"/>
          </a:xfrm>
          <a:prstGeom prst="lef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左大括号 12"/>
          <p:cNvSpPr/>
          <p:nvPr/>
        </p:nvSpPr>
        <p:spPr>
          <a:xfrm rot="16200000">
            <a:off x="9007418" y="5263555"/>
            <a:ext cx="263104" cy="789315"/>
          </a:xfrm>
          <a:prstGeom prst="leftBrac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841396" y="5831456"/>
            <a:ext cx="9359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b="1" dirty="0" smtClean="0"/>
              <a:t>Before </a:t>
            </a:r>
          </a:p>
          <a:p>
            <a:pPr algn="ctr"/>
            <a:r>
              <a:rPr lang="en-US" altLang="zh-CN" sz="1050" b="1" dirty="0" smtClean="0"/>
              <a:t>symbol/slot</a:t>
            </a:r>
            <a:endParaRPr lang="zh-CN" altLang="en-US" sz="105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8623521" y="5828583"/>
            <a:ext cx="9359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b="1" dirty="0" smtClean="0"/>
              <a:t>After </a:t>
            </a:r>
          </a:p>
          <a:p>
            <a:pPr algn="ctr"/>
            <a:r>
              <a:rPr lang="en-US" altLang="zh-CN" sz="1050" b="1" dirty="0" smtClean="0"/>
              <a:t>symbol/slot</a:t>
            </a:r>
            <a:endParaRPr lang="zh-CN" alt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32114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25519" y="-27678"/>
            <a:ext cx="12335774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WF4: equalizing process for RMS EVM over 14 symbols is not specified clearly for UE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772150" y="622181"/>
            <a:ext cx="11723" cy="5364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501769" y="441206"/>
            <a:ext cx="567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Equalizing process for UE specified in TS 38.521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6412523" y="422156"/>
            <a:ext cx="567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Equalizing process for </a:t>
            </a:r>
            <a:r>
              <a:rPr lang="en-US" altLang="zh-CN" dirty="0" err="1" smtClean="0"/>
              <a:t>gNB</a:t>
            </a:r>
            <a:r>
              <a:rPr lang="en-US" altLang="zh-CN" dirty="0" smtClean="0"/>
              <a:t> specified in TS 38.104</a:t>
            </a:r>
            <a:endParaRPr lang="zh-CN" altLang="en-US" dirty="0"/>
          </a:p>
        </p:txBody>
      </p:sp>
      <p:pic>
        <p:nvPicPr>
          <p:cNvPr id="2050" name="Picture 2" descr="C:\Users\z00405189\AppData\Roaming\eSpace_Desktop\UserData\z00405189\imagefiles\9213F6FA-9072-49BE-91ED-BC2E2F1758C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07" y="1084262"/>
            <a:ext cx="5440319" cy="479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599" y="884236"/>
            <a:ext cx="5800725" cy="565456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136229" y="6394208"/>
            <a:ext cx="11852692" cy="3724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53476" y="6411460"/>
            <a:ext cx="11835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Conclusion: equalizing process for RMS EMS over 14 symbols is not clearly defined for UE compared with the process for </a:t>
            </a:r>
            <a:r>
              <a:rPr lang="en-US" altLang="zh-CN" sz="1600" b="1" dirty="0" err="1" smtClean="0">
                <a:solidFill>
                  <a:schemeClr val="bg1"/>
                </a:solidFill>
              </a:rPr>
              <a:t>gNB</a:t>
            </a:r>
            <a:r>
              <a:rPr lang="en-US" altLang="zh-CN" sz="1600" b="1" dirty="0" smtClean="0">
                <a:solidFill>
                  <a:schemeClr val="bg1"/>
                </a:solidFill>
              </a:rPr>
              <a:t>.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20769" y="67572"/>
            <a:ext cx="10508411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WF5: 1</a:t>
            </a:r>
            <a:r>
              <a:rPr lang="en-US" altLang="zh-CN" sz="36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symbol RMS EVM which transient period occurs 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0" y="746006"/>
            <a:ext cx="1163955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b="1" dirty="0" smtClean="0"/>
              <a:t>Some corresponding consensus in RAN4: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dirty="0"/>
              <a:t>If pass/fail only relies on </a:t>
            </a:r>
            <a:r>
              <a:rPr lang="en-US" altLang="zh-CN" dirty="0" err="1"/>
              <a:t>rms</a:t>
            </a:r>
            <a:r>
              <a:rPr lang="en-US" altLang="zh-CN" dirty="0"/>
              <a:t> EVM/14OS, a UE could pass the </a:t>
            </a:r>
            <a:r>
              <a:rPr lang="en-US" altLang="zh-CN" dirty="0" smtClean="0"/>
              <a:t>test while </a:t>
            </a:r>
            <a:r>
              <a:rPr lang="en-US" altLang="zh-CN" dirty="0"/>
              <a:t>not meeting its declared transient period. </a:t>
            </a:r>
            <a:r>
              <a:rPr lang="en-US" altLang="zh-CN" dirty="0" smtClean="0"/>
              <a:t>[3]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dirty="0" smtClean="0"/>
              <a:t>If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symbol RMS EVM for symbol where transient occurs is considered to verify transient period capability: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dirty="0" smtClean="0"/>
              <a:t>Currently no specification on the test condition, assumption and processing procedure for RMS EVM/1OS [1] [4]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dirty="0" smtClean="0"/>
              <a:t>Target EVM for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symbol with transient need to be relaxed [2][3]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6229" y="6394208"/>
            <a:ext cx="11852692" cy="3724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3476" y="6411460"/>
            <a:ext cx="11835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Conclusion: comprehensive research and discussion are needed for 1</a:t>
            </a:r>
            <a:r>
              <a:rPr lang="en-US" altLang="zh-CN" sz="1600" b="1" baseline="30000" dirty="0" smtClean="0">
                <a:solidFill>
                  <a:schemeClr val="bg1"/>
                </a:solidFill>
              </a:rPr>
              <a:t>st</a:t>
            </a:r>
            <a:r>
              <a:rPr lang="en-US" altLang="zh-CN" sz="1600" b="1" dirty="0" smtClean="0">
                <a:solidFill>
                  <a:schemeClr val="bg1"/>
                </a:solidFill>
              </a:rPr>
              <a:t> symbol RMS EVM on evaluating transient period in RAN4 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515600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WF6: How to differentiate capabilities UE indicates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4300" y="609600"/>
            <a:ext cx="116395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b="1" dirty="0" smtClean="0"/>
              <a:t>UE capability specified in TS 38.331 and TS 38.306 on numerology: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b="1" dirty="0" smtClean="0"/>
              <a:t>SCS is optional supported for band combination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zh-CN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zh-CN" b="1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zh-CN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zh-CN" b="1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zh-CN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zh-CN" b="1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zh-CN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b="1" dirty="0" smtClean="0"/>
              <a:t>For single carrier in FR1, 15kHz and 30kHz is mandatory, 60kHz is optional</a:t>
            </a:r>
            <a:endParaRPr lang="zh-CN" altLang="en-US" b="1" dirty="0"/>
          </a:p>
        </p:txBody>
      </p:sp>
      <p:pic>
        <p:nvPicPr>
          <p:cNvPr id="3074" name="Picture 2" descr="C:\Users\z00405189\AppData\Roaming\eSpace_Desktop\UserData\z00405189\imagefiles\originalImgfiles\F326D841-EE80-4901-BA9A-44CCAB838E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06" y="1274207"/>
            <a:ext cx="6293396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z00405189\AppData\Roaming\eSpace_Desktop\UserData\z00405189\imagefiles\5856E3BE-B12C-4E96-AB4D-C0BBD75331E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514"/>
          <a:stretch/>
        </p:blipFill>
        <p:spPr bwMode="auto">
          <a:xfrm>
            <a:off x="6858001" y="1374840"/>
            <a:ext cx="4972050" cy="152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z00405189\AppData\Roaming\eSpace_Desktop\UserData\z00405189\imagefiles\5317B623-2CC7-4743-AC85-9DC8AF09E9D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503612"/>
            <a:ext cx="6467475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113581" y="4600575"/>
            <a:ext cx="1171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testability </a:t>
            </a:r>
            <a:r>
              <a:rPr lang="en-US" altLang="zh-CN" dirty="0" smtClean="0"/>
              <a:t>assumption on transient period=150% CP using metric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EVM=min(EVM</a:t>
            </a:r>
            <a:r>
              <a:rPr lang="en-US" altLang="zh-CN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,EVM</a:t>
            </a:r>
            <a:r>
              <a:rPr lang="en-US" altLang="zh-CN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zh-CN" dirty="0" smtClean="0"/>
              <a:t> in RAN4: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458208"/>
              </p:ext>
            </p:extLst>
          </p:nvPr>
        </p:nvGraphicFramePr>
        <p:xfrm>
          <a:off x="503237" y="5036579"/>
          <a:ext cx="2230438" cy="12880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14666"/>
                <a:gridCol w="1415772"/>
              </a:tblGrid>
              <a:tr h="4293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SCS [kHz]</a:t>
                      </a:r>
                      <a:endParaRPr lang="zh-CN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150 % CP length</a:t>
                      </a:r>
                      <a:endParaRPr lang="zh-CN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s]</a:t>
                      </a:r>
                      <a:endParaRPr lang="zh-CN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467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7.03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467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467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467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0.87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3076575" y="4969907"/>
            <a:ext cx="8753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dirty="0" smtClean="0"/>
              <a:t>For UE do not support 60kHz, 2us transient period can not be tested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dirty="0" smtClean="0"/>
              <a:t>For UE do not support 30kHz and 60kHz, 4us transient period can not be tested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dirty="0" smtClean="0"/>
              <a:t>Since no 120kHz SCS is used in FR1, 1us transient period can not be tested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36229" y="6394208"/>
            <a:ext cx="11852692" cy="3724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34426" y="6411460"/>
            <a:ext cx="1251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Conclusion: even all issues in WF1-WF5 are solved, transient period testability is highly dependent on the </a:t>
            </a:r>
            <a:r>
              <a:rPr lang="en-US" altLang="zh-CN" sz="1600" b="1" dirty="0" err="1" smtClean="0">
                <a:solidFill>
                  <a:schemeClr val="bg1"/>
                </a:solidFill>
              </a:rPr>
              <a:t>subcarrierspacing</a:t>
            </a:r>
            <a:r>
              <a:rPr lang="en-US" altLang="zh-CN" sz="1600" b="1" dirty="0" smtClean="0">
                <a:solidFill>
                  <a:schemeClr val="bg1"/>
                </a:solidFill>
              </a:rPr>
              <a:t> UE can support.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WF7: How to handle with transient period capability in Rel-16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1156" y="941717"/>
            <a:ext cx="116197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Testability for transient period capability shall be further studied in RAN4 which ensures UE capabilities indicated is captured accurately and the </a:t>
            </a:r>
            <a:r>
              <a:rPr lang="en-US" altLang="zh-CN" sz="2000" dirty="0" err="1" smtClean="0"/>
              <a:t>gNB</a:t>
            </a:r>
            <a:r>
              <a:rPr lang="en-US" altLang="zh-CN" sz="2000" dirty="0" smtClean="0"/>
              <a:t> gets the expected performance gain.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RF requirement on transient period capability(section 6.3.3 for on-on time mask) can be introduced in TS 38.101-1 in Rel-16 </a:t>
            </a:r>
            <a:r>
              <a:rPr lang="en-US" altLang="zh-CN" sz="2000" dirty="0"/>
              <a:t>with no </a:t>
            </a:r>
            <a:r>
              <a:rPr lang="en-US" altLang="zh-CN" sz="2000" dirty="0" err="1"/>
              <a:t>Rel</a:t>
            </a:r>
            <a:r>
              <a:rPr lang="en-US" altLang="zh-CN" sz="2000" dirty="0"/>
              <a:t>-independent </a:t>
            </a:r>
            <a:r>
              <a:rPr lang="en-US" altLang="zh-CN" sz="2000" dirty="0" smtClean="0"/>
              <a:t>manner before all testability issues are addressed. 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Test case for transient period capability is introduced in Rel-17 after </a:t>
            </a:r>
            <a:r>
              <a:rPr lang="en-US" altLang="zh-CN" sz="2000" dirty="0"/>
              <a:t>the testability issues are solved</a:t>
            </a:r>
            <a:r>
              <a:rPr lang="en-US" altLang="zh-CN" sz="2000" dirty="0" smtClean="0"/>
              <a:t>.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Send LS to RAN and RAN5 to inform the above agreements.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The CR </a:t>
            </a:r>
            <a:r>
              <a:rPr lang="en-US" altLang="zh-CN" sz="2000" strike="sngStrike" dirty="0" smtClean="0">
                <a:solidFill>
                  <a:srgbClr val="C00000"/>
                </a:solidFill>
              </a:rPr>
              <a:t>submitted in RP-192948</a:t>
            </a:r>
            <a:r>
              <a:rPr lang="en-US" altLang="zh-CN" sz="2000" dirty="0" smtClean="0"/>
              <a:t> </a:t>
            </a:r>
            <a:r>
              <a:rPr lang="en-US" altLang="zh-CN" sz="2000" dirty="0" smtClean="0">
                <a:solidFill>
                  <a:srgbClr val="C00000"/>
                </a:solidFill>
              </a:rPr>
              <a:t>will be </a:t>
            </a:r>
            <a:r>
              <a:rPr lang="en-US" altLang="zh-CN" sz="2000" dirty="0" smtClean="0">
                <a:solidFill>
                  <a:srgbClr val="C00000"/>
                </a:solidFill>
              </a:rPr>
              <a:t>provided in RAN#87 meeting and </a:t>
            </a:r>
            <a:r>
              <a:rPr lang="en-US" altLang="zh-CN" sz="2000" dirty="0" smtClean="0"/>
              <a:t>should </a:t>
            </a:r>
            <a:r>
              <a:rPr lang="en-US" altLang="zh-CN" sz="2000" dirty="0" smtClean="0"/>
              <a:t>be further </a:t>
            </a:r>
            <a:r>
              <a:rPr lang="en-US" altLang="zh-CN" sz="2000" dirty="0" smtClean="0">
                <a:solidFill>
                  <a:srgbClr val="C00000"/>
                </a:solidFill>
              </a:rPr>
              <a:t>checked </a:t>
            </a:r>
            <a:r>
              <a:rPr lang="en-US" altLang="zh-CN" sz="2000" strike="sngStrike" dirty="0" smtClean="0">
                <a:solidFill>
                  <a:srgbClr val="C00000"/>
                </a:solidFill>
              </a:rPr>
              <a:t>discussed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in </a:t>
            </a:r>
            <a:r>
              <a:rPr lang="en-US" altLang="zh-CN" sz="2000" strike="sngStrike" dirty="0">
                <a:solidFill>
                  <a:srgbClr val="C00000"/>
                </a:solidFill>
              </a:rPr>
              <a:t>next RAN4 </a:t>
            </a:r>
            <a:r>
              <a:rPr lang="en-US" altLang="zh-CN" sz="2000" dirty="0">
                <a:solidFill>
                  <a:srgbClr val="C00000"/>
                </a:solidFill>
              </a:rPr>
              <a:t>RAN#87 </a:t>
            </a:r>
            <a:r>
              <a:rPr lang="en-US" altLang="zh-CN" sz="2000" dirty="0" smtClean="0"/>
              <a:t>meeting </a:t>
            </a:r>
            <a:r>
              <a:rPr lang="en-US" altLang="zh-CN" sz="2000" dirty="0" smtClean="0"/>
              <a:t>based on the above agreements. </a:t>
            </a:r>
            <a:r>
              <a:rPr lang="en-US" altLang="zh-CN" sz="2000" dirty="0"/>
              <a:t>I</a:t>
            </a:r>
            <a:r>
              <a:rPr lang="en-US" altLang="zh-CN" sz="2000" dirty="0" smtClean="0"/>
              <a:t>t is encouraged interested companies provide more technical views on this CR for this introduction of this RAN4 RF new feature. 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713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1729</Words>
  <Application>Microsoft Office PowerPoint</Application>
  <PresentationFormat>宽屏</PresentationFormat>
  <Paragraphs>178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主题</vt:lpstr>
      <vt:lpstr>Equation.3</vt:lpstr>
      <vt:lpstr>WF on testability of  transient period capability</vt:lpstr>
      <vt:lpstr>Background: Summary of 1st round discussion</vt:lpstr>
      <vt:lpstr>WF1: largest power change range between 2 UL transmissions</vt:lpstr>
      <vt:lpstr>WF2: testability for CP-OFDM waveform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120</cp:revision>
  <dcterms:created xsi:type="dcterms:W3CDTF">2019-10-15T22:26:30Z</dcterms:created>
  <dcterms:modified xsi:type="dcterms:W3CDTF">2020-03-03T08:47:25Z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(3)3/kqkRPlXOindUnMaMdqmCCu+Exw0iss88acmIMicQe3C7BtHkmVkjTK01tL0qX+PoJ+tC4e
bRGWgPZD7i/TsJzlGJYDa8x8NLKzr0BNWhIAZm1g/l3mOsYMO5zIWwZ3E5YbD+MHWNZWLCsK
WzByQAKlH4CLIatLnQy7WxTEKuEwV0w2TsBIz+KjeX7ySn4m8BCKd6paIvEOvt2DX1Yxh0tc
vGz3Uy1rbm1zt/dEfh</vt:lpwstr>
  </property>
  <property fmtid="{D5CDD505-2E9C-101B-9397-08002B2CF9AE}" pid="3" name="_2015_ms_pID_7253431">
    <vt:lpwstr>0t4Qa79UYfY2xXe1GdmY9X8rsfw/z95TnsNVP58oU91380ZS+tFicH
fkzZ3VF5UUq6l4msrqPvGq/NwSvWM+UyqZHq7viRY6zHOuB/SKT+oPXmVvhG0+/0D9YEtyof
4wjRPL2j++Qdv/jad8FcYYAz+/0CEDEXnEcj23OapNAsGh/zIORQnvyeRZJeNskCjaKzclk0
agP+Iiya1Xq7Xc2hnz0X2/yMPx4NMyt15I8/</vt:lpwstr>
  </property>
  <property fmtid="{D5CDD505-2E9C-101B-9397-08002B2CF9AE}" pid="4" name="_2015_ms_pID_7253432">
    <vt:lpwstr>0g==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