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30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673791"/>
            <a:ext cx="10320528" cy="2387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WF on </a:t>
            </a:r>
            <a:r>
              <a:rPr lang="en-US" sz="4800" dirty="0" smtClean="0">
                <a:latin typeface="+mn-lt"/>
              </a:rPr>
              <a:t>emission requirement for intra-band contiguous UL CA</a:t>
            </a:r>
            <a:endParaRPr lang="en-US" sz="4800" dirty="0"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Huawei, HiSilicon,[ ]…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8942493" y="254677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94e</a:t>
            </a:r>
            <a:endParaRPr lang="en-US" b="1" dirty="0"/>
          </a:p>
          <a:p>
            <a:r>
              <a:rPr lang="en-US" b="1" dirty="0" smtClean="0"/>
              <a:t>Feb 24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Mar 06</a:t>
            </a:r>
            <a:r>
              <a:rPr lang="en-US" b="1" baseline="30000" dirty="0" smtClean="0"/>
              <a:t>th</a:t>
            </a:r>
            <a:r>
              <a:rPr lang="en-US" b="1" dirty="0"/>
              <a:t>, </a:t>
            </a:r>
            <a:r>
              <a:rPr lang="en-US" b="1" dirty="0" smtClean="0"/>
              <a:t>2020</a:t>
            </a:r>
            <a:endParaRPr lang="en-US" b="1" dirty="0"/>
          </a:p>
          <a:p>
            <a:r>
              <a:rPr lang="en-US" b="1" dirty="0" err="1" smtClean="0"/>
              <a:t>emeeting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708" y="28699"/>
            <a:ext cx="10515600" cy="601029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lt"/>
              </a:rPr>
              <a:t>Background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3902" y="681490"/>
            <a:ext cx="11731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In R4-1910273, we used to have agreement on SEM requirement for intra-band contiguous CA which takes the approach as for intra-band EN-DC: </a:t>
            </a:r>
            <a:endParaRPr lang="zh-CN" altLang="en-US" sz="16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945837"/>
              </p:ext>
            </p:extLst>
          </p:nvPr>
        </p:nvGraphicFramePr>
        <p:xfrm>
          <a:off x="2527766" y="1072732"/>
          <a:ext cx="7151071" cy="1967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295"/>
                <a:gridCol w="2713600"/>
                <a:gridCol w="2219176"/>
              </a:tblGrid>
              <a:tr h="428435"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</a:rPr>
                        <a:t>Δf</a:t>
                      </a:r>
                      <a:r>
                        <a:rPr lang="x-none" sz="1200" baseline="-25000" dirty="0">
                          <a:effectLst/>
                        </a:rPr>
                        <a:t>OOB</a:t>
                      </a:r>
                      <a:endParaRPr lang="zh-CN" sz="1200" dirty="0">
                        <a:effectLst/>
                      </a:endParaRPr>
                    </a:p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</a:rPr>
                        <a:t>(MHz)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</a:rPr>
                        <a:t>Spectrum emission limit(dBm)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</a:rPr>
                        <a:t>MBW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016"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x-none" sz="1200" dirty="0">
                          <a:effectLst/>
                        </a:rPr>
                        <a:t>± 0 - 1 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</a:rPr>
                        <a:t>Max(Round(10*log(0.15/BW</a:t>
                      </a:r>
                      <a:r>
                        <a:rPr lang="x-none" sz="1200" baseline="-25000">
                          <a:effectLst/>
                        </a:rPr>
                        <a:t>channel_CA</a:t>
                      </a:r>
                      <a:r>
                        <a:rPr lang="x-none" sz="1200">
                          <a:effectLst/>
                        </a:rPr>
                        <a:t>)),-24)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</a:rPr>
                        <a:t>30kHz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008"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</a:rPr>
                        <a:t>± 1 - 5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</a:rPr>
                        <a:t>-10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</a:rPr>
                        <a:t>1MHz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008"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</a:rPr>
                        <a:t>± 5 – BW</a:t>
                      </a:r>
                      <a:r>
                        <a:rPr lang="x-none" sz="1200" baseline="-25000" dirty="0">
                          <a:effectLst/>
                        </a:rPr>
                        <a:t>channel_CA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</a:rPr>
                        <a:t>-13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</a:rPr>
                        <a:t>1MHz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016"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</a:rPr>
                        <a:t>±BW</a:t>
                      </a:r>
                      <a:r>
                        <a:rPr lang="x-none" sz="1200" baseline="-25000" dirty="0">
                          <a:effectLst/>
                        </a:rPr>
                        <a:t>channel_CA</a:t>
                      </a:r>
                      <a:r>
                        <a:rPr lang="x-none" sz="1200" dirty="0">
                          <a:effectLst/>
                        </a:rPr>
                        <a:t>- BW</a:t>
                      </a:r>
                      <a:r>
                        <a:rPr lang="x-none" sz="1200" baseline="-25000" dirty="0">
                          <a:effectLst/>
                        </a:rPr>
                        <a:t>channel_CA</a:t>
                      </a:r>
                      <a:r>
                        <a:rPr lang="x-none" sz="1200" dirty="0">
                          <a:effectLst/>
                        </a:rPr>
                        <a:t>+5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</a:rPr>
                        <a:t>-25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</a:rPr>
                        <a:t>1MHz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987">
                <a:tc gridSpan="3">
                  <a:txBody>
                    <a:bodyPr/>
                    <a:lstStyle/>
                    <a:p>
                      <a:pPr algn="l" fontAlgn="base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</a:rPr>
                        <a:t>Note 1: BW</a:t>
                      </a:r>
                      <a:r>
                        <a:rPr lang="x-none" sz="1200" baseline="-25000" dirty="0">
                          <a:effectLst/>
                        </a:rPr>
                        <a:t>channel_CA</a:t>
                      </a:r>
                      <a:r>
                        <a:rPr lang="x-none" sz="1200" dirty="0">
                          <a:effectLst/>
                        </a:rPr>
                        <a:t>=nominal channel spacing+Foffset,high + Foffset,low, where the nominal channel spacing, Foffset,high and Foffset,low  refers to subclause 5.4A.1 and subclause 5.3A.3.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58797" y="3120619"/>
            <a:ext cx="1155076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In RAN4 #94e meeting, the problem that IMD3 falls into offset 0-1MHz makes large MPR was raised, the summary can be summarized as below: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Since nominal channel space for CA are specified relative large and fixed with numerology which ensures there is a channel space entry less than or equal to the nominal channel space for any CC configurations, with the assumption on ACLR MBW=</a:t>
            </a:r>
            <a:r>
              <a:rPr lang="en-US" altLang="zh-CN" sz="1600" i="1" dirty="0" err="1"/>
              <a:t>BW</a:t>
            </a:r>
            <a:r>
              <a:rPr lang="en-US" altLang="zh-CN" sz="1600" i="1" baseline="-25000" dirty="0" err="1"/>
              <a:t>Channel_CA</a:t>
            </a:r>
            <a:r>
              <a:rPr lang="en-US" altLang="zh-CN" sz="1600" i="1" dirty="0"/>
              <a:t> – 2*max(GB(low),GB(high</a:t>
            </a:r>
            <a:r>
              <a:rPr lang="en-US" altLang="zh-CN" sz="1600" i="1" dirty="0" smtClean="0"/>
              <a:t>)) and </a:t>
            </a:r>
            <a:r>
              <a:rPr lang="en-US" altLang="zh-CN" sz="1600" i="1" dirty="0" err="1" smtClean="0"/>
              <a:t>BW</a:t>
            </a:r>
            <a:r>
              <a:rPr lang="en-US" altLang="zh-CN" sz="1600" i="1" baseline="-25000" dirty="0" err="1" smtClean="0"/>
              <a:t>Channel_CA</a:t>
            </a:r>
            <a:r>
              <a:rPr lang="en-US" altLang="zh-CN" sz="1600" i="1" dirty="0" smtClean="0"/>
              <a:t>= </a:t>
            </a:r>
            <a:r>
              <a:rPr lang="en-GB" altLang="zh-CN" sz="1600" i="1" dirty="0"/>
              <a:t>nominal channel space+ </a:t>
            </a:r>
            <a:r>
              <a:rPr lang="en-GB" altLang="zh-CN" sz="1600" i="1" dirty="0" err="1"/>
              <a:t>F</a:t>
            </a:r>
            <a:r>
              <a:rPr lang="en-GB" altLang="zh-CN" sz="1600" i="1" baseline="-25000" dirty="0" err="1"/>
              <a:t>offset,high</a:t>
            </a:r>
            <a:r>
              <a:rPr lang="en-GB" altLang="zh-CN" sz="1600" i="1" dirty="0"/>
              <a:t> + </a:t>
            </a:r>
            <a:r>
              <a:rPr lang="en-GB" altLang="zh-CN" sz="1600" i="1" dirty="0" err="1" smtClean="0"/>
              <a:t>F</a:t>
            </a:r>
            <a:r>
              <a:rPr lang="en-GB" altLang="zh-CN" sz="1600" i="1" baseline="-25000" dirty="0" err="1" smtClean="0"/>
              <a:t>offset,low</a:t>
            </a:r>
            <a:r>
              <a:rPr lang="en-GB" altLang="zh-CN" sz="1600" i="1" baseline="-25000" dirty="0" smtClean="0"/>
              <a:t>,</a:t>
            </a:r>
            <a:r>
              <a:rPr lang="en-GB" altLang="zh-CN" sz="1600" i="1" dirty="0" smtClean="0"/>
              <a:t> the different solution on SCS adoption for each CC may lead to: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i="1" dirty="0" err="1" smtClean="0"/>
              <a:t>BW</a:t>
            </a:r>
            <a:r>
              <a:rPr lang="en-US" altLang="zh-CN" sz="1600" i="1" baseline="-25000" dirty="0" err="1" smtClean="0"/>
              <a:t>Channel_CA</a:t>
            </a:r>
            <a:r>
              <a:rPr lang="en-US" altLang="zh-CN" sz="1600" i="1" baseline="-25000" dirty="0" smtClean="0"/>
              <a:t> </a:t>
            </a:r>
            <a:r>
              <a:rPr lang="en-US" altLang="zh-CN" sz="1600" i="1" dirty="0" smtClean="0"/>
              <a:t>&gt; CBW1+CBW2 if adopts the SCS defined  in 5.3A.1 of TS 38.101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i="1" dirty="0" smtClean="0"/>
              <a:t>The wanted signal may not be captured within the MBW if adopts the SCS defined in 5.4A.1 of TS 38.101</a:t>
            </a:r>
            <a:endParaRPr lang="zh-CN" altLang="en-US" sz="16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40790"/>
              </p:ext>
            </p:extLst>
          </p:nvPr>
        </p:nvGraphicFramePr>
        <p:xfrm>
          <a:off x="1575704" y="3468680"/>
          <a:ext cx="9405263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8"/>
                <a:gridCol w="1175658"/>
                <a:gridCol w="859973"/>
                <a:gridCol w="975014"/>
                <a:gridCol w="1691986"/>
                <a:gridCol w="612321"/>
                <a:gridCol w="1738995"/>
                <a:gridCol w="1175658"/>
              </a:tblGrid>
              <a:tr h="20586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WF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type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CC1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CC2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Limit1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BO1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Limit2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BO2</a:t>
                      </a:r>
                      <a:endParaRPr lang="zh-CN" altLang="en-US" sz="1000" dirty="0"/>
                    </a:p>
                  </a:txBody>
                  <a:tcPr/>
                </a:tc>
              </a:tr>
              <a:tr h="33453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CP-OFDM</a:t>
                      </a:r>
                      <a:endParaRPr lang="zh-CN" altLang="en-US" sz="10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NC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1RB105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1RB51</a:t>
                      </a:r>
                      <a:endParaRPr lang="zh-CN" altLang="en-US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altLang="zh-CN" sz="1000" dirty="0" smtClean="0"/>
                        <a:t>SEM</a:t>
                      </a:r>
                      <a:r>
                        <a:rPr lang="en-US" altLang="zh-CN" sz="1000" baseline="0" dirty="0" smtClean="0"/>
                        <a:t> </a:t>
                      </a:r>
                    </a:p>
                    <a:p>
                      <a:r>
                        <a:rPr lang="en-US" altLang="zh-CN" sz="1000" baseline="0" dirty="0" smtClean="0"/>
                        <a:t>-13dBm/1% </a:t>
                      </a:r>
                      <a:r>
                        <a:rPr lang="en-US" altLang="zh-CN" sz="1000" baseline="0" dirty="0" err="1" smtClean="0"/>
                        <a:t>BW</a:t>
                      </a:r>
                      <a:r>
                        <a:rPr lang="en-US" altLang="zh-CN" sz="1000" baseline="-25000" dirty="0" err="1" smtClean="0"/>
                        <a:t>channel_CA</a:t>
                      </a:r>
                      <a:endParaRPr lang="zh-CN" altLang="en-US" sz="1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2.3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SEM</a:t>
                      </a:r>
                      <a:r>
                        <a:rPr lang="en-US" altLang="zh-CN" sz="1000" baseline="0" dirty="0" smtClean="0"/>
                        <a:t> </a:t>
                      </a:r>
                    </a:p>
                    <a:p>
                      <a:r>
                        <a:rPr lang="en-US" altLang="zh-CN" sz="1000" baseline="0" dirty="0" smtClean="0"/>
                        <a:t>-24dBm/30kHz</a:t>
                      </a:r>
                      <a:endParaRPr lang="zh-CN" altLang="en-US" sz="1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6.3</a:t>
                      </a:r>
                      <a:endParaRPr lang="zh-CN" altLang="en-US" sz="1000" dirty="0"/>
                    </a:p>
                  </a:txBody>
                  <a:tcPr/>
                </a:tc>
              </a:tr>
              <a:tr h="334530"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1RB70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1RB35</a:t>
                      </a:r>
                      <a:endParaRPr lang="zh-CN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5.9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SEM</a:t>
                      </a:r>
                      <a:r>
                        <a:rPr lang="en-US" altLang="zh-CN" sz="1000" baseline="0" dirty="0" smtClean="0"/>
                        <a:t> </a:t>
                      </a:r>
                    </a:p>
                    <a:p>
                      <a:r>
                        <a:rPr lang="en-US" altLang="zh-CN" sz="1000" baseline="0" dirty="0" smtClean="0"/>
                        <a:t>-24dBm/30kHz</a:t>
                      </a:r>
                      <a:endParaRPr lang="zh-CN" altLang="en-US" sz="1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6.9</a:t>
                      </a:r>
                      <a:endParaRPr lang="zh-CN" altLang="en-US" sz="1000" dirty="0"/>
                    </a:p>
                  </a:txBody>
                  <a:tcPr/>
                </a:tc>
              </a:tr>
              <a:tr h="334530">
                <a:tc vMerge="1"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1RB85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1RB63</a:t>
                      </a:r>
                      <a:endParaRPr lang="zh-CN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6.4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SEM</a:t>
                      </a:r>
                      <a:r>
                        <a:rPr lang="en-US" altLang="zh-CN" sz="1000" baseline="0" dirty="0" smtClean="0"/>
                        <a:t> </a:t>
                      </a:r>
                    </a:p>
                    <a:p>
                      <a:r>
                        <a:rPr lang="en-US" altLang="zh-CN" sz="1000" baseline="0" dirty="0" smtClean="0"/>
                        <a:t>-24dBm/30kHz</a:t>
                      </a:r>
                      <a:endParaRPr lang="zh-CN" altLang="en-US" sz="1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12.3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0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36" y="7136"/>
            <a:ext cx="10515600" cy="475944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>
                <a:latin typeface="+mn-lt"/>
              </a:rPr>
              <a:t>ACLR MBW</a:t>
            </a:r>
            <a:endParaRPr lang="zh-CN" altLang="en-US" sz="3200" b="1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-413162" y="672866"/>
                <a:ext cx="12605161" cy="5221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lvl="1" indent="-28575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altLang="zh-CN" sz="1400" b="1" dirty="0" smtClean="0"/>
                  <a:t>Option 1</a:t>
                </a:r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[1</a:t>
                </a:r>
                <a:r>
                  <a:rPr lang="en-US" altLang="zh-CN" sz="1400" b="1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st</a:t>
                </a:r>
                <a:r>
                  <a:rPr lang="en-US" altLang="zh-CN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 round comment</a:t>
                </a:r>
                <a:r>
                  <a:rPr lang="en-US" altLang="zh-CN" sz="14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]:</a:t>
                </a:r>
                <a:endParaRPr lang="en-US" altLang="zh-CN" sz="1400" b="1" dirty="0" smtClean="0"/>
              </a:p>
              <a:p>
                <a:pPr marL="1200150" lvl="2" indent="-285750">
                  <a:spcAft>
                    <a:spcPts val="12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1400" dirty="0" smtClean="0"/>
                  <a:t>Offset for ACLR: </a:t>
                </a:r>
                <a:r>
                  <a:rPr lang="en-US" altLang="zh-CN" sz="1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±</a:t>
                </a:r>
                <a:r>
                  <a:rPr lang="en-US" altLang="zh-CN" sz="1400" dirty="0" err="1" smtClean="0"/>
                  <a:t>BW</a:t>
                </a:r>
                <a:r>
                  <a:rPr lang="en-US" altLang="zh-CN" sz="1400" baseline="-25000" dirty="0" err="1" smtClean="0"/>
                  <a:t>channel_CA</a:t>
                </a:r>
                <a:endParaRPr lang="en-US" altLang="zh-CN" sz="1400" baseline="-25000" dirty="0" smtClean="0"/>
              </a:p>
              <a:p>
                <a:pPr marL="1200150" lvl="2" indent="-285750">
                  <a:spcAft>
                    <a:spcPts val="12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1400" dirty="0"/>
                  <a:t>MBW= </a:t>
                </a:r>
                <a:r>
                  <a:rPr lang="en-US" altLang="zh-CN" sz="1400" dirty="0" err="1"/>
                  <a:t>BW</a:t>
                </a:r>
                <a:r>
                  <a:rPr lang="en-US" altLang="zh-CN" sz="1400" baseline="-25000" dirty="0" err="1"/>
                  <a:t>channel_CA</a:t>
                </a:r>
                <a:r>
                  <a:rPr lang="en-US" altLang="zh-CN" sz="1400" dirty="0"/>
                  <a:t> -2*max(BW</a:t>
                </a:r>
                <a:r>
                  <a:rPr lang="en-US" altLang="zh-CN" sz="1400" baseline="-25000" dirty="0"/>
                  <a:t>GB1</a:t>
                </a:r>
                <a:r>
                  <a:rPr lang="en-US" altLang="zh-CN" sz="1400" dirty="0"/>
                  <a:t>, BW</a:t>
                </a:r>
                <a:r>
                  <a:rPr lang="en-US" altLang="zh-CN" sz="1400" baseline="-25000" dirty="0"/>
                  <a:t>GB2</a:t>
                </a:r>
                <a:r>
                  <a:rPr lang="en-US" altLang="zh-CN" sz="1400" dirty="0"/>
                  <a:t>). SCS adoption of each CC is defined as current 5.3A.3 of </a:t>
                </a:r>
                <a:r>
                  <a:rPr lang="en-US" altLang="zh-CN" sz="1400" dirty="0" smtClean="0"/>
                  <a:t>38.101</a:t>
                </a:r>
              </a:p>
              <a:p>
                <a:pPr marL="1200150" lvl="2" indent="-285750">
                  <a:spcAft>
                    <a:spcPts val="12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Channel space can be less or equal to nominal channel space to ensure </a:t>
                </a:r>
                <a:r>
                  <a:rPr lang="en-US" altLang="zh-CN" sz="1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BW</a:t>
                </a:r>
                <a:r>
                  <a:rPr lang="en-US" altLang="zh-CN" sz="1400" baseline="-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channel_CA</a:t>
                </a:r>
                <a:r>
                  <a:rPr lang="en-US" altLang="zh-CN" sz="1400" baseline="-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not exceed </a:t>
                </a:r>
                <a:r>
                  <a:rPr lang="en-US" altLang="zh-CN" sz="1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CBW1+CBW2: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altLang="zh-CN" sz="1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*For simulation and measurement assumption, nominal channel space is used since no risk on </a:t>
                </a:r>
                <a:r>
                  <a:rPr lang="en-US" altLang="zh-CN" sz="1400" i="1" dirty="0" err="1"/>
                  <a:t>BW</a:t>
                </a:r>
                <a:r>
                  <a:rPr lang="en-US" altLang="zh-CN" sz="1400" i="1" baseline="-25000" dirty="0" err="1"/>
                  <a:t>Channel_CA</a:t>
                </a:r>
                <a:r>
                  <a:rPr lang="en-US" altLang="zh-CN" sz="1400" i="1" baseline="-25000" dirty="0"/>
                  <a:t> </a:t>
                </a:r>
                <a:r>
                  <a:rPr lang="en-US" altLang="zh-CN" sz="1400" i="1" dirty="0"/>
                  <a:t>&gt; CBW1+CBW2 </a:t>
                </a:r>
                <a:r>
                  <a:rPr lang="en-US" altLang="zh-CN" sz="1400" i="1" dirty="0" smtClean="0"/>
                  <a:t> for 20M+20M, 50M+50M, 100M+60M and 100M+100M</a:t>
                </a:r>
                <a:endParaRPr lang="en-US" altLang="zh-CN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DengXian" charset="-122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altLang="zh-CN" sz="1400" b="1" dirty="0" smtClean="0"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Option 2[1</a:t>
                </a:r>
                <a:r>
                  <a:rPr lang="en-US" altLang="zh-CN" sz="1400" b="1" baseline="30000" dirty="0" smtClean="0"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st</a:t>
                </a:r>
                <a:r>
                  <a:rPr lang="en-US" altLang="zh-CN" sz="1400" b="1" dirty="0" smtClean="0">
                    <a:latin typeface="Times New Roman" panose="02020603050405020304" pitchFamily="18" charset="0"/>
                    <a:ea typeface="DengXian" charset="-122"/>
                    <a:cs typeface="Times New Roman" panose="02020603050405020304" pitchFamily="18" charset="0"/>
                  </a:rPr>
                  <a:t> round comment]:</a:t>
                </a:r>
              </a:p>
              <a:p>
                <a:pPr marL="1200150" lvl="2" indent="-285750">
                  <a:spcAft>
                    <a:spcPts val="12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1400" dirty="0" smtClean="0"/>
                  <a:t>ACLR MBW=BW</a:t>
                </a:r>
                <a:r>
                  <a:rPr lang="en-US" altLang="zh-CN" sz="1400" baseline="-25000" dirty="0" smtClean="0"/>
                  <a:t>channel_CA</a:t>
                </a:r>
                <a:r>
                  <a:rPr lang="en-US" altLang="zh-CN" sz="1400" dirty="0" smtClean="0"/>
                  <a:t>-2max(</a:t>
                </a:r>
                <a:r>
                  <a:rPr lang="en-US" altLang="zh-CN" sz="1400" dirty="0"/>
                  <a:t>BW</a:t>
                </a:r>
                <a:r>
                  <a:rPr lang="en-US" altLang="zh-CN" sz="1400" baseline="-25000" dirty="0"/>
                  <a:t>GB1</a:t>
                </a:r>
                <a:r>
                  <a:rPr lang="en-US" altLang="zh-CN" sz="1400" dirty="0"/>
                  <a:t>, BW</a:t>
                </a:r>
                <a:r>
                  <a:rPr lang="en-US" altLang="zh-CN" sz="1400" baseline="-25000" dirty="0"/>
                  <a:t>GB2</a:t>
                </a:r>
                <a:r>
                  <a:rPr lang="en-US" altLang="zh-CN" sz="1400" dirty="0" smtClean="0"/>
                  <a:t>), where </a:t>
                </a:r>
                <a:r>
                  <a:rPr lang="en-US" altLang="zh-CN" sz="1400" dirty="0" err="1" smtClean="0"/>
                  <a:t>BW</a:t>
                </a:r>
                <a:r>
                  <a:rPr lang="en-US" altLang="zh-CN" sz="1400" baseline="-25000" dirty="0" err="1" smtClean="0"/>
                  <a:t>channel_CA</a:t>
                </a:r>
                <a:r>
                  <a:rPr lang="en-US" altLang="zh-CN" sz="1400" dirty="0" smtClean="0"/>
                  <a:t>=</a:t>
                </a:r>
                <a:r>
                  <a:rPr lang="en-GB" altLang="zh-CN" sz="1400" i="1" dirty="0"/>
                  <a:t> nominal channel space+ </a:t>
                </a:r>
                <a:r>
                  <a:rPr lang="en-GB" altLang="zh-CN" sz="1400" i="1" dirty="0" err="1"/>
                  <a:t>F</a:t>
                </a:r>
                <a:r>
                  <a:rPr lang="en-GB" altLang="zh-CN" sz="1400" i="1" baseline="-25000" dirty="0" err="1"/>
                  <a:t>offset,high</a:t>
                </a:r>
                <a:r>
                  <a:rPr lang="en-GB" altLang="zh-CN" sz="1400" i="1" dirty="0"/>
                  <a:t> + </a:t>
                </a:r>
                <a:r>
                  <a:rPr lang="en-GB" altLang="zh-CN" sz="1400" i="1" dirty="0" err="1"/>
                  <a:t>F</a:t>
                </a:r>
                <a:r>
                  <a:rPr lang="en-GB" altLang="zh-CN" sz="1400" i="1" baseline="-25000" dirty="0" err="1"/>
                  <a:t>offset,low</a:t>
                </a:r>
                <a:r>
                  <a:rPr lang="en-US" altLang="zh-CN" sz="1400" dirty="0" smtClean="0"/>
                  <a:t>. </a:t>
                </a:r>
                <a:r>
                  <a:rPr lang="en-US" altLang="zh-CN" sz="1400" dirty="0"/>
                  <a:t>Do not use largest </a:t>
                </a:r>
                <a:r>
                  <a:rPr lang="en-US" altLang="zh-CN" sz="1400" dirty="0" smtClean="0"/>
                  <a:t>common µ for </a:t>
                </a:r>
                <a:r>
                  <a:rPr lang="en-GB" altLang="zh-CN" sz="1400" i="1" dirty="0" err="1"/>
                  <a:t>F</a:t>
                </a:r>
                <a:r>
                  <a:rPr lang="en-GB" altLang="zh-CN" sz="1400" i="1" baseline="-25000" dirty="0" err="1"/>
                  <a:t>offset,high</a:t>
                </a:r>
                <a:r>
                  <a:rPr lang="en-GB" altLang="zh-CN" sz="1400" i="1" dirty="0"/>
                  <a:t> </a:t>
                </a:r>
                <a:r>
                  <a:rPr lang="en-GB" altLang="zh-CN" sz="1400" i="1" dirty="0" smtClean="0"/>
                  <a:t>and  </a:t>
                </a:r>
                <a:r>
                  <a:rPr lang="en-GB" altLang="zh-CN" sz="1400" i="1" dirty="0" err="1"/>
                  <a:t>F</a:t>
                </a:r>
                <a:r>
                  <a:rPr lang="en-GB" altLang="zh-CN" sz="1400" i="1" baseline="-25000" dirty="0" err="1"/>
                  <a:t>offset,low</a:t>
                </a:r>
                <a:r>
                  <a:rPr lang="en-US" altLang="zh-CN" sz="1400" dirty="0" smtClean="0"/>
                  <a:t>. </a:t>
                </a:r>
                <a:r>
                  <a:rPr lang="en-US" altLang="zh-CN" sz="1400" dirty="0"/>
                  <a:t>Largest common µ</a:t>
                </a:r>
                <a:r>
                  <a:rPr lang="en-US" altLang="zh-CN" sz="1400" dirty="0" smtClean="0"/>
                  <a:t> </a:t>
                </a:r>
                <a:r>
                  <a:rPr lang="en-US" altLang="zh-CN" sz="1400" dirty="0"/>
                  <a:t>is only used for </a:t>
                </a:r>
                <a:r>
                  <a:rPr lang="en-US" altLang="zh-CN" sz="1400" dirty="0" smtClean="0"/>
                  <a:t>nominal channel </a:t>
                </a:r>
                <a:r>
                  <a:rPr lang="en-US" altLang="zh-CN" sz="1400" dirty="0"/>
                  <a:t>spacing</a:t>
                </a:r>
                <a:r>
                  <a:rPr lang="en-US" altLang="zh-CN" sz="1400" dirty="0" smtClean="0"/>
                  <a:t>.</a:t>
                </a:r>
              </a:p>
              <a:p>
                <a:pPr marL="1200150" lvl="2" indent="-285750">
                  <a:spcAft>
                    <a:spcPts val="12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1400" dirty="0" smtClean="0"/>
                  <a:t>Offset for ACLR: </a:t>
                </a:r>
                <a:r>
                  <a:rPr lang="en-US" altLang="zh-CN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± </a:t>
                </a:r>
                <a:r>
                  <a:rPr lang="en-US" altLang="zh-CN" sz="1400" dirty="0" err="1" smtClean="0"/>
                  <a:t>BW</a:t>
                </a:r>
                <a:r>
                  <a:rPr lang="en-US" altLang="zh-CN" sz="1400" baseline="-25000" dirty="0" err="1" smtClean="0"/>
                  <a:t>channel_CA</a:t>
                </a:r>
                <a:endParaRPr lang="en-US" altLang="zh-CN" sz="1400" baseline="-25000" dirty="0" smtClean="0"/>
              </a:p>
              <a:p>
                <a:pPr marL="1200150" lvl="2" indent="-285750">
                  <a:spcAft>
                    <a:spcPts val="12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1400" dirty="0" smtClean="0"/>
                  <a:t>Note </a:t>
                </a:r>
                <a:r>
                  <a:rPr lang="en-US" altLang="zh-CN" sz="1400" dirty="0"/>
                  <a:t>that BWCA for different numerology can exceed </a:t>
                </a:r>
                <a:r>
                  <a:rPr lang="en-US" altLang="zh-CN" sz="1400" dirty="0" smtClean="0"/>
                  <a:t>CBW1+CBW2</a:t>
                </a:r>
                <a:r>
                  <a:rPr lang="en-US" altLang="zh-CN" sz="1400" dirty="0" smtClean="0"/>
                  <a:t>.</a:t>
                </a:r>
              </a:p>
              <a:p>
                <a:pPr marL="742950" lvl="1" indent="-285750"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US" altLang="zh-CN" sz="1400" b="1" dirty="0"/>
                  <a:t>Option 3A[2]:</a:t>
                </a:r>
              </a:p>
              <a:p>
                <a:pPr marL="1200150" lvl="2" indent="-285750"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𝐹𝑜𝑟</m:t>
                        </m:r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zh-CN" sz="1400" i="1">
                            <a:latin typeface="Cambria Math" panose="02040503050406030204" pitchFamily="18" charset="0"/>
                          </a:rPr>
                          <m:t>𝐵𝑊</m:t>
                        </m:r>
                      </m:e>
                      <m:sub>
                        <m:r>
                          <a:rPr lang="en-GB" altLang="zh-CN" sz="1400" i="1">
                            <a:latin typeface="Cambria Math" panose="02040503050406030204" pitchFamily="18" charset="0"/>
                          </a:rPr>
                          <m:t>𝐺𝐵</m:t>
                        </m:r>
                      </m:sub>
                    </m:sSub>
                    <m:r>
                      <a:rPr lang="en-GB" altLang="zh-CN" sz="140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zh-CN" altLang="zh-CN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zh-CN" altLang="zh-CN" sz="1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altLang="zh-CN" sz="140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GB" altLang="zh-CN" sz="1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r>
                          <a:rPr lang="en-GB" altLang="zh-CN" sz="140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zh-CN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sz="1400" i="1">
                                <a:latin typeface="Cambria Math" panose="02040503050406030204" pitchFamily="18" charset="0"/>
                              </a:rPr>
                              <m:t>𝐵𝑊</m:t>
                            </m:r>
                          </m:e>
                          <m:sub>
                            <m:r>
                              <a:rPr lang="en-GB" altLang="zh-CN" sz="1400" i="1">
                                <a:latin typeface="Cambria Math" panose="02040503050406030204" pitchFamily="18" charset="0"/>
                              </a:rPr>
                              <m:t>𝐺𝐵</m:t>
                            </m:r>
                            <m:r>
                              <a:rPr lang="en-GB" altLang="zh-CN" sz="140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altLang="zh-CN" sz="1400" i="1">
                                <a:latin typeface="Cambria Math" panose="02040503050406030204" pitchFamily="18" charset="0"/>
                              </a:rPr>
                              <m:t>𝐶h𝑎𝑛𝑛𝑒𝑙</m:t>
                            </m:r>
                            <m:d>
                              <m:dPr>
                                <m:ctrlPr>
                                  <a:rPr lang="zh-CN" altLang="zh-CN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zh-CN" sz="1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sub>
                        </m:sSub>
                      </m:e>
                    </m:func>
                    <m:r>
                      <a:rPr lang="en-GB" altLang="zh-CN" sz="140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zh-CN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sz="140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</m:t>
                        </m:r>
                      </m:e>
                      <m:sub>
                        <m:r>
                          <a:rPr lang="en-GB" altLang="zh-CN" sz="14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altLang="zh-CN" sz="1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altLang="zh-CN" sz="1400" dirty="0"/>
                  <a:t>),</a:t>
                </a:r>
                <a:r>
                  <a:rPr lang="en-GB" altLang="zh-CN" sz="1400" dirty="0"/>
                  <a:t> use the </a:t>
                </a:r>
                <a:r>
                  <a:rPr lang="en-US" altLang="zh-CN" sz="1400" dirty="0"/>
                  <a:t>largest </a:t>
                </a:r>
                <a:r>
                  <a:rPr lang="en-US" altLang="zh-CN" sz="1400" dirty="0"/>
                  <a:t>common </a:t>
                </a:r>
                <a:r>
                  <a:rPr lang="en-US" altLang="zh-CN" sz="1400" dirty="0"/>
                  <a:t>µ which is defined in </a:t>
                </a:r>
                <a:r>
                  <a:rPr lang="en-US" altLang="zh-CN" sz="1400" i="1" dirty="0"/>
                  <a:t>5.4A.1 of TS </a:t>
                </a:r>
                <a:r>
                  <a:rPr lang="en-US" altLang="zh-CN" sz="1400" i="1" dirty="0"/>
                  <a:t>38.101</a:t>
                </a:r>
              </a:p>
              <a:p>
                <a:pPr marL="1200150" lvl="2" indent="-285750"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1400" dirty="0"/>
                  <a:t>ACLR </a:t>
                </a:r>
                <a:r>
                  <a:rPr lang="en-US" altLang="zh-CN" sz="1400" dirty="0"/>
                  <a:t>MBW=BW</a:t>
                </a:r>
                <a:r>
                  <a:rPr lang="en-US" altLang="zh-CN" sz="1400" baseline="-25000" dirty="0"/>
                  <a:t>channel_CA</a:t>
                </a:r>
                <a:r>
                  <a:rPr lang="en-US" altLang="zh-CN" sz="1400" dirty="0"/>
                  <a:t>-2max(BW</a:t>
                </a:r>
                <a:r>
                  <a:rPr lang="en-US" altLang="zh-CN" sz="1400" baseline="-25000" dirty="0"/>
                  <a:t>GB1</a:t>
                </a:r>
                <a:r>
                  <a:rPr lang="en-US" altLang="zh-CN" sz="1400" dirty="0"/>
                  <a:t>, BW</a:t>
                </a:r>
                <a:r>
                  <a:rPr lang="en-US" altLang="zh-CN" sz="1400" baseline="-25000" dirty="0"/>
                  <a:t>GB2</a:t>
                </a:r>
                <a:r>
                  <a:rPr lang="en-US" altLang="zh-CN" sz="1400" dirty="0"/>
                  <a:t>), where </a:t>
                </a:r>
                <a:r>
                  <a:rPr lang="en-US" altLang="zh-CN" sz="1400" dirty="0" err="1"/>
                  <a:t>BW</a:t>
                </a:r>
                <a:r>
                  <a:rPr lang="en-US" altLang="zh-CN" sz="1400" baseline="-25000" dirty="0" err="1"/>
                  <a:t>channel_CA</a:t>
                </a:r>
                <a:r>
                  <a:rPr lang="en-US" altLang="zh-CN" sz="1400" dirty="0"/>
                  <a:t>=</a:t>
                </a:r>
                <a:r>
                  <a:rPr lang="en-GB" altLang="zh-CN" sz="1400" i="1" dirty="0"/>
                  <a:t> nominal channel space+ </a:t>
                </a:r>
                <a:r>
                  <a:rPr lang="en-GB" altLang="zh-CN" sz="1400" i="1" dirty="0" err="1"/>
                  <a:t>F</a:t>
                </a:r>
                <a:r>
                  <a:rPr lang="en-GB" altLang="zh-CN" sz="1400" i="1" baseline="-25000" dirty="0" err="1"/>
                  <a:t>offset,high</a:t>
                </a:r>
                <a:r>
                  <a:rPr lang="en-GB" altLang="zh-CN" sz="1400" i="1" dirty="0"/>
                  <a:t> + </a:t>
                </a:r>
                <a:r>
                  <a:rPr lang="en-GB" altLang="zh-CN" sz="1400" i="1" dirty="0" err="1"/>
                  <a:t>F</a:t>
                </a:r>
                <a:r>
                  <a:rPr lang="en-GB" altLang="zh-CN" sz="1400" i="1" baseline="-25000" dirty="0" err="1"/>
                  <a:t>offset,low</a:t>
                </a:r>
                <a:r>
                  <a:rPr lang="en-US" altLang="zh-CN" sz="1400" dirty="0"/>
                  <a:t>. </a:t>
                </a:r>
                <a:r>
                  <a:rPr lang="en-US" altLang="zh-CN" sz="1400" dirty="0"/>
                  <a:t>use </a:t>
                </a:r>
                <a:r>
                  <a:rPr lang="en-US" altLang="zh-CN" sz="1400" dirty="0"/>
                  <a:t>largest common µ for </a:t>
                </a:r>
                <a:r>
                  <a:rPr lang="en-GB" altLang="zh-CN" sz="1400" i="1" dirty="0" err="1"/>
                  <a:t>F</a:t>
                </a:r>
                <a:r>
                  <a:rPr lang="en-GB" altLang="zh-CN" sz="1400" i="1" baseline="-25000" dirty="0" err="1"/>
                  <a:t>offset,high</a:t>
                </a:r>
                <a:r>
                  <a:rPr lang="en-GB" altLang="zh-CN" sz="1400" i="1" dirty="0"/>
                  <a:t> and  </a:t>
                </a:r>
                <a:r>
                  <a:rPr lang="en-GB" altLang="zh-CN" sz="1400" i="1" dirty="0" err="1"/>
                  <a:t>F</a:t>
                </a:r>
                <a:r>
                  <a:rPr lang="en-GB" altLang="zh-CN" sz="1400" i="1" baseline="-25000" dirty="0" err="1"/>
                  <a:t>offset,low</a:t>
                </a:r>
                <a:r>
                  <a:rPr lang="en-US" altLang="zh-CN" sz="1400" dirty="0"/>
                  <a:t>. </a:t>
                </a:r>
                <a:endParaRPr lang="en-US" altLang="zh-CN" sz="1400" dirty="0"/>
              </a:p>
              <a:p>
                <a:pPr marL="1200150" lvl="2" indent="-285750">
                  <a:spcAft>
                    <a:spcPts val="1200"/>
                  </a:spcAft>
                  <a:buFont typeface="Wingdings" panose="05000000000000000000" pitchFamily="2" charset="2"/>
                  <a:buChar char="ü"/>
                </a:pPr>
                <a:endParaRPr lang="en-US" altLang="zh-CN" sz="1400" dirty="0" smtClean="0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3162" y="672866"/>
                <a:ext cx="12605161" cy="5221686"/>
              </a:xfrm>
              <a:prstGeom prst="rect">
                <a:avLst/>
              </a:prstGeom>
              <a:blipFill rotWithShape="0">
                <a:blip r:embed="rId2"/>
                <a:stretch>
                  <a:fillRect t="-2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392" y="136525"/>
            <a:ext cx="10515600" cy="649859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 offset and measurement bandwidth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9374" y="903464"/>
            <a:ext cx="1164057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1. The MBW for ∆</a:t>
            </a:r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altLang="zh-CN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OOB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 0-1MHz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use 1% </a:t>
            </a:r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altLang="zh-CN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channel_CA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until 40MHz aggregated channel bandwidth, 400kHz thereafter, the equation is as below: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-13 </a:t>
            </a:r>
            <a:r>
              <a:rPr lang="en-GB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dBm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/Min(0.01*</a:t>
            </a:r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altLang="zh-CN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channel_CA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, 0.4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) [MHz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67425" y="2784898"/>
            <a:ext cx="1149901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2. The starting frequency point for OOB domain: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 Option 1: ± </a:t>
            </a:r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altLang="zh-CN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channel_CA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/2 with the condition that </a:t>
            </a:r>
            <a:r>
              <a:rPr lang="en-US" altLang="zh-CN" dirty="0" err="1">
                <a:latin typeface="Calibri" panose="020F0502020204030204" pitchFamily="34" charset="0"/>
                <a:ea typeface="DengXian" charset="-122"/>
                <a:cs typeface="Calibri" panose="020F0502020204030204" pitchFamily="34" charset="0"/>
              </a:rPr>
              <a:t>BW</a:t>
            </a:r>
            <a:r>
              <a:rPr lang="en-US" altLang="zh-CN" baseline="-30000" dirty="0" err="1">
                <a:latin typeface="Calibri" panose="020F0502020204030204" pitchFamily="34" charset="0"/>
                <a:ea typeface="DengXian" charset="-122"/>
                <a:cs typeface="Calibri" panose="020F0502020204030204" pitchFamily="34" charset="0"/>
              </a:rPr>
              <a:t>channel_CA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 less than or equal to 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CBW1+CBW2</a:t>
            </a:r>
          </a:p>
        </p:txBody>
      </p:sp>
    </p:spTree>
    <p:extLst>
      <p:ext uri="{BB962C8B-B14F-4D97-AF65-F5344CB8AC3E}">
        <p14:creationId xmlns:p14="http://schemas.microsoft.com/office/powerpoint/2010/main" val="41498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" y="0"/>
            <a:ext cx="10515600" cy="676275"/>
          </a:xfrm>
        </p:spPr>
        <p:txBody>
          <a:bodyPr>
            <a:normAutofit/>
          </a:bodyPr>
          <a:lstStyle/>
          <a:p>
            <a:r>
              <a:rPr lang="en-GB" altLang="zh-CN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altLang="zh-CN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offset,high</a:t>
            </a:r>
            <a:r>
              <a:rPr lang="en-GB" altLang="zh-CN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altLang="zh-CN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zh-CN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altLang="zh-CN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offset,low</a:t>
            </a:r>
            <a:endParaRPr lang="zh-CN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2875" y="676275"/>
            <a:ext cx="116681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b="1" dirty="0" smtClean="0"/>
              <a:t>Align the </a:t>
            </a:r>
            <a:r>
              <a:rPr lang="en-GB" altLang="zh-CN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altLang="zh-CN" sz="16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offset,high</a:t>
            </a:r>
            <a:r>
              <a:rPr lang="en-GB" altLang="zh-CN" sz="1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zh-CN" sz="16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zh-CN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altLang="zh-CN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altLang="zh-CN" sz="16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offset,low</a:t>
            </a:r>
            <a:r>
              <a:rPr lang="en-GB" altLang="zh-CN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specified in TS 38.101 and TS 38.104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TS 38.104: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dirty="0" err="1"/>
              <a:t>F</a:t>
            </a:r>
            <a:r>
              <a:rPr lang="en-GB" altLang="zh-CN" sz="1600" baseline="-25000" dirty="0" err="1"/>
              <a:t>offset,low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= </a:t>
            </a:r>
            <a:r>
              <a:rPr lang="en-US" altLang="zh-CN" sz="1600" dirty="0"/>
              <a:t>(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RB,low</a:t>
            </a:r>
            <a:r>
              <a:rPr lang="en-US" altLang="zh-CN" sz="1600" dirty="0"/>
              <a:t>*12 + 1)*</a:t>
            </a:r>
            <a:r>
              <a:rPr lang="en-US" altLang="zh-CN" sz="1600" dirty="0" err="1"/>
              <a:t>SCS</a:t>
            </a:r>
            <a:r>
              <a:rPr lang="en-US" altLang="zh-CN" sz="1600" baseline="-25000" dirty="0" err="1"/>
              <a:t>low</a:t>
            </a:r>
            <a:r>
              <a:rPr lang="en-GB" altLang="zh-CN" sz="1600" dirty="0"/>
              <a:t>/2 + BW</a:t>
            </a:r>
            <a:r>
              <a:rPr lang="en-GB" altLang="zh-CN" sz="1600" baseline="-25000" dirty="0"/>
              <a:t>GB </a:t>
            </a:r>
            <a:r>
              <a:rPr lang="en-GB" altLang="zh-CN" sz="1600" dirty="0"/>
              <a:t>(MHz)</a:t>
            </a:r>
            <a:endParaRPr lang="zh-CN" altLang="zh-CN" sz="1600" dirty="0"/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dirty="0" err="1"/>
              <a:t>F</a:t>
            </a:r>
            <a:r>
              <a:rPr lang="en-GB" altLang="zh-CN" sz="1600" baseline="-25000" dirty="0" err="1"/>
              <a:t>offset,high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= (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RB,high</a:t>
            </a:r>
            <a:r>
              <a:rPr lang="en-US" altLang="zh-CN" sz="1600" dirty="0"/>
              <a:t>*12 - 1)*</a:t>
            </a:r>
            <a:r>
              <a:rPr lang="en-US" altLang="zh-CN" sz="1600" dirty="0" err="1"/>
              <a:t>SCS</a:t>
            </a:r>
            <a:r>
              <a:rPr lang="en-US" altLang="zh-CN" sz="1600" baseline="-25000" dirty="0" err="1"/>
              <a:t>high</a:t>
            </a:r>
            <a:r>
              <a:rPr lang="en-GB" altLang="zh-CN" sz="1600" dirty="0"/>
              <a:t>/2 + BW</a:t>
            </a:r>
            <a:r>
              <a:rPr lang="en-GB" altLang="zh-CN" sz="1600" baseline="-25000" dirty="0"/>
              <a:t>GB </a:t>
            </a:r>
            <a:r>
              <a:rPr lang="en-GB" altLang="zh-CN" sz="1600" dirty="0"/>
              <a:t>(MHz)</a:t>
            </a:r>
            <a:endParaRPr lang="zh-CN" altLang="zh-CN" sz="1600" dirty="0"/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BW</a:t>
            </a:r>
            <a:r>
              <a:rPr lang="en-GB" altLang="zh-CN" sz="1600" baseline="-25000" dirty="0"/>
              <a:t>GB, low</a:t>
            </a:r>
            <a:r>
              <a:rPr lang="en-GB" altLang="zh-CN" sz="1600" dirty="0"/>
              <a:t> and BW</a:t>
            </a:r>
            <a:r>
              <a:rPr lang="en-GB" altLang="zh-CN" sz="1600" baseline="-25000" dirty="0"/>
              <a:t>GB, high</a:t>
            </a:r>
            <a:r>
              <a:rPr lang="en-GB" altLang="zh-CN" sz="1600" dirty="0"/>
              <a:t> are the minimum guard band defined in </a:t>
            </a:r>
            <a:r>
              <a:rPr lang="en-GB" altLang="zh-CN" sz="1600" dirty="0" err="1"/>
              <a:t>subclause</a:t>
            </a:r>
            <a:r>
              <a:rPr lang="en-GB" altLang="zh-CN" sz="1600" dirty="0"/>
              <a:t> 5.3.3</a:t>
            </a:r>
            <a:r>
              <a:rPr lang="en-US" altLang="zh-CN" sz="1600" dirty="0"/>
              <a:t>for lowest and highest assigned component carrier, </a:t>
            </a:r>
            <a:r>
              <a:rPr lang="en-GB" altLang="zh-CN" sz="1600" dirty="0"/>
              <a:t>while 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RB,low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and 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RB,high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are the transmission bandwidth configurations according to Table 5.</a:t>
            </a:r>
            <a:r>
              <a:rPr lang="en-US" altLang="zh-CN" sz="1600" dirty="0"/>
              <a:t>3.2</a:t>
            </a:r>
            <a:r>
              <a:rPr lang="en-GB" altLang="zh-CN" sz="1600" dirty="0"/>
              <a:t>-1 or Table 5.3.2-2 for the lowest and highest assigned component carrier, </a:t>
            </a:r>
            <a:r>
              <a:rPr lang="en-US" altLang="zh-CN" sz="1600" dirty="0" err="1"/>
              <a:t>SCS</a:t>
            </a:r>
            <a:r>
              <a:rPr lang="en-US" altLang="zh-CN" sz="1600" baseline="-25000" dirty="0" err="1"/>
              <a:t>low</a:t>
            </a:r>
            <a:r>
              <a:rPr lang="en-US" altLang="zh-CN" sz="1600" baseline="-25000" dirty="0"/>
              <a:t> </a:t>
            </a:r>
            <a:r>
              <a:rPr lang="en-US" altLang="zh-CN" sz="1600" dirty="0"/>
              <a:t>and </a:t>
            </a:r>
            <a:r>
              <a:rPr lang="en-US" altLang="zh-CN" sz="1600" dirty="0" err="1"/>
              <a:t>SCS</a:t>
            </a:r>
            <a:r>
              <a:rPr lang="en-US" altLang="zh-CN" sz="1600" baseline="-25000" dirty="0" err="1"/>
              <a:t>high</a:t>
            </a:r>
            <a:r>
              <a:rPr lang="en-US" altLang="zh-CN" sz="1600" baseline="-25000" dirty="0"/>
              <a:t> </a:t>
            </a:r>
            <a:r>
              <a:rPr lang="en-US" altLang="zh-CN" sz="1600" dirty="0"/>
              <a:t>are the sub-carrier spacing for the lowest and highest assigned component carrier </a:t>
            </a:r>
            <a:r>
              <a:rPr lang="en-GB" altLang="zh-CN" sz="1600" dirty="0"/>
              <a:t>respectively</a:t>
            </a:r>
            <a:r>
              <a:rPr lang="en-US" altLang="zh-CN" sz="1600" dirty="0"/>
              <a:t>.</a:t>
            </a:r>
            <a:endParaRPr lang="zh-CN" altLang="zh-CN" sz="1600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TS 38.101:</a:t>
            </a:r>
          </a:p>
          <a:p>
            <a:pPr marL="1200150" lvl="2" indent="-28575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dirty="0" err="1"/>
              <a:t>F</a:t>
            </a:r>
            <a:r>
              <a:rPr lang="en-GB" altLang="zh-CN" sz="1600" baseline="-25000" dirty="0" err="1"/>
              <a:t>offset,low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= (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RB,low</a:t>
            </a:r>
            <a:r>
              <a:rPr lang="en-GB" altLang="zh-CN" sz="1600" dirty="0"/>
              <a:t>*12 + 1)*</a:t>
            </a:r>
            <a:r>
              <a:rPr lang="en-GB" altLang="zh-CN" sz="1600" dirty="0" err="1"/>
              <a:t>SCS</a:t>
            </a:r>
            <a:r>
              <a:rPr lang="en-GB" altLang="zh-CN" sz="1600" baseline="-25000" dirty="0" err="1"/>
              <a:t>low</a:t>
            </a:r>
            <a:r>
              <a:rPr lang="en-GB" altLang="zh-CN" sz="1600" dirty="0"/>
              <a:t>/2 + BW</a:t>
            </a:r>
            <a:r>
              <a:rPr lang="en-GB" altLang="zh-CN" sz="1600" baseline="-25000" dirty="0"/>
              <a:t>GB </a:t>
            </a:r>
            <a:r>
              <a:rPr lang="en-GB" altLang="zh-CN" sz="1600" dirty="0"/>
              <a:t>(MHz)</a:t>
            </a:r>
            <a:endParaRPr lang="zh-CN" altLang="zh-CN" sz="1600" dirty="0"/>
          </a:p>
          <a:p>
            <a:pPr marL="1200150" lvl="2" indent="-28575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dirty="0" err="1"/>
              <a:t>F</a:t>
            </a:r>
            <a:r>
              <a:rPr lang="en-GB" altLang="zh-CN" sz="1600" baseline="-25000" dirty="0" err="1"/>
              <a:t>offset,high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= (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RB,high</a:t>
            </a:r>
            <a:r>
              <a:rPr lang="en-GB" altLang="zh-CN" sz="1600" dirty="0"/>
              <a:t>*12 - 1)*</a:t>
            </a:r>
            <a:r>
              <a:rPr lang="en-GB" altLang="zh-CN" sz="1600" dirty="0" err="1"/>
              <a:t>SCS</a:t>
            </a:r>
            <a:r>
              <a:rPr lang="en-GB" altLang="zh-CN" sz="1600" baseline="-25000" dirty="0" err="1"/>
              <a:t>high</a:t>
            </a:r>
            <a:r>
              <a:rPr lang="en-GB" altLang="zh-CN" sz="1600" dirty="0"/>
              <a:t>/2 + BW</a:t>
            </a:r>
            <a:r>
              <a:rPr lang="en-GB" altLang="zh-CN" sz="1600" baseline="-25000" dirty="0"/>
              <a:t>GB </a:t>
            </a:r>
            <a:r>
              <a:rPr lang="en-GB" altLang="zh-CN" sz="1600" dirty="0"/>
              <a:t>(MHz)</a:t>
            </a:r>
            <a:endParaRPr lang="zh-CN" altLang="zh-CN" sz="1600" dirty="0"/>
          </a:p>
          <a:p>
            <a:pPr marL="1200150" lvl="2" indent="-28575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dirty="0"/>
              <a:t>BW</a:t>
            </a:r>
            <a:r>
              <a:rPr lang="en-GB" altLang="zh-CN" sz="1600" baseline="-25000" dirty="0"/>
              <a:t>GB</a:t>
            </a:r>
            <a:r>
              <a:rPr lang="en-GB" altLang="zh-CN" sz="1600" dirty="0"/>
              <a:t> = max(</a:t>
            </a:r>
            <a:r>
              <a:rPr lang="en-GB" altLang="zh-CN" sz="1600" dirty="0" err="1"/>
              <a:t>BW</a:t>
            </a:r>
            <a:r>
              <a:rPr lang="en-GB" altLang="zh-CN" sz="1600" baseline="-25000" dirty="0" err="1"/>
              <a:t>GB,Channel</a:t>
            </a:r>
            <a:r>
              <a:rPr lang="en-GB" altLang="zh-CN" sz="1600" baseline="-25000" dirty="0"/>
              <a:t>(k)</a:t>
            </a:r>
            <a:r>
              <a:rPr lang="en-GB" altLang="zh-CN" sz="1600" dirty="0"/>
              <a:t>)</a:t>
            </a:r>
            <a:endParaRPr lang="zh-CN" altLang="zh-CN" sz="16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GB" altLang="zh-CN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align?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Decide in the next RAN4 meeting</a:t>
            </a:r>
          </a:p>
        </p:txBody>
      </p:sp>
    </p:spTree>
    <p:extLst>
      <p:ext uri="{BB962C8B-B14F-4D97-AF65-F5344CB8AC3E}">
        <p14:creationId xmlns:p14="http://schemas.microsoft.com/office/powerpoint/2010/main" val="42405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5341" y="54575"/>
            <a:ext cx="10515600" cy="670045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lt"/>
              </a:rPr>
              <a:t>Reference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5341" y="724620"/>
            <a:ext cx="117313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[1] R4-1910273,”RF requirement of intra-band UL CA”, RAN4 #92, Huawei, HiSilicon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[2] R4-1912422 </a:t>
            </a:r>
            <a:r>
              <a:rPr lang="en-US" altLang="zh-CN" dirty="0"/>
              <a:t>,”RF requirement of intra-band </a:t>
            </a:r>
            <a:r>
              <a:rPr lang="en-US" altLang="zh-CN" dirty="0" smtClean="0"/>
              <a:t>contiguous UL </a:t>
            </a:r>
            <a:r>
              <a:rPr lang="en-US" altLang="zh-CN" dirty="0"/>
              <a:t>CA”, RAN4 #</a:t>
            </a:r>
            <a:r>
              <a:rPr lang="en-US" altLang="zh-CN" dirty="0" smtClean="0"/>
              <a:t>92bis, </a:t>
            </a:r>
            <a:r>
              <a:rPr lang="en-US" altLang="zh-CN" dirty="0"/>
              <a:t>Huawei, HiSilicon</a:t>
            </a:r>
            <a:endParaRPr lang="en-US" altLang="zh-CN" dirty="0" smtClean="0"/>
          </a:p>
          <a:p>
            <a:pPr>
              <a:spcAft>
                <a:spcPts val="1200"/>
              </a:spcAft>
            </a:pPr>
            <a:r>
              <a:rPr lang="en-US" altLang="zh-CN" dirty="0" smtClean="0"/>
              <a:t>[3</a:t>
            </a:r>
            <a:r>
              <a:rPr lang="en-US" altLang="zh-CN" dirty="0"/>
              <a:t>] R4-2000712, “[NRULCA] Definition of Intra-band Contiguous UL CA Bandwidths</a:t>
            </a:r>
            <a:r>
              <a:rPr lang="en-US" altLang="zh-CN" dirty="0" smtClean="0"/>
              <a:t>”, RAN #94e, Skyworks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[</a:t>
            </a:r>
            <a:r>
              <a:rPr lang="en-US" altLang="zh-CN" dirty="0"/>
              <a:t>4] R4-2001385, “Problems with CA channel arrangement</a:t>
            </a:r>
            <a:r>
              <a:rPr lang="en-US" altLang="zh-CN" dirty="0" smtClean="0"/>
              <a:t>”, RAN4 #94e, Nokia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[5] R4-2002691</a:t>
            </a:r>
            <a:r>
              <a:rPr lang="en-US" altLang="zh-CN" dirty="0"/>
              <a:t>, “email discussion_#18_NR_RF_FR1_Part_1</a:t>
            </a:r>
            <a:r>
              <a:rPr lang="en-US" altLang="zh-CN" dirty="0" smtClean="0"/>
              <a:t>”, RAN4 #94e, Huawei, HiSilicon</a:t>
            </a:r>
          </a:p>
        </p:txBody>
      </p:sp>
    </p:spTree>
    <p:extLst>
      <p:ext uri="{BB962C8B-B14F-4D97-AF65-F5344CB8AC3E}">
        <p14:creationId xmlns:p14="http://schemas.microsoft.com/office/powerpoint/2010/main" val="3875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678</Words>
  <Application>Microsoft Office PowerPoint</Application>
  <PresentationFormat>宽屏</PresentationFormat>
  <Paragraphs>101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DengXian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主题</vt:lpstr>
      <vt:lpstr>WF on emission requirement for intra-band contiguous UL CA</vt:lpstr>
      <vt:lpstr>Background</vt:lpstr>
      <vt:lpstr>ACLR MBW</vt:lpstr>
      <vt:lpstr>SEM offset and measurement bandwidth</vt:lpstr>
      <vt:lpstr>Foffset,high and Foffset,low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78</cp:revision>
  <dcterms:created xsi:type="dcterms:W3CDTF">2019-10-15T22:26:30Z</dcterms:created>
  <dcterms:modified xsi:type="dcterms:W3CDTF">2020-03-04T12:44:25Z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(3)8IvdRN81hnukRZgS282x4Ke/zX1InFWBz+Fj+XDynZRZGcwi4F9Huxxv3D1BL2L/Vpbtn6q5
ZCr+w0J/Mt3kjZEmkrXfse/ajLd3LfJmQZa9jnnTCer9A01w0qZyoMH7b6pWwVGXYwijaGNm
K4gvBcNIuWHiib1oJCpUDjXOkGPa1/3rb2dmNecSHS1HO6sb6hrlzEF6Fp4lulzH7U5zVrBb
5eZRLGmdDFdYHqFW90</vt:lpwstr>
  </property>
  <property fmtid="{D5CDD505-2E9C-101B-9397-08002B2CF9AE}" pid="3" name="_2015_ms_pID_7253431">
    <vt:lpwstr>eR7fmzZij/fa0sq2w7m5ihpLAnmqkF6g2X0lhe1Bh6tS1okJ5sCx2g
jGVLX+SAQFNkmNrlSNtqfCG4ZZ9EMnUsQB7u4F8VBZ7Wz7r1saPS+6FUTW7CSryapnlmRhtq
IV8Y8qzVIvPqXAji90AMSv1lKAZWtw0h9j6I3liqUezl9Sy/1QGPpdZ7oSrrqo9o5RhgdurI
hamt16aBkTrWAM7LA3jiGsl3i5Utnha2Xa+d</vt:lpwstr>
  </property>
  <property fmtid="{D5CDD505-2E9C-101B-9397-08002B2CF9AE}" pid="4" name="_2015_ms_pID_7253432">
    <vt:lpwstr>GA==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