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122363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/>
              <a:t>WF on </a:t>
            </a:r>
            <a:r>
              <a:rPr lang="en-US" dirty="0" smtClean="0"/>
              <a:t>MPR requirement for intra-band contiguous UL CA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Huawei, HiSilicon, </a:t>
            </a:r>
            <a:r>
              <a:rPr lang="en-US" dirty="0" smtClean="0"/>
              <a:t>[Nokia]…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68704" y="280556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94e</a:t>
            </a:r>
            <a:endParaRPr lang="en-US" b="1" dirty="0"/>
          </a:p>
          <a:p>
            <a:r>
              <a:rPr lang="en-US" b="1" dirty="0" smtClean="0"/>
              <a:t>Feb 24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Mar 06</a:t>
            </a:r>
            <a:r>
              <a:rPr lang="en-US" b="1" baseline="30000" dirty="0" smtClean="0"/>
              <a:t>th</a:t>
            </a:r>
            <a:r>
              <a:rPr lang="en-US" b="1" dirty="0"/>
              <a:t>, </a:t>
            </a:r>
            <a:r>
              <a:rPr lang="en-US" b="1" dirty="0" smtClean="0"/>
              <a:t>2020</a:t>
            </a:r>
            <a:endParaRPr lang="en-US" b="1" dirty="0"/>
          </a:p>
          <a:p>
            <a:r>
              <a:rPr lang="en-US" b="1" dirty="0" smtClean="0"/>
              <a:t>Electric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334" y="38531"/>
            <a:ext cx="10515600" cy="686435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Inner and outer RB allocation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5275" y="724966"/>
            <a:ext cx="117578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1600" b="1" dirty="0"/>
              <a:t>C</a:t>
            </a:r>
            <a:r>
              <a:rPr lang="en-US" altLang="zh-CN" sz="1600" b="1" dirty="0" smtClean="0"/>
              <a:t>ontiguous RB allocations: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aggregated channel bandwidth≤100MHz, Inner RB allocation is defined with the equation:</a:t>
            </a:r>
          </a:p>
          <a:p>
            <a:pPr>
              <a:spcAft>
                <a:spcPts val="1200"/>
              </a:spcAft>
            </a:pPr>
            <a:r>
              <a:rPr lang="en-US" altLang="zh-CN" sz="1600" dirty="0" smtClean="0"/>
              <a:t>For </a:t>
            </a:r>
            <a:r>
              <a:rPr lang="en-US" altLang="zh-CN" sz="1600" dirty="0" err="1"/>
              <a:t>RB</a:t>
            </a:r>
            <a:r>
              <a:rPr lang="en-US" altLang="zh-CN" sz="1600" baseline="-25000" dirty="0" err="1"/>
              <a:t>Start,Low</a:t>
            </a:r>
            <a:r>
              <a:rPr lang="en-US" altLang="zh-CN" sz="1600" dirty="0"/>
              <a:t> = max(1, floor(</a:t>
            </a:r>
            <a:r>
              <a:rPr lang="en-US" altLang="zh-CN" sz="1600" dirty="0" err="1"/>
              <a:t>N</a:t>
            </a:r>
            <a:r>
              <a:rPr lang="en-US" altLang="zh-CN" sz="1600" baseline="-25000" dirty="0" err="1"/>
              <a:t>RB_alloc</a:t>
            </a:r>
            <a:r>
              <a:rPr lang="en-US" altLang="zh-CN" sz="1600" baseline="-25000" dirty="0"/>
              <a:t> </a:t>
            </a:r>
            <a:r>
              <a:rPr lang="en-US" altLang="zh-CN" sz="1600" dirty="0"/>
              <a:t>/2)), where </a:t>
            </a:r>
            <a:r>
              <a:rPr lang="en-US" altLang="zh-CN" sz="1600" dirty="0" err="1" smtClean="0"/>
              <a:t>N</a:t>
            </a:r>
            <a:r>
              <a:rPr lang="en-US" altLang="zh-CN" sz="1600" baseline="-25000" dirty="0" err="1" smtClean="0"/>
              <a:t>RB_alloc</a:t>
            </a:r>
            <a:r>
              <a:rPr lang="en-US" altLang="zh-CN" sz="1600" dirty="0" smtClean="0"/>
              <a:t>=L</a:t>
            </a:r>
            <a:r>
              <a:rPr lang="en-US" altLang="zh-CN" sz="1600" baseline="-25000" dirty="0" smtClean="0"/>
              <a:t>CRB1</a:t>
            </a:r>
            <a:r>
              <a:rPr lang="en-US" altLang="zh-CN" sz="1600" dirty="0" smtClean="0"/>
              <a:t>*2^µ1+L</a:t>
            </a:r>
            <a:r>
              <a:rPr lang="en-US" altLang="zh-CN" sz="1600" baseline="-25000" dirty="0" smtClean="0"/>
              <a:t>CRB2</a:t>
            </a:r>
            <a:r>
              <a:rPr lang="en-US" altLang="zh-CN" sz="1600" dirty="0" smtClean="0"/>
              <a:t>*2^µ2</a:t>
            </a:r>
            <a:endParaRPr lang="en-US" altLang="zh-CN" sz="1600" dirty="0"/>
          </a:p>
          <a:p>
            <a:pPr>
              <a:spcAft>
                <a:spcPts val="1200"/>
              </a:spcAft>
            </a:pPr>
            <a:r>
              <a:rPr lang="en-US" altLang="zh-CN" sz="1600" dirty="0"/>
              <a:t>Inner RB allocation is defined as </a:t>
            </a:r>
            <a:r>
              <a:rPr lang="en-US" altLang="zh-CN" sz="1600" dirty="0" err="1"/>
              <a:t>RB</a:t>
            </a:r>
            <a:r>
              <a:rPr lang="en-US" altLang="zh-CN" sz="1600" baseline="-25000" dirty="0" err="1"/>
              <a:t>Start,Low</a:t>
            </a:r>
            <a:r>
              <a:rPr lang="en-US" altLang="zh-CN" sz="1600" dirty="0"/>
              <a:t>  ≤  </a:t>
            </a:r>
            <a:r>
              <a:rPr lang="en-US" altLang="zh-CN" sz="1600" dirty="0" err="1"/>
              <a:t>RB</a:t>
            </a:r>
            <a:r>
              <a:rPr lang="en-US" altLang="zh-CN" sz="1600" baseline="-25000" dirty="0" err="1"/>
              <a:t>Start</a:t>
            </a:r>
            <a:r>
              <a:rPr lang="en-US" altLang="zh-CN" sz="1600" baseline="-25000" dirty="0"/>
              <a:t> </a:t>
            </a:r>
            <a:r>
              <a:rPr lang="en-US" altLang="zh-CN" sz="1600" dirty="0"/>
              <a:t> ≤  </a:t>
            </a:r>
            <a:r>
              <a:rPr lang="en-US" altLang="zh-CN" sz="1600" dirty="0" err="1"/>
              <a:t>RB</a:t>
            </a:r>
            <a:r>
              <a:rPr lang="en-US" altLang="zh-CN" sz="1600" baseline="-25000" dirty="0" err="1"/>
              <a:t>Start,High</a:t>
            </a:r>
            <a:r>
              <a:rPr lang="en-US" altLang="zh-CN" sz="1600" dirty="0"/>
              <a:t>, </a:t>
            </a:r>
            <a:r>
              <a:rPr lang="en-US" altLang="zh-CN" sz="1600" dirty="0" err="1"/>
              <a:t>N</a:t>
            </a:r>
            <a:r>
              <a:rPr lang="en-US" altLang="zh-CN" sz="1600" baseline="-25000" dirty="0" err="1"/>
              <a:t>RB_alloc</a:t>
            </a:r>
            <a:r>
              <a:rPr lang="en-US" altLang="zh-CN" sz="1600" dirty="0" err="1"/>
              <a:t>≤ceil</a:t>
            </a:r>
            <a:r>
              <a:rPr lang="en-US" altLang="zh-CN" sz="1600" dirty="0"/>
              <a:t>[(1/2N</a:t>
            </a:r>
            <a:r>
              <a:rPr lang="en-US" altLang="zh-CN" sz="1600" baseline="-25000" dirty="0"/>
              <a:t>RB,agg</a:t>
            </a:r>
            <a:r>
              <a:rPr lang="en-US" altLang="zh-CN" sz="1600" dirty="0"/>
              <a:t>) ]</a:t>
            </a:r>
          </a:p>
          <a:p>
            <a:pPr>
              <a:spcAft>
                <a:spcPts val="1200"/>
              </a:spcAft>
            </a:pPr>
            <a:r>
              <a:rPr lang="en-US" altLang="zh-CN" sz="1600" dirty="0" err="1"/>
              <a:t>RB</a:t>
            </a:r>
            <a:r>
              <a:rPr lang="en-US" altLang="zh-CN" sz="1600" baseline="-25000" dirty="0" err="1"/>
              <a:t>Start,High</a:t>
            </a:r>
            <a:r>
              <a:rPr lang="en-US" altLang="zh-CN" sz="1600" dirty="0"/>
              <a:t> = </a:t>
            </a:r>
            <a:r>
              <a:rPr lang="en-US" altLang="zh-CN" sz="1600" dirty="0" err="1"/>
              <a:t>N</a:t>
            </a:r>
            <a:r>
              <a:rPr lang="en-US" altLang="zh-CN" sz="1600" baseline="-25000" dirty="0" err="1"/>
              <a:t>RB,agg</a:t>
            </a:r>
            <a:r>
              <a:rPr lang="en-US" altLang="zh-CN" sz="1600" dirty="0"/>
              <a:t> – </a:t>
            </a:r>
            <a:r>
              <a:rPr lang="en-US" altLang="zh-CN" sz="1600" dirty="0" err="1"/>
              <a:t>RB</a:t>
            </a:r>
            <a:r>
              <a:rPr lang="en-US" altLang="zh-CN" sz="1600" baseline="-25000" dirty="0" err="1"/>
              <a:t>Start,Low</a:t>
            </a:r>
            <a:r>
              <a:rPr lang="en-US" altLang="zh-CN" sz="1600" dirty="0"/>
              <a:t> – </a:t>
            </a:r>
            <a:r>
              <a:rPr lang="en-US" altLang="zh-CN" sz="1600" dirty="0" err="1"/>
              <a:t>N</a:t>
            </a:r>
            <a:r>
              <a:rPr lang="en-US" altLang="zh-CN" sz="1600" baseline="-25000" dirty="0" err="1"/>
              <a:t>RB,alloc</a:t>
            </a:r>
            <a:r>
              <a:rPr lang="en-US" altLang="zh-CN" sz="1600" dirty="0"/>
              <a:t>, where </a:t>
            </a:r>
            <a:r>
              <a:rPr lang="en-US" altLang="zh-CN" sz="1600" dirty="0" err="1"/>
              <a:t>N</a:t>
            </a:r>
            <a:r>
              <a:rPr lang="en-US" altLang="zh-CN" sz="1600" baseline="-25000" dirty="0" err="1"/>
              <a:t>RB,agg</a:t>
            </a:r>
            <a:r>
              <a:rPr lang="en-US" altLang="zh-CN" sz="1600" dirty="0"/>
              <a:t>=N</a:t>
            </a:r>
            <a:r>
              <a:rPr lang="en-US" altLang="zh-CN" sz="1600" baseline="-25000" dirty="0"/>
              <a:t>RB1</a:t>
            </a:r>
            <a:r>
              <a:rPr lang="en-US" altLang="zh-CN" sz="1600" dirty="0"/>
              <a:t>*2^µ1+ N</a:t>
            </a:r>
            <a:r>
              <a:rPr lang="en-US" altLang="zh-CN" sz="1600" baseline="-25000" dirty="0"/>
              <a:t>RB1</a:t>
            </a:r>
            <a:r>
              <a:rPr lang="en-US" altLang="zh-CN" sz="1600" dirty="0"/>
              <a:t>*2^µ2</a:t>
            </a:r>
          </a:p>
          <a:p>
            <a:pPr>
              <a:spcAft>
                <a:spcPts val="600"/>
              </a:spcAft>
            </a:pPr>
            <a:r>
              <a:rPr lang="en-US" altLang="zh-CN" sz="1600" dirty="0">
                <a:solidFill>
                  <a:srgbClr val="00B050"/>
                </a:solidFill>
              </a:rPr>
              <a:t>For the case </a:t>
            </a:r>
            <a:r>
              <a:rPr lang="en-US" altLang="zh-CN" sz="1600" dirty="0" smtClean="0">
                <a:solidFill>
                  <a:srgbClr val="00B050"/>
                </a:solidFill>
              </a:rPr>
              <a:t>with only </a:t>
            </a:r>
            <a:r>
              <a:rPr lang="en-US" altLang="zh-CN" sz="1600" dirty="0">
                <a:solidFill>
                  <a:srgbClr val="00B050"/>
                </a:solidFill>
              </a:rPr>
              <a:t>RBs configured in CC2,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RB</a:t>
            </a:r>
            <a:r>
              <a:rPr lang="en-US" altLang="zh-CN" sz="1600" baseline="-25000" dirty="0" err="1" smtClean="0">
                <a:solidFill>
                  <a:srgbClr val="00B050"/>
                </a:solidFill>
              </a:rPr>
              <a:t>Start,Low</a:t>
            </a:r>
            <a:r>
              <a:rPr lang="en-US" altLang="zh-CN" sz="1600" dirty="0" smtClean="0">
                <a:solidFill>
                  <a:srgbClr val="00B050"/>
                </a:solidFill>
              </a:rPr>
              <a:t> and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RB</a:t>
            </a:r>
            <a:r>
              <a:rPr lang="en-US" altLang="zh-CN" sz="1600" baseline="-25000" dirty="0" err="1" smtClean="0">
                <a:solidFill>
                  <a:srgbClr val="00B050"/>
                </a:solidFill>
              </a:rPr>
              <a:t>Start</a:t>
            </a:r>
            <a:r>
              <a:rPr lang="en-US" altLang="zh-CN" sz="1600" baseline="-25000" dirty="0" smtClean="0">
                <a:solidFill>
                  <a:srgbClr val="00B050"/>
                </a:solidFill>
              </a:rPr>
              <a:t> </a:t>
            </a:r>
            <a:r>
              <a:rPr lang="en-US" altLang="zh-CN" sz="1600" dirty="0" smtClean="0">
                <a:solidFill>
                  <a:srgbClr val="00B050"/>
                </a:solidFill>
              </a:rPr>
              <a:t> shall accounts for N</a:t>
            </a:r>
            <a:r>
              <a:rPr lang="en-US" altLang="zh-CN" sz="1600" baseline="-25000" dirty="0" smtClean="0">
                <a:solidFill>
                  <a:srgbClr val="00B050"/>
                </a:solidFill>
              </a:rPr>
              <a:t>RB1</a:t>
            </a:r>
            <a:r>
              <a:rPr lang="en-US" altLang="zh-CN" sz="1600" dirty="0" smtClean="0">
                <a:solidFill>
                  <a:srgbClr val="00B050"/>
                </a:solidFill>
              </a:rPr>
              <a:t> in </a:t>
            </a:r>
            <a:r>
              <a:rPr lang="en-US" altLang="zh-CN" sz="1600" dirty="0" smtClean="0">
                <a:solidFill>
                  <a:srgbClr val="00B050"/>
                </a:solidFill>
              </a:rPr>
              <a:t>CC1:</a:t>
            </a:r>
          </a:p>
          <a:p>
            <a:pPr>
              <a:spcAft>
                <a:spcPts val="600"/>
              </a:spcAft>
            </a:pPr>
            <a:r>
              <a:rPr lang="en-US" altLang="zh-CN" sz="1600" dirty="0" err="1">
                <a:solidFill>
                  <a:srgbClr val="00B050"/>
                </a:solidFill>
              </a:rPr>
              <a:t>RB</a:t>
            </a:r>
            <a:r>
              <a:rPr lang="en-US" altLang="zh-CN" sz="1600" baseline="-25000" dirty="0" err="1">
                <a:solidFill>
                  <a:srgbClr val="00B050"/>
                </a:solidFill>
              </a:rPr>
              <a:t>Start</a:t>
            </a:r>
            <a:r>
              <a:rPr lang="en-GB" altLang="zh-CN" sz="1600" dirty="0">
                <a:solidFill>
                  <a:srgbClr val="00B050"/>
                </a:solidFill>
              </a:rPr>
              <a:t> = </a:t>
            </a:r>
            <a:r>
              <a:rPr lang="en-US" altLang="zh-CN" sz="1600" dirty="0">
                <a:solidFill>
                  <a:srgbClr val="00B050"/>
                </a:solidFill>
              </a:rPr>
              <a:t>RB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Start1 </a:t>
            </a:r>
            <a:r>
              <a:rPr lang="en-GB" altLang="zh-CN" sz="1600" dirty="0">
                <a:solidFill>
                  <a:srgbClr val="00B050"/>
                </a:solidFill>
              </a:rPr>
              <a:t>∙ 2^</a:t>
            </a:r>
            <a:r>
              <a:rPr lang="fi-FI" altLang="zh-CN" sz="1600" dirty="0">
                <a:solidFill>
                  <a:srgbClr val="00B050"/>
                </a:solidFill>
              </a:rPr>
              <a:t>m</a:t>
            </a:r>
            <a:r>
              <a:rPr lang="en-GB" altLang="zh-CN" sz="1600" baseline="-25000" dirty="0">
                <a:solidFill>
                  <a:srgbClr val="00B050"/>
                </a:solidFill>
              </a:rPr>
              <a:t>1</a:t>
            </a:r>
            <a:r>
              <a:rPr lang="en-GB" altLang="zh-CN" sz="1600" dirty="0">
                <a:solidFill>
                  <a:srgbClr val="00B050"/>
                </a:solidFill>
              </a:rPr>
              <a:t>, if L</a:t>
            </a:r>
            <a:r>
              <a:rPr lang="en-GB" altLang="zh-CN" sz="1600" baseline="-25000" dirty="0">
                <a:solidFill>
                  <a:srgbClr val="00B050"/>
                </a:solidFill>
              </a:rPr>
              <a:t>CRB1</a:t>
            </a:r>
            <a:r>
              <a:rPr lang="en-GB" altLang="zh-CN" sz="1600" dirty="0">
                <a:solidFill>
                  <a:srgbClr val="00B050"/>
                </a:solidFill>
              </a:rPr>
              <a:t> &gt; 0</a:t>
            </a:r>
            <a:endParaRPr lang="zh-CN" altLang="zh-CN" sz="1600" dirty="0">
              <a:solidFill>
                <a:srgbClr val="00B050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zh-CN" sz="1600" dirty="0" err="1">
                <a:solidFill>
                  <a:srgbClr val="00B050"/>
                </a:solidFill>
              </a:rPr>
              <a:t>RB</a:t>
            </a:r>
            <a:r>
              <a:rPr lang="en-US" altLang="zh-CN" sz="1600" baseline="-25000" dirty="0" err="1">
                <a:solidFill>
                  <a:srgbClr val="00B050"/>
                </a:solidFill>
              </a:rPr>
              <a:t>Start</a:t>
            </a:r>
            <a:r>
              <a:rPr lang="en-GB" altLang="zh-CN" sz="1600" dirty="0">
                <a:solidFill>
                  <a:srgbClr val="00B050"/>
                </a:solidFill>
              </a:rPr>
              <a:t> = </a:t>
            </a:r>
            <a:r>
              <a:rPr lang="en-US" altLang="zh-CN" sz="1600" dirty="0">
                <a:solidFill>
                  <a:srgbClr val="00B050"/>
                </a:solidFill>
              </a:rPr>
              <a:t>N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RB1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GB" altLang="zh-CN" sz="1600" dirty="0">
                <a:solidFill>
                  <a:srgbClr val="00B050"/>
                </a:solidFill>
              </a:rPr>
              <a:t>∙ </a:t>
            </a:r>
            <a:r>
              <a:rPr lang="en-US" altLang="zh-CN" sz="1600" dirty="0">
                <a:solidFill>
                  <a:srgbClr val="00B050"/>
                </a:solidFill>
              </a:rPr>
              <a:t>2^</a:t>
            </a:r>
            <a:r>
              <a:rPr lang="fi-FI" altLang="zh-CN" sz="1600" dirty="0">
                <a:solidFill>
                  <a:srgbClr val="00B050"/>
                </a:solidFill>
              </a:rPr>
              <a:t>m</a:t>
            </a:r>
            <a:r>
              <a:rPr lang="en-GB" altLang="zh-CN" sz="1600" baseline="-25000" dirty="0">
                <a:solidFill>
                  <a:srgbClr val="00B050"/>
                </a:solidFill>
              </a:rPr>
              <a:t>1</a:t>
            </a:r>
            <a:r>
              <a:rPr lang="en-US" altLang="zh-CN" sz="1600" dirty="0">
                <a:solidFill>
                  <a:srgbClr val="00B050"/>
                </a:solidFill>
              </a:rPr>
              <a:t> + RB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Start2</a:t>
            </a:r>
            <a:r>
              <a:rPr lang="en-GB" altLang="zh-CN" sz="1600" dirty="0">
                <a:solidFill>
                  <a:srgbClr val="00B050"/>
                </a:solidFill>
              </a:rPr>
              <a:t>∙2^</a:t>
            </a:r>
            <a:r>
              <a:rPr lang="fi-FI" altLang="zh-CN" sz="1600" dirty="0">
                <a:solidFill>
                  <a:srgbClr val="00B050"/>
                </a:solidFill>
              </a:rPr>
              <a:t>m</a:t>
            </a:r>
            <a:r>
              <a:rPr lang="en-GB" altLang="zh-CN" sz="1600" baseline="-25000" dirty="0">
                <a:solidFill>
                  <a:srgbClr val="00B050"/>
                </a:solidFill>
              </a:rPr>
              <a:t>2</a:t>
            </a:r>
            <a:r>
              <a:rPr lang="en-GB" altLang="zh-CN" sz="1600" dirty="0">
                <a:solidFill>
                  <a:srgbClr val="00B050"/>
                </a:solidFill>
              </a:rPr>
              <a:t>, if L</a:t>
            </a:r>
            <a:r>
              <a:rPr lang="en-GB" altLang="zh-CN" sz="1600" baseline="-25000" dirty="0">
                <a:solidFill>
                  <a:srgbClr val="00B050"/>
                </a:solidFill>
              </a:rPr>
              <a:t>CRB1</a:t>
            </a:r>
            <a:r>
              <a:rPr lang="en-GB" altLang="zh-CN" sz="1600" dirty="0">
                <a:solidFill>
                  <a:srgbClr val="00B050"/>
                </a:solidFill>
              </a:rPr>
              <a:t> = </a:t>
            </a:r>
            <a:r>
              <a:rPr lang="en-GB" altLang="zh-CN" sz="1600" dirty="0" smtClean="0">
                <a:solidFill>
                  <a:srgbClr val="00B050"/>
                </a:solidFill>
              </a:rPr>
              <a:t>0</a:t>
            </a:r>
            <a:endParaRPr lang="en-US" altLang="zh-CN" sz="1600" dirty="0" smtClean="0">
              <a:solidFill>
                <a:srgbClr val="00B050"/>
              </a:solidFill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aggregated channel bandwidth&gt;100MHz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Option 1:</a:t>
            </a:r>
          </a:p>
          <a:p>
            <a:pPr lvl="1">
              <a:spcAft>
                <a:spcPts val="1200"/>
              </a:spcAft>
            </a:pPr>
            <a:r>
              <a:rPr lang="en-GB" altLang="zh-CN" sz="1600" dirty="0"/>
              <a:t>For </a:t>
            </a:r>
            <a:r>
              <a:rPr lang="en-GB" altLang="zh-CN" sz="1600" dirty="0" err="1"/>
              <a:t>RB</a:t>
            </a:r>
            <a:r>
              <a:rPr lang="en-GB" altLang="zh-CN" sz="1600" baseline="-25000" dirty="0" err="1"/>
              <a:t>Start,Low</a:t>
            </a:r>
            <a:r>
              <a:rPr lang="en-GB" altLang="zh-CN" sz="1600" dirty="0"/>
              <a:t> = max(1, floor(</a:t>
            </a:r>
            <a:r>
              <a:rPr lang="en-US" altLang="zh-CN" sz="1600" i="1" dirty="0" err="1"/>
              <a:t>N</a:t>
            </a:r>
            <a:r>
              <a:rPr lang="en-US" altLang="zh-CN" sz="1600" i="1" baseline="-25000" dirty="0" err="1"/>
              <a:t>RB_alloc</a:t>
            </a:r>
            <a:r>
              <a:rPr lang="en-GB" altLang="zh-CN" sz="1600" dirty="0"/>
              <a:t>)), where </a:t>
            </a:r>
            <a:r>
              <a:rPr lang="en-US" altLang="zh-CN" sz="1600" i="1" dirty="0" err="1"/>
              <a:t>N</a:t>
            </a:r>
            <a:r>
              <a:rPr lang="en-US" altLang="zh-CN" sz="1600" i="1" baseline="-25000" dirty="0" err="1"/>
              <a:t>RB_alloc</a:t>
            </a:r>
            <a:r>
              <a:rPr lang="en-US" altLang="zh-CN" sz="1600" i="1" dirty="0"/>
              <a:t>=L</a:t>
            </a:r>
            <a:r>
              <a:rPr lang="en-US" altLang="zh-CN" sz="1600" i="1" baseline="-25000" dirty="0"/>
              <a:t>CRB1</a:t>
            </a:r>
            <a:r>
              <a:rPr lang="en-US" altLang="zh-CN" sz="1600" i="1" dirty="0"/>
              <a:t>*2^µ</a:t>
            </a:r>
            <a:r>
              <a:rPr lang="en-US" altLang="zh-CN" sz="1600" i="1" baseline="-25000" dirty="0"/>
              <a:t>1</a:t>
            </a:r>
            <a:r>
              <a:rPr lang="en-US" altLang="zh-CN" sz="1600" i="1" dirty="0"/>
              <a:t>+L</a:t>
            </a:r>
            <a:r>
              <a:rPr lang="en-US" altLang="zh-CN" sz="1600" i="1" baseline="-25000" dirty="0"/>
              <a:t>CRB2</a:t>
            </a:r>
            <a:r>
              <a:rPr lang="en-US" altLang="zh-CN" sz="1600" i="1" dirty="0"/>
              <a:t>*2^µ</a:t>
            </a:r>
            <a:r>
              <a:rPr lang="en-US" altLang="zh-CN" sz="1600" i="1" baseline="-25000" dirty="0"/>
              <a:t>2</a:t>
            </a:r>
            <a:endParaRPr lang="zh-CN" altLang="zh-CN" sz="1600" dirty="0"/>
          </a:p>
          <a:p>
            <a:pPr lvl="1">
              <a:spcAft>
                <a:spcPts val="1200"/>
              </a:spcAft>
            </a:pPr>
            <a:r>
              <a:rPr lang="en-GB" altLang="zh-CN" sz="1600" dirty="0"/>
              <a:t>Inner RB allocation is defined as </a:t>
            </a:r>
            <a:r>
              <a:rPr lang="en-GB" altLang="zh-CN" sz="1600" dirty="0" err="1"/>
              <a:t>RB</a:t>
            </a:r>
            <a:r>
              <a:rPr lang="en-GB" altLang="zh-CN" sz="1600" baseline="-25000" dirty="0" err="1"/>
              <a:t>Start,Low</a:t>
            </a:r>
            <a:r>
              <a:rPr lang="en-GB" altLang="zh-CN" sz="1600" baseline="-25000" dirty="0"/>
              <a:t>  </a:t>
            </a:r>
            <a:r>
              <a:rPr lang="en-GB" altLang="zh-CN" sz="1600" dirty="0"/>
              <a:t>≤  </a:t>
            </a:r>
            <a:r>
              <a:rPr lang="en-GB" altLang="zh-CN" sz="1600" dirty="0" err="1"/>
              <a:t>RB</a:t>
            </a:r>
            <a:r>
              <a:rPr lang="en-GB" altLang="zh-CN" sz="1600" baseline="-25000" dirty="0" err="1"/>
              <a:t>Start</a:t>
            </a:r>
            <a:r>
              <a:rPr lang="en-GB" altLang="zh-CN" sz="1600" baseline="-25000" dirty="0"/>
              <a:t>  </a:t>
            </a:r>
            <a:r>
              <a:rPr lang="en-GB" altLang="zh-CN" sz="1600" dirty="0"/>
              <a:t>≤  </a:t>
            </a:r>
            <a:r>
              <a:rPr lang="en-GB" altLang="zh-CN" sz="1600" dirty="0" err="1"/>
              <a:t>RB</a:t>
            </a:r>
            <a:r>
              <a:rPr lang="en-GB" altLang="zh-CN" sz="1600" baseline="-25000" dirty="0" err="1"/>
              <a:t>Start,High</a:t>
            </a:r>
            <a:r>
              <a:rPr lang="en-GB" altLang="zh-CN" sz="1600" dirty="0"/>
              <a:t>, </a:t>
            </a:r>
            <a:r>
              <a:rPr lang="en-GB" altLang="zh-CN" sz="1600" i="1" dirty="0" err="1"/>
              <a:t>N</a:t>
            </a:r>
            <a:r>
              <a:rPr lang="en-GB" altLang="zh-CN" sz="1600" i="1" baseline="-25000" dirty="0" err="1"/>
              <a:t>RB_alloc</a:t>
            </a:r>
            <a:r>
              <a:rPr lang="en-US" altLang="zh-CN" sz="1600" i="1" dirty="0"/>
              <a:t>≤</a:t>
            </a:r>
            <a:r>
              <a:rPr lang="en-GB" altLang="zh-CN" sz="1600" i="1" dirty="0"/>
              <a:t>Floor[(1/3N</a:t>
            </a:r>
            <a:r>
              <a:rPr lang="en-GB" altLang="zh-CN" sz="1600" i="1" baseline="-25000" dirty="0"/>
              <a:t>RB,agg</a:t>
            </a:r>
            <a:r>
              <a:rPr lang="en-GB" altLang="zh-CN" sz="1600" i="1" dirty="0"/>
              <a:t>) ]</a:t>
            </a:r>
            <a:endParaRPr lang="zh-CN" altLang="zh-CN" sz="1600" dirty="0"/>
          </a:p>
          <a:p>
            <a:pPr lvl="1">
              <a:spcAft>
                <a:spcPts val="1200"/>
              </a:spcAft>
            </a:pPr>
            <a:r>
              <a:rPr lang="en-GB" altLang="zh-CN" sz="1600" dirty="0" err="1"/>
              <a:t>RB</a:t>
            </a:r>
            <a:r>
              <a:rPr lang="en-GB" altLang="zh-CN" sz="1600" baseline="-25000" dirty="0" err="1"/>
              <a:t>Start,High</a:t>
            </a:r>
            <a:r>
              <a:rPr lang="en-GB" altLang="zh-CN" sz="1600" dirty="0"/>
              <a:t> = 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RB,agg</a:t>
            </a:r>
            <a:r>
              <a:rPr lang="en-GB" altLang="zh-CN" sz="1600" dirty="0"/>
              <a:t> – </a:t>
            </a:r>
            <a:r>
              <a:rPr lang="en-GB" altLang="zh-CN" sz="1600" dirty="0" err="1"/>
              <a:t>RB</a:t>
            </a:r>
            <a:r>
              <a:rPr lang="en-GB" altLang="zh-CN" sz="1600" baseline="-25000" dirty="0" err="1"/>
              <a:t>Start,Low</a:t>
            </a:r>
            <a:r>
              <a:rPr lang="en-GB" altLang="zh-CN" sz="1600" dirty="0"/>
              <a:t> – 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RB,alloc</a:t>
            </a:r>
            <a:r>
              <a:rPr lang="en-GB" altLang="zh-CN" sz="1600" dirty="0"/>
              <a:t>, where </a:t>
            </a:r>
            <a:r>
              <a:rPr lang="en-GB" altLang="zh-CN" sz="1600" dirty="0" err="1"/>
              <a:t>N</a:t>
            </a:r>
            <a:r>
              <a:rPr lang="en-GB" altLang="zh-CN" sz="1600" baseline="-25000" dirty="0" err="1"/>
              <a:t>RB,agg</a:t>
            </a:r>
            <a:r>
              <a:rPr lang="en-GB" altLang="zh-CN" sz="1600" dirty="0"/>
              <a:t>=N</a:t>
            </a:r>
            <a:r>
              <a:rPr lang="en-GB" altLang="zh-CN" sz="1600" baseline="-25000" dirty="0"/>
              <a:t>RB1</a:t>
            </a:r>
            <a:r>
              <a:rPr lang="en-US" altLang="zh-CN" sz="1600" i="1" dirty="0"/>
              <a:t>*2^µ</a:t>
            </a:r>
            <a:r>
              <a:rPr lang="en-US" altLang="zh-CN" sz="1600" i="1" baseline="-25000" dirty="0"/>
              <a:t>1</a:t>
            </a:r>
            <a:r>
              <a:rPr lang="en-US" altLang="zh-CN" sz="1600" i="1" dirty="0"/>
              <a:t>+</a:t>
            </a:r>
            <a:r>
              <a:rPr lang="en-GB" altLang="zh-CN" sz="1600" dirty="0"/>
              <a:t> N</a:t>
            </a:r>
            <a:r>
              <a:rPr lang="en-GB" altLang="zh-CN" sz="1600" baseline="-25000" dirty="0"/>
              <a:t>RB1</a:t>
            </a:r>
            <a:r>
              <a:rPr lang="en-US" altLang="zh-CN" sz="1600" i="1" dirty="0"/>
              <a:t>*2^µ</a:t>
            </a:r>
            <a:r>
              <a:rPr lang="en-US" altLang="zh-CN" sz="1600" i="1" baseline="-25000" dirty="0"/>
              <a:t>2</a:t>
            </a:r>
            <a:endParaRPr lang="zh-CN" altLang="zh-CN" sz="1600" dirty="0"/>
          </a:p>
          <a:p>
            <a:pPr>
              <a:spcAft>
                <a:spcPts val="1200"/>
              </a:spcAft>
            </a:pPr>
            <a:r>
              <a:rPr lang="en-US" altLang="zh-CN" sz="1600" dirty="0" smtClean="0"/>
              <a:t>          For </a:t>
            </a:r>
            <a:r>
              <a:rPr lang="en-US" altLang="zh-CN" sz="1600" dirty="0"/>
              <a:t>the case with only RBs configured in CC2, </a:t>
            </a:r>
            <a:r>
              <a:rPr lang="en-US" altLang="zh-CN" sz="1600" dirty="0" err="1"/>
              <a:t>RB</a:t>
            </a:r>
            <a:r>
              <a:rPr lang="en-US" altLang="zh-CN" sz="1600" baseline="-25000" dirty="0" err="1"/>
              <a:t>Start,Low</a:t>
            </a:r>
            <a:r>
              <a:rPr lang="en-US" altLang="zh-CN" sz="1600" dirty="0"/>
              <a:t> and </a:t>
            </a:r>
            <a:r>
              <a:rPr lang="en-US" altLang="zh-CN" sz="1600" dirty="0" err="1"/>
              <a:t>RB</a:t>
            </a:r>
            <a:r>
              <a:rPr lang="en-US" altLang="zh-CN" sz="1600" baseline="-25000" dirty="0" err="1"/>
              <a:t>Start</a:t>
            </a:r>
            <a:r>
              <a:rPr lang="en-US" altLang="zh-CN" sz="1600" baseline="-25000" dirty="0"/>
              <a:t> </a:t>
            </a:r>
            <a:r>
              <a:rPr lang="en-US" altLang="zh-CN" sz="1600" dirty="0"/>
              <a:t> shall accounts for N</a:t>
            </a:r>
            <a:r>
              <a:rPr lang="en-US" altLang="zh-CN" sz="1600" baseline="-25000" dirty="0"/>
              <a:t>RB1</a:t>
            </a:r>
            <a:r>
              <a:rPr lang="en-US" altLang="zh-CN" sz="1600" dirty="0"/>
              <a:t> in CC1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Option 2: Same </a:t>
            </a:r>
            <a:r>
              <a:rPr lang="en-US" altLang="zh-CN" sz="1600" dirty="0"/>
              <a:t>inner/outer allocation definition with bullet 2, but with a relaxed MPR.</a:t>
            </a:r>
          </a:p>
        </p:txBody>
      </p:sp>
    </p:spTree>
    <p:extLst>
      <p:ext uri="{BB962C8B-B14F-4D97-AF65-F5344CB8AC3E}">
        <p14:creationId xmlns:p14="http://schemas.microsoft.com/office/powerpoint/2010/main" val="29289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52334" y="-51280"/>
            <a:ext cx="10515600" cy="686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Inner and outer RB allocation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0377" y="694159"/>
            <a:ext cx="856072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1600" b="1" dirty="0" smtClean="0"/>
              <a:t>Non-Contiguous RB allocations: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Inner allocation: IMD3 falls within aggregated channel bandwidth, the equation can be as below:</a:t>
            </a:r>
            <a:endParaRPr lang="zh-CN" altLang="zh-CN" sz="1600" dirty="0" smtClean="0"/>
          </a:p>
          <a:p>
            <a:pPr>
              <a:spcAft>
                <a:spcPts val="600"/>
              </a:spcAft>
            </a:pPr>
            <a:r>
              <a:rPr lang="en-GB" altLang="zh-CN" sz="1600" dirty="0" smtClean="0"/>
              <a:t>For </a:t>
            </a:r>
            <a:r>
              <a:rPr lang="en-GB" altLang="zh-CN" sz="1600" dirty="0" err="1" smtClean="0"/>
              <a:t>RB</a:t>
            </a:r>
            <a:r>
              <a:rPr lang="en-GB" altLang="zh-CN" sz="1600" baseline="-25000" dirty="0" err="1" smtClean="0"/>
              <a:t>Start,Low</a:t>
            </a:r>
            <a:r>
              <a:rPr lang="en-GB" altLang="zh-CN" sz="1600" dirty="0" smtClean="0"/>
              <a:t> = max(1, floor(</a:t>
            </a:r>
            <a:r>
              <a:rPr lang="en-US" altLang="zh-CN" sz="1600" i="1" dirty="0" err="1" smtClean="0"/>
              <a:t>N</a:t>
            </a:r>
            <a:r>
              <a:rPr lang="en-US" altLang="zh-CN" sz="1600" i="1" baseline="-25000" dirty="0" err="1" smtClean="0"/>
              <a:t>RB_alloc</a:t>
            </a:r>
            <a:r>
              <a:rPr lang="en-GB" altLang="zh-CN" sz="1600" dirty="0" smtClean="0"/>
              <a:t>)), </a:t>
            </a:r>
            <a:endParaRPr lang="en-GB" altLang="zh-CN" sz="1600" dirty="0" smtClean="0"/>
          </a:p>
          <a:p>
            <a:pPr>
              <a:spcAft>
                <a:spcPts val="600"/>
              </a:spcAft>
            </a:pPr>
            <a:r>
              <a:rPr lang="en-GB" altLang="zh-CN" sz="1600" dirty="0" smtClean="0">
                <a:solidFill>
                  <a:srgbClr val="00B050"/>
                </a:solidFill>
              </a:rPr>
              <a:t>where </a:t>
            </a:r>
            <a:r>
              <a:rPr lang="en-US" altLang="zh-CN" sz="1600" dirty="0" err="1" smtClean="0">
                <a:solidFill>
                  <a:srgbClr val="00B050"/>
                </a:solidFill>
              </a:rPr>
              <a:t>N</a:t>
            </a:r>
            <a:r>
              <a:rPr lang="en-US" altLang="zh-CN" sz="1600" baseline="-25000" dirty="0" err="1" smtClean="0">
                <a:solidFill>
                  <a:srgbClr val="00B050"/>
                </a:solidFill>
              </a:rPr>
              <a:t>RB_alloc</a:t>
            </a:r>
            <a:r>
              <a:rPr lang="en-GB" altLang="zh-CN" sz="1600" dirty="0" smtClean="0">
                <a:solidFill>
                  <a:srgbClr val="00B050"/>
                </a:solidFill>
              </a:rPr>
              <a:t> </a:t>
            </a:r>
            <a:r>
              <a:rPr lang="en-GB" altLang="zh-CN" sz="1600" dirty="0">
                <a:solidFill>
                  <a:srgbClr val="00B050"/>
                </a:solidFill>
              </a:rPr>
              <a:t>= </a:t>
            </a:r>
            <a:r>
              <a:rPr lang="en-US" altLang="zh-CN" sz="1600" dirty="0">
                <a:solidFill>
                  <a:srgbClr val="00B050"/>
                </a:solidFill>
              </a:rPr>
              <a:t>L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CRB2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GB" altLang="zh-CN" sz="1600" dirty="0">
                <a:solidFill>
                  <a:srgbClr val="00B050"/>
                </a:solidFill>
              </a:rPr>
              <a:t>∙ </a:t>
            </a:r>
            <a:r>
              <a:rPr lang="en-US" altLang="zh-CN" sz="1600" dirty="0">
                <a:solidFill>
                  <a:srgbClr val="00B050"/>
                </a:solidFill>
              </a:rPr>
              <a:t>2^µ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2</a:t>
            </a:r>
            <a:r>
              <a:rPr lang="en-GB" altLang="zh-CN" sz="1600" dirty="0">
                <a:solidFill>
                  <a:srgbClr val="00B050"/>
                </a:solidFill>
              </a:rPr>
              <a:t>, if </a:t>
            </a:r>
            <a:r>
              <a:rPr lang="en-US" altLang="zh-CN" sz="1600" dirty="0">
                <a:solidFill>
                  <a:srgbClr val="00B050"/>
                </a:solidFill>
              </a:rPr>
              <a:t>L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CRB1</a:t>
            </a:r>
            <a:r>
              <a:rPr lang="en-GB" altLang="zh-CN" sz="1600" dirty="0">
                <a:solidFill>
                  <a:srgbClr val="00B050"/>
                </a:solidFill>
              </a:rPr>
              <a:t>=0</a:t>
            </a:r>
            <a:endParaRPr lang="zh-CN" altLang="zh-CN" sz="1600" dirty="0">
              <a:solidFill>
                <a:srgbClr val="00B050"/>
              </a:solidFill>
            </a:endParaRPr>
          </a:p>
          <a:p>
            <a:pPr>
              <a:spcAft>
                <a:spcPts val="600"/>
              </a:spcAft>
            </a:pPr>
            <a:r>
              <a:rPr lang="en-GB" altLang="zh-CN" sz="1600" dirty="0" smtClean="0">
                <a:solidFill>
                  <a:srgbClr val="00B050"/>
                </a:solidFill>
              </a:rPr>
              <a:t>            </a:t>
            </a:r>
            <a:r>
              <a:rPr lang="en-GB" altLang="zh-CN" sz="1600" dirty="0" err="1" smtClean="0">
                <a:solidFill>
                  <a:srgbClr val="00B050"/>
                </a:solidFill>
              </a:rPr>
              <a:t>N</a:t>
            </a:r>
            <a:r>
              <a:rPr lang="en-GB" altLang="zh-CN" sz="1600" baseline="-25000" dirty="0" err="1" smtClean="0">
                <a:solidFill>
                  <a:srgbClr val="00B050"/>
                </a:solidFill>
              </a:rPr>
              <a:t>RB_alloc</a:t>
            </a:r>
            <a:r>
              <a:rPr lang="en-GB" altLang="zh-CN" sz="1600" dirty="0" smtClean="0">
                <a:solidFill>
                  <a:srgbClr val="00B050"/>
                </a:solidFill>
              </a:rPr>
              <a:t> </a:t>
            </a:r>
            <a:r>
              <a:rPr lang="en-GB" altLang="zh-CN" sz="1600" dirty="0">
                <a:solidFill>
                  <a:srgbClr val="00B050"/>
                </a:solidFill>
              </a:rPr>
              <a:t>= </a:t>
            </a:r>
            <a:r>
              <a:rPr lang="en-US" altLang="zh-CN" sz="1600" dirty="0">
                <a:solidFill>
                  <a:srgbClr val="00B050"/>
                </a:solidFill>
              </a:rPr>
              <a:t>L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CRB1</a:t>
            </a:r>
            <a:r>
              <a:rPr lang="en-US" altLang="zh-CN" sz="1600" dirty="0">
                <a:solidFill>
                  <a:srgbClr val="00B050"/>
                </a:solidFill>
              </a:rPr>
              <a:t> </a:t>
            </a:r>
            <a:r>
              <a:rPr lang="en-GB" altLang="zh-CN" sz="1600" dirty="0">
                <a:solidFill>
                  <a:srgbClr val="00B050"/>
                </a:solidFill>
              </a:rPr>
              <a:t>∙ </a:t>
            </a:r>
            <a:r>
              <a:rPr lang="en-US" altLang="zh-CN" sz="1600" dirty="0">
                <a:solidFill>
                  <a:srgbClr val="00B050"/>
                </a:solidFill>
              </a:rPr>
              <a:t>2^µ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1</a:t>
            </a:r>
            <a:r>
              <a:rPr lang="en-GB" altLang="zh-CN" sz="1600" dirty="0">
                <a:solidFill>
                  <a:srgbClr val="00B050"/>
                </a:solidFill>
              </a:rPr>
              <a:t>, if </a:t>
            </a:r>
            <a:r>
              <a:rPr lang="en-US" altLang="zh-CN" sz="1600" dirty="0">
                <a:solidFill>
                  <a:srgbClr val="00B050"/>
                </a:solidFill>
              </a:rPr>
              <a:t>L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CRB2</a:t>
            </a:r>
            <a:r>
              <a:rPr lang="en-GB" altLang="zh-CN" sz="1600" dirty="0">
                <a:solidFill>
                  <a:srgbClr val="00B050"/>
                </a:solidFill>
              </a:rPr>
              <a:t>=0</a:t>
            </a:r>
            <a:endParaRPr lang="zh-CN" altLang="zh-CN" sz="1600" dirty="0">
              <a:solidFill>
                <a:srgbClr val="00B050"/>
              </a:solidFill>
            </a:endParaRPr>
          </a:p>
          <a:p>
            <a:pPr>
              <a:spcAft>
                <a:spcPts val="600"/>
              </a:spcAft>
            </a:pPr>
            <a:r>
              <a:rPr lang="en-GB" altLang="zh-CN" sz="1600" dirty="0" smtClean="0">
                <a:solidFill>
                  <a:srgbClr val="00B050"/>
                </a:solidFill>
              </a:rPr>
              <a:t>            </a:t>
            </a:r>
            <a:r>
              <a:rPr lang="en-GB" altLang="zh-CN" sz="1600" dirty="0" err="1" smtClean="0">
                <a:solidFill>
                  <a:srgbClr val="00B050"/>
                </a:solidFill>
              </a:rPr>
              <a:t>N</a:t>
            </a:r>
            <a:r>
              <a:rPr lang="en-GB" altLang="zh-CN" sz="1600" baseline="-25000" dirty="0" err="1" smtClean="0">
                <a:solidFill>
                  <a:srgbClr val="00B050"/>
                </a:solidFill>
              </a:rPr>
              <a:t>RB_alloc</a:t>
            </a:r>
            <a:r>
              <a:rPr lang="en-GB" altLang="zh-CN" sz="1600" dirty="0" smtClean="0">
                <a:solidFill>
                  <a:srgbClr val="00B050"/>
                </a:solidFill>
              </a:rPr>
              <a:t> </a:t>
            </a:r>
            <a:r>
              <a:rPr lang="en-GB" altLang="zh-CN" sz="1600" dirty="0">
                <a:solidFill>
                  <a:srgbClr val="00B050"/>
                </a:solidFill>
              </a:rPr>
              <a:t>= (N</a:t>
            </a:r>
            <a:r>
              <a:rPr lang="en-GB" altLang="zh-CN" sz="1600" baseline="-25000" dirty="0">
                <a:solidFill>
                  <a:srgbClr val="00B050"/>
                </a:solidFill>
              </a:rPr>
              <a:t>RB1</a:t>
            </a:r>
            <a:r>
              <a:rPr lang="en-GB" altLang="zh-CN" sz="1600" dirty="0">
                <a:solidFill>
                  <a:srgbClr val="00B050"/>
                </a:solidFill>
              </a:rPr>
              <a:t>- </a:t>
            </a:r>
            <a:r>
              <a:rPr lang="en-US" altLang="zh-CN" sz="1600" dirty="0">
                <a:solidFill>
                  <a:srgbClr val="00B050"/>
                </a:solidFill>
              </a:rPr>
              <a:t>RB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Start1</a:t>
            </a:r>
            <a:r>
              <a:rPr lang="en-GB" altLang="zh-CN" sz="1600" dirty="0">
                <a:solidFill>
                  <a:srgbClr val="00B050"/>
                </a:solidFill>
              </a:rPr>
              <a:t>) ∙ </a:t>
            </a:r>
            <a:r>
              <a:rPr lang="en-US" altLang="zh-CN" sz="1600" dirty="0">
                <a:solidFill>
                  <a:srgbClr val="00B050"/>
                </a:solidFill>
              </a:rPr>
              <a:t>2^µ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1</a:t>
            </a:r>
            <a:r>
              <a:rPr lang="en-US" altLang="zh-CN" sz="1600" dirty="0">
                <a:solidFill>
                  <a:srgbClr val="00B050"/>
                </a:solidFill>
              </a:rPr>
              <a:t> + (RB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Start1</a:t>
            </a:r>
            <a:r>
              <a:rPr lang="en-US" altLang="zh-CN" sz="1600" dirty="0">
                <a:solidFill>
                  <a:srgbClr val="00B050"/>
                </a:solidFill>
              </a:rPr>
              <a:t>+ L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CRB2</a:t>
            </a:r>
            <a:r>
              <a:rPr lang="en-GB" altLang="zh-CN" sz="1600" dirty="0">
                <a:solidFill>
                  <a:srgbClr val="00B050"/>
                </a:solidFill>
              </a:rPr>
              <a:t>) ∙ </a:t>
            </a:r>
            <a:r>
              <a:rPr lang="en-US" altLang="zh-CN" sz="1600" dirty="0">
                <a:solidFill>
                  <a:srgbClr val="00B050"/>
                </a:solidFill>
              </a:rPr>
              <a:t>2^µ</a:t>
            </a:r>
            <a:r>
              <a:rPr lang="en-US" altLang="zh-CN" sz="1600" baseline="-25000" dirty="0">
                <a:solidFill>
                  <a:srgbClr val="00B050"/>
                </a:solidFill>
              </a:rPr>
              <a:t>2</a:t>
            </a:r>
            <a:r>
              <a:rPr lang="en-GB" altLang="zh-CN" sz="1600" dirty="0">
                <a:solidFill>
                  <a:srgbClr val="00B050"/>
                </a:solidFill>
              </a:rPr>
              <a:t>, otherwise</a:t>
            </a:r>
            <a:endParaRPr lang="zh-CN" altLang="zh-CN" sz="1600" dirty="0">
              <a:solidFill>
                <a:srgbClr val="00B050"/>
              </a:solidFill>
            </a:endParaRPr>
          </a:p>
          <a:p>
            <a:pPr>
              <a:spcAft>
                <a:spcPts val="600"/>
              </a:spcAft>
            </a:pPr>
            <a:r>
              <a:rPr lang="en-GB" altLang="zh-CN" sz="1600" dirty="0" smtClean="0"/>
              <a:t>Inner </a:t>
            </a:r>
            <a:r>
              <a:rPr lang="en-GB" altLang="zh-CN" sz="1600" dirty="0" smtClean="0"/>
              <a:t>RB allocation is defined as </a:t>
            </a:r>
            <a:r>
              <a:rPr lang="en-GB" altLang="zh-CN" sz="1600" dirty="0" err="1" smtClean="0"/>
              <a:t>RB</a:t>
            </a:r>
            <a:r>
              <a:rPr lang="en-GB" altLang="zh-CN" sz="1600" baseline="-25000" dirty="0" err="1" smtClean="0"/>
              <a:t>Start,Low</a:t>
            </a:r>
            <a:r>
              <a:rPr lang="en-GB" altLang="zh-CN" sz="1600" baseline="-25000" dirty="0" smtClean="0"/>
              <a:t>  </a:t>
            </a:r>
            <a:r>
              <a:rPr lang="en-GB" altLang="zh-CN" sz="1600" dirty="0" smtClean="0"/>
              <a:t>≤  </a:t>
            </a:r>
            <a:r>
              <a:rPr lang="en-GB" altLang="zh-CN" sz="1600" dirty="0" err="1" smtClean="0"/>
              <a:t>RB</a:t>
            </a:r>
            <a:r>
              <a:rPr lang="en-GB" altLang="zh-CN" sz="1600" baseline="-25000" dirty="0" err="1" smtClean="0"/>
              <a:t>Start</a:t>
            </a:r>
            <a:r>
              <a:rPr lang="en-GB" altLang="zh-CN" sz="1600" baseline="-25000" dirty="0" smtClean="0"/>
              <a:t>  </a:t>
            </a:r>
            <a:r>
              <a:rPr lang="en-GB" altLang="zh-CN" sz="1600" dirty="0" smtClean="0"/>
              <a:t>≤  </a:t>
            </a:r>
            <a:r>
              <a:rPr lang="en-GB" altLang="zh-CN" sz="1600" dirty="0" err="1" smtClean="0"/>
              <a:t>RB</a:t>
            </a:r>
            <a:r>
              <a:rPr lang="en-GB" altLang="zh-CN" sz="1600" baseline="-25000" dirty="0" err="1" smtClean="0"/>
              <a:t>Start,High</a:t>
            </a:r>
            <a:r>
              <a:rPr lang="en-GB" altLang="zh-CN" sz="1600" dirty="0" smtClean="0"/>
              <a:t>, </a:t>
            </a:r>
            <a:r>
              <a:rPr lang="en-GB" altLang="zh-CN" sz="1600" dirty="0" err="1" smtClean="0"/>
              <a:t>N</a:t>
            </a:r>
            <a:r>
              <a:rPr lang="en-GB" altLang="zh-CN" sz="1600" baseline="-25000" dirty="0" err="1" smtClean="0"/>
              <a:t>RB_alloc</a:t>
            </a:r>
            <a:r>
              <a:rPr lang="en-US" altLang="zh-CN" sz="1600" dirty="0" smtClean="0"/>
              <a:t>≤</a:t>
            </a:r>
            <a:r>
              <a:rPr lang="en-GB" altLang="zh-CN" sz="1600" dirty="0" smtClean="0"/>
              <a:t>Floor[(1/3N</a:t>
            </a:r>
            <a:r>
              <a:rPr lang="en-GB" altLang="zh-CN" sz="1600" baseline="-25000" dirty="0" smtClean="0"/>
              <a:t>RB,agg</a:t>
            </a:r>
            <a:r>
              <a:rPr lang="en-GB" altLang="zh-CN" sz="1600" dirty="0" smtClean="0"/>
              <a:t>) ]</a:t>
            </a:r>
            <a:endParaRPr lang="zh-CN" altLang="zh-CN" sz="1600" dirty="0" smtClean="0"/>
          </a:p>
          <a:p>
            <a:pPr>
              <a:spcAft>
                <a:spcPts val="600"/>
              </a:spcAft>
            </a:pPr>
            <a:r>
              <a:rPr lang="en-GB" altLang="zh-CN" sz="1600" dirty="0" err="1" smtClean="0"/>
              <a:t>RB</a:t>
            </a:r>
            <a:r>
              <a:rPr lang="en-GB" altLang="zh-CN" sz="1600" baseline="-25000" dirty="0" err="1" smtClean="0"/>
              <a:t>Start,High</a:t>
            </a:r>
            <a:r>
              <a:rPr lang="en-GB" altLang="zh-CN" sz="1600" dirty="0" smtClean="0"/>
              <a:t> = </a:t>
            </a:r>
            <a:r>
              <a:rPr lang="en-GB" altLang="zh-CN" sz="1600" dirty="0" err="1" smtClean="0"/>
              <a:t>N</a:t>
            </a:r>
            <a:r>
              <a:rPr lang="en-GB" altLang="zh-CN" sz="1600" baseline="-25000" dirty="0" err="1" smtClean="0"/>
              <a:t>RB,agg</a:t>
            </a:r>
            <a:r>
              <a:rPr lang="en-GB" altLang="zh-CN" sz="1600" dirty="0" smtClean="0"/>
              <a:t> – </a:t>
            </a:r>
            <a:r>
              <a:rPr lang="en-GB" altLang="zh-CN" sz="1600" dirty="0" err="1" smtClean="0"/>
              <a:t>RB</a:t>
            </a:r>
            <a:r>
              <a:rPr lang="en-GB" altLang="zh-CN" sz="1600" baseline="-25000" dirty="0" err="1" smtClean="0"/>
              <a:t>Start,Low</a:t>
            </a:r>
            <a:r>
              <a:rPr lang="en-GB" altLang="zh-CN" sz="1600" dirty="0" smtClean="0"/>
              <a:t> – </a:t>
            </a:r>
            <a:r>
              <a:rPr lang="en-GB" altLang="zh-CN" sz="1600" dirty="0" err="1" smtClean="0"/>
              <a:t>N</a:t>
            </a:r>
            <a:r>
              <a:rPr lang="en-GB" altLang="zh-CN" sz="1600" baseline="-25000" dirty="0" err="1" smtClean="0"/>
              <a:t>RB,alloc</a:t>
            </a:r>
            <a:r>
              <a:rPr lang="en-GB" altLang="zh-CN" sz="1600" dirty="0" smtClean="0"/>
              <a:t>, where </a:t>
            </a:r>
            <a:r>
              <a:rPr lang="en-GB" altLang="zh-CN" sz="1600" dirty="0" err="1" smtClean="0"/>
              <a:t>N</a:t>
            </a:r>
            <a:r>
              <a:rPr lang="en-GB" altLang="zh-CN" sz="1600" baseline="-25000" dirty="0" err="1" smtClean="0"/>
              <a:t>RB,agg</a:t>
            </a:r>
            <a:r>
              <a:rPr lang="en-GB" altLang="zh-CN" sz="1600" dirty="0" smtClean="0"/>
              <a:t>=N</a:t>
            </a:r>
            <a:r>
              <a:rPr lang="en-GB" altLang="zh-CN" sz="1600" baseline="-25000" dirty="0" smtClean="0"/>
              <a:t>RB1</a:t>
            </a:r>
            <a:r>
              <a:rPr lang="en-US" altLang="zh-CN" sz="1600" i="1" dirty="0" smtClean="0"/>
              <a:t>*2^µ</a:t>
            </a:r>
            <a:r>
              <a:rPr lang="en-US" altLang="zh-CN" sz="1600" i="1" baseline="-25000" dirty="0" smtClean="0"/>
              <a:t>1</a:t>
            </a:r>
            <a:r>
              <a:rPr lang="en-US" altLang="zh-CN" sz="1600" i="1" dirty="0" smtClean="0"/>
              <a:t>+</a:t>
            </a:r>
            <a:r>
              <a:rPr lang="en-GB" altLang="zh-CN" sz="1600" dirty="0" smtClean="0"/>
              <a:t> </a:t>
            </a:r>
            <a:r>
              <a:rPr lang="en-GB" altLang="zh-CN" sz="1600" dirty="0" smtClean="0"/>
              <a:t>N</a:t>
            </a:r>
            <a:r>
              <a:rPr lang="en-GB" altLang="zh-CN" sz="1600" baseline="-25000" dirty="0" smtClean="0"/>
              <a:t>RB2</a:t>
            </a:r>
            <a:r>
              <a:rPr lang="en-US" altLang="zh-CN" sz="1600" i="1" dirty="0" smtClean="0"/>
              <a:t>*2^µ</a:t>
            </a:r>
            <a:r>
              <a:rPr lang="en-US" altLang="zh-CN" sz="1600" i="1" baseline="-25000" dirty="0" smtClean="0"/>
              <a:t>2</a:t>
            </a:r>
            <a:endParaRPr lang="zh-CN" altLang="zh-CN" sz="1600" dirty="0" smtClean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Outer </a:t>
            </a:r>
            <a:r>
              <a:rPr lang="en-US" altLang="zh-CN" sz="1600" dirty="0" smtClean="0"/>
              <a:t>allocation: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Option 1: further group into outer 1 and outer 2, where outer 2 means </a:t>
            </a:r>
            <a:r>
              <a:rPr lang="en-GB" altLang="zh-CN" sz="1600" dirty="0" smtClean="0"/>
              <a:t>IM5 falls outside of the -13dBm/MHz SEM mask or in the -25dbm/MHz and -30dBm/MHz spurious region.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2: all allocations except inner allocation in bullet 1 is an outer allocation, take the worst MPR when defining MPR for outer allocation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3: all allocations except inner allocation in bullet 1 is an outer allocation, allow MPR to be reduced by the allocation ratio as was done for LTE CA.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altLang="zh-CN" sz="1600" dirty="0" smtClean="0"/>
              <a:t>Option 4: </a:t>
            </a:r>
            <a:r>
              <a:rPr lang="en-US" altLang="zh-CN" sz="1600" dirty="0"/>
              <a:t>further group into outer 1 and outer 2, </a:t>
            </a:r>
            <a:r>
              <a:rPr lang="en-GB" altLang="zh-CN" sz="1600" dirty="0"/>
              <a:t>allow MPR to be reduced by the allocation ratio as was done for LTE </a:t>
            </a:r>
            <a:r>
              <a:rPr lang="en-GB" altLang="zh-CN" sz="1600" dirty="0" smtClean="0"/>
              <a:t>CA </a:t>
            </a:r>
            <a:r>
              <a:rPr lang="en-US" altLang="zh-CN" sz="1600" dirty="0" smtClean="0"/>
              <a:t>for outer 2 allocation </a:t>
            </a:r>
            <a:endParaRPr lang="zh-CN" altLang="zh-CN" sz="1600" dirty="0"/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9" y="15757"/>
            <a:ext cx="10515600" cy="649859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+mn-lt"/>
              </a:rPr>
              <a:t>MPR value: contiguous allocation </a:t>
            </a:r>
            <a:endParaRPr lang="zh-CN" altLang="en-US" sz="3600" b="1" dirty="0">
              <a:latin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586785"/>
              </p:ext>
            </p:extLst>
          </p:nvPr>
        </p:nvGraphicFramePr>
        <p:xfrm>
          <a:off x="233839" y="661433"/>
          <a:ext cx="10609569" cy="35051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6530"/>
                <a:gridCol w="953918"/>
                <a:gridCol w="2660090"/>
                <a:gridCol w="1807479"/>
                <a:gridCol w="1690776"/>
                <a:gridCol w="1690776"/>
              </a:tblGrid>
              <a:tr h="31864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Modulation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MPR for bandwidth class B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MPR for bandwidth class C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8648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inner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outer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inner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outer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DFT-s-OFDM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Pi/2 BPSK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QPSK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u="none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[1.5]dB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[6]dB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[3]dB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[8]dB</a:t>
                      </a:r>
                      <a:endParaRPr lang="zh-CN" altLang="zh-CN" sz="1200" u="none" dirty="0"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CP-OFDM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QPSK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[3.5]dB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[6]dB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[5]dB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[8]dB</a:t>
                      </a:r>
                      <a:endParaRPr lang="zh-CN" altLang="zh-CN" sz="1200" u="none" dirty="0"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38025" y="4261454"/>
            <a:ext cx="11550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400" dirty="0" smtClean="0"/>
              <a:t>For contiguous inner allocation, it is encouraged to further evaluate and provide simulation/measurement result on following RB allocation: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20M+20M(15kHz+15kHz): large allocation , i.e. 53RB53+53RB0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50M+50M</a:t>
            </a:r>
            <a:r>
              <a:rPr lang="en-US" altLang="zh-CN" sz="1400" dirty="0"/>
              <a:t>(15kHz+15kHz): </a:t>
            </a:r>
            <a:r>
              <a:rPr lang="en-US" altLang="zh-CN" sz="1400" dirty="0" smtClean="0"/>
              <a:t>large </a:t>
            </a:r>
            <a:r>
              <a:rPr lang="en-US" altLang="zh-CN" sz="1400" dirty="0"/>
              <a:t>allocation , i.e. </a:t>
            </a:r>
            <a:r>
              <a:rPr lang="en-US" altLang="zh-CN" sz="1400" dirty="0" smtClean="0"/>
              <a:t>135RB135+135RB0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100M+60M(30kHz+30kHz):</a:t>
            </a:r>
            <a:r>
              <a:rPr lang="en-US" altLang="zh-CN" sz="1400" dirty="0"/>
              <a:t> large allocation , i.e. </a:t>
            </a:r>
            <a:r>
              <a:rPr lang="en-US" altLang="zh-CN" sz="1400" dirty="0" smtClean="0"/>
              <a:t>54RB108+162RB0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100M+100M(30kHz+30kHz): </a:t>
            </a:r>
            <a:r>
              <a:rPr lang="en-US" altLang="zh-CN" sz="1400" dirty="0"/>
              <a:t>large allocation , i.e. </a:t>
            </a:r>
            <a:r>
              <a:rPr lang="en-US" altLang="zh-CN" sz="1400" dirty="0" smtClean="0"/>
              <a:t>136RB137+136RB0</a:t>
            </a:r>
            <a:endParaRPr lang="zh-CN" altLang="en-US" sz="1400" dirty="0"/>
          </a:p>
        </p:txBody>
      </p:sp>
      <p:sp>
        <p:nvSpPr>
          <p:cNvPr id="5" name="文本框 4"/>
          <p:cNvSpPr txBox="1"/>
          <p:nvPr/>
        </p:nvSpPr>
        <p:spPr>
          <a:xfrm>
            <a:off x="126526" y="5750946"/>
            <a:ext cx="11550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400" dirty="0" smtClean="0"/>
              <a:t>For contiguous Outer allocation, it is encouraged to further evaluate and provide simulation/measurement result on full RB allocations for ≤100MHz and &gt;100MHz.</a:t>
            </a:r>
          </a:p>
        </p:txBody>
      </p:sp>
    </p:spTree>
    <p:extLst>
      <p:ext uri="{BB962C8B-B14F-4D97-AF65-F5344CB8AC3E}">
        <p14:creationId xmlns:p14="http://schemas.microsoft.com/office/powerpoint/2010/main" val="41498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8961" y="7878"/>
            <a:ext cx="10515600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+mn-lt"/>
              </a:rPr>
              <a:t>MPR value: non-contiguous allocation </a:t>
            </a:r>
            <a:endParaRPr lang="zh-CN" altLang="en-US" sz="3600" b="1" dirty="0">
              <a:latin typeface="+mn-lt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43197"/>
              </p:ext>
            </p:extLst>
          </p:nvPr>
        </p:nvGraphicFramePr>
        <p:xfrm>
          <a:off x="328728" y="635553"/>
          <a:ext cx="10609569" cy="35051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6530"/>
                <a:gridCol w="953918"/>
                <a:gridCol w="2660090"/>
                <a:gridCol w="1807479"/>
                <a:gridCol w="1690776"/>
                <a:gridCol w="1690776"/>
              </a:tblGrid>
              <a:tr h="31864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Modulation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MPR for bandwidth class B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MPR for bandwidth class C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8648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inner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outer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inner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outer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DFT-s-OFDM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Pi/2 BPSK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QPSK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u="none" dirty="0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[3]dB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[13]dB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[5]dB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[14]dB</a:t>
                      </a:r>
                      <a:endParaRPr lang="zh-CN" altLang="zh-CN" sz="1200" u="none" dirty="0"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CP-OFDM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QPSK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[3]dB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[13]dB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[5]dB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u="non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[14]dB</a:t>
                      </a:r>
                      <a:endParaRPr lang="zh-CN" altLang="zh-CN" sz="1200" u="none" dirty="0"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186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256QAM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non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zh-CN" sz="1200" u="none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81155" y="4201072"/>
            <a:ext cx="115507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400" dirty="0" smtClean="0"/>
              <a:t>For non-contiguous inner allocation, it is encouraged to further evaluate and provide simulation/measurement result on RB allocation with IMD5/7 </a:t>
            </a:r>
            <a:r>
              <a:rPr lang="en-US" altLang="zh-CN" sz="1400" dirty="0"/>
              <a:t>falls into the SEM -</a:t>
            </a:r>
            <a:r>
              <a:rPr lang="en-US" altLang="zh-CN" sz="1400" dirty="0" smtClean="0"/>
              <a:t>13dBm/MHz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20M+20M: i.e.1RB72+1RB31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50M+50M: i.e. 1RB198+1RB94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100M+60M: i.e. 1RB161+1RB132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100M+100M : i.e. 1RB183+1RB87</a:t>
            </a:r>
            <a:endParaRPr lang="zh-CN" altLang="en-US" sz="1400" dirty="0"/>
          </a:p>
        </p:txBody>
      </p:sp>
      <p:sp>
        <p:nvSpPr>
          <p:cNvPr id="8" name="文本框 7"/>
          <p:cNvSpPr txBox="1"/>
          <p:nvPr/>
        </p:nvSpPr>
        <p:spPr>
          <a:xfrm>
            <a:off x="161030" y="5535288"/>
            <a:ext cx="11915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400" dirty="0" smtClean="0"/>
              <a:t>For non-contiguous outer allocation, it is encouraged to further evaluate and provide simulation/measurement result on worst RB allocation case: 1RB+1RB for outer2 allocation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20M+20M: </a:t>
            </a:r>
            <a:r>
              <a:rPr lang="en-US" altLang="zh-CN" sz="1400" dirty="0"/>
              <a:t>i.e.</a:t>
            </a:r>
            <a:r>
              <a:rPr lang="en-US" altLang="zh-CN" sz="1400" dirty="0" smtClean="0"/>
              <a:t>1RB0+1RB105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50M+50M: </a:t>
            </a:r>
            <a:r>
              <a:rPr lang="en-US" altLang="zh-CN" sz="1400" dirty="0"/>
              <a:t>i.e.</a:t>
            </a:r>
            <a:r>
              <a:rPr lang="en-US" altLang="zh-CN" sz="1400" dirty="0" smtClean="0"/>
              <a:t>1RB0+1RB269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100M+60M: i.e. 1RB0+1RB272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100M+100M:</a:t>
            </a:r>
            <a:r>
              <a:rPr lang="en-US" altLang="zh-CN" sz="1400" dirty="0"/>
              <a:t>i.e. </a:t>
            </a:r>
            <a:r>
              <a:rPr lang="en-US" altLang="zh-CN" sz="1400" dirty="0" smtClean="0"/>
              <a:t>1RB0+1RB272</a:t>
            </a:r>
            <a:endParaRPr lang="zh-CN" altLang="en-US" sz="1400" dirty="0"/>
          </a:p>
        </p:txBody>
      </p:sp>
      <p:sp>
        <p:nvSpPr>
          <p:cNvPr id="9" name="文本框 8"/>
          <p:cNvSpPr txBox="1"/>
          <p:nvPr/>
        </p:nvSpPr>
        <p:spPr>
          <a:xfrm>
            <a:off x="4339090" y="6090251"/>
            <a:ext cx="7852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i="1" dirty="0" smtClean="0"/>
              <a:t>* Whether Outer allocation need to be further grouped into 2 type depends on the conclusion in slide 3</a:t>
            </a:r>
          </a:p>
        </p:txBody>
      </p:sp>
    </p:spTree>
    <p:extLst>
      <p:ext uri="{BB962C8B-B14F-4D97-AF65-F5344CB8AC3E}">
        <p14:creationId xmlns:p14="http://schemas.microsoft.com/office/powerpoint/2010/main" val="19943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8961" y="7878"/>
            <a:ext cx="10515600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+mn-lt"/>
              </a:rPr>
              <a:t>AMPR on NS04 and NS27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5279" y="750497"/>
            <a:ext cx="1168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Currently de-prioritize  the NS04 and NS27 in </a:t>
            </a:r>
            <a:r>
              <a:rPr lang="en-US" altLang="zh-CN" dirty="0" smtClean="0"/>
              <a:t>Rel-16 before MPR requirement is </a:t>
            </a:r>
            <a:r>
              <a:rPr lang="en-US" altLang="zh-CN" dirty="0" smtClean="0"/>
              <a:t>completed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6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</TotalTime>
  <Words>819</Words>
  <Application>Microsoft Office PowerPoint</Application>
  <PresentationFormat>宽屏</PresentationFormat>
  <Paragraphs>165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Wingdings</vt:lpstr>
      <vt:lpstr>Office 主题</vt:lpstr>
      <vt:lpstr>WF on MPR requirement for intra-band contiguous UL CA</vt:lpstr>
      <vt:lpstr>Inner and outer RB allocation</vt:lpstr>
      <vt:lpstr>PowerPoint 演示文稿</vt:lpstr>
      <vt:lpstr>MPR value: contiguous allocation 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66</cp:revision>
  <dcterms:created xsi:type="dcterms:W3CDTF">2019-10-15T22:26:30Z</dcterms:created>
  <dcterms:modified xsi:type="dcterms:W3CDTF">2020-03-05T00:21:45Z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(3)8IvdRN81hnukRZgS282x4Ke/zX1InFWBz+Fj+XDynZRZGcwi4F9Huxxv3D1BL2L/Vpbtn6q5
ZCr+w0J/Mt3kjZEmkrXfse/ajLd3LfJmQZa9jnnTCer9A01w0qZyoMH7b6pWwVGXYwijaGNm
K4gvBcNIuWHiib1oJCpUDjXOkGPa1/3rb2dmNecSHS1HO6sb6hrlzEF6Fp4lulzH7U5zVrBb
5eZRLGmdDFdYHqFW90</vt:lpwstr>
  </property>
  <property fmtid="{D5CDD505-2E9C-101B-9397-08002B2CF9AE}" pid="3" name="_2015_ms_pID_7253431">
    <vt:lpwstr>eR7fmzZij/fa0sq2w7m5ihpLAnmqkF6g2X0lhe1Bh6tS1okJ5sCx2g
jGVLX+SAQFNkmNrlSNtqfCG4ZZ9EMnUsQB7u4F8VBZ7Wz7r1saPS+6FUTW7CSryapnlmRhtq
IV8Y8qzVIvPqXAji90AMSv1lKAZWtw0h9j6I3liqUezl9Sy/1QGPpdZ7oSrrqo9o5RhgdurI
hamt16aBkTrWAM7LA3jiGsl3i5Utnha2Xa+d</vt:lpwstr>
  </property>
  <property fmtid="{D5CDD505-2E9C-101B-9397-08002B2CF9AE}" pid="4" name="_2015_ms_pID_7253432">
    <vt:lpwstr>GA==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