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5394" autoAdjust="0"/>
  </p:normalViewPr>
  <p:slideViewPr>
    <p:cSldViewPr snapToGrid="0">
      <p:cViewPr varScale="1">
        <p:scale>
          <a:sx n="124" d="100"/>
          <a:sy n="124" d="100"/>
        </p:scale>
        <p:origin x="446" y="106"/>
      </p:cViewPr>
      <p:guideLst>
        <p:guide orient="horz" pos="2160"/>
        <p:guide pos="384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503E3-20A9-4D50-BE71-C5D0E0A6570F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0B1468-B2A1-4F1F-A5ED-0426202DE1D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8393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7733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4036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9906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1375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6805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0B1468-B2A1-4F1F-A5ED-0426202DE1D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204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3/5/2020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327" y="2031693"/>
            <a:ext cx="11236037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on </a:t>
            </a:r>
            <a:r>
              <a:rPr lang="en-US" altLang="zh-CN" sz="4800" dirty="0" smtClean="0"/>
              <a:t>Uplink Full Power Transmission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v</a:t>
            </a:r>
            <a:r>
              <a:rPr lang="en-US" altLang="zh-CN" sz="2800" dirty="0" smtClean="0"/>
              <a:t>ivo, 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 smtClean="0"/>
              <a:t>#94</a:t>
            </a:r>
            <a:r>
              <a:rPr lang="en-US" altLang="zh-CN" sz="2400" b="1" dirty="0" smtClean="0"/>
              <a:t>-e</a:t>
            </a:r>
            <a:r>
              <a:rPr lang="en-US" altLang="sv-SE" sz="2400" b="1" dirty="0" smtClean="0">
                <a:cs typeface="Arial" panose="020B0604020202020204" pitchFamily="34" charset="0"/>
              </a:rPr>
              <a:t> </a:t>
            </a:r>
            <a:r>
              <a:rPr lang="en-US" altLang="sv-SE" sz="2400" b="1" dirty="0">
                <a:cs typeface="Arial" panose="020B0604020202020204" pitchFamily="34" charset="0"/>
              </a:rPr>
              <a:t>Meeting                                                                 </a:t>
            </a:r>
            <a:r>
              <a:rPr lang="en-US" altLang="sv-SE" sz="2400" b="1" dirty="0" smtClean="0">
                <a:cs typeface="Arial" panose="020B0604020202020204" pitchFamily="34" charset="0"/>
              </a:rPr>
              <a:t>R4-2002801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</a:t>
            </a:r>
            <a:r>
              <a:rPr lang="en-GB" altLang="zh-CN" sz="2400" b="1" dirty="0" smtClean="0"/>
              <a:t>2020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i="1" dirty="0" err="1" smtClean="0"/>
              <a:t>Guidlines</a:t>
            </a:r>
            <a:r>
              <a:rPr lang="en-US" altLang="zh-CN" sz="2400" i="1" dirty="0" smtClean="0"/>
              <a:t>:</a:t>
            </a:r>
          </a:p>
          <a:p>
            <a:pPr marL="822960" lvl="1" indent="-365760"/>
            <a:r>
              <a:rPr lang="en-US" altLang="zh-CN" sz="2000" i="1" dirty="0" smtClean="0"/>
              <a:t>All the agreements in this WF are for Rel-16 </a:t>
            </a:r>
            <a:r>
              <a:rPr lang="en-US" altLang="zh-CN" sz="2000" i="1" dirty="0" err="1" smtClean="0"/>
              <a:t>eMIMO</a:t>
            </a:r>
            <a:r>
              <a:rPr lang="en-US" altLang="zh-CN" sz="2000" i="1" dirty="0" smtClean="0"/>
              <a:t> WI and this scope may not be reiterated for detailed issues.</a:t>
            </a:r>
          </a:p>
          <a:p>
            <a:pPr marL="822960" lvl="1" indent="-365760"/>
            <a:r>
              <a:rPr lang="en-US" altLang="zh-CN" sz="2000" i="1" dirty="0" smtClean="0"/>
              <a:t>The numbering scheme is in accordance with second round discussion in [1]</a:t>
            </a:r>
          </a:p>
          <a:p>
            <a:pPr lvl="1" hangingPunct="0"/>
            <a:endParaRPr lang="zh-CN" altLang="zh-CN" sz="20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531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2-1: General Scope and </a:t>
            </a:r>
            <a:r>
              <a:rPr lang="en-US" altLang="zh-CN" sz="2400" b="1" dirty="0" smtClean="0"/>
              <a:t>Assumption in Rel-16 </a:t>
            </a:r>
            <a:r>
              <a:rPr lang="en-US" altLang="zh-CN" sz="2400" b="1" dirty="0" err="1" smtClean="0"/>
              <a:t>eMIMO</a:t>
            </a:r>
            <a:endParaRPr lang="zh-CN" altLang="zh-CN" sz="2400" b="1" dirty="0"/>
          </a:p>
          <a:p>
            <a:pPr marL="822960" lvl="1" indent="-365760"/>
            <a:r>
              <a:rPr lang="en-US" altLang="zh-CN" sz="2000" dirty="0" smtClean="0"/>
              <a:t>Issue </a:t>
            </a:r>
            <a:r>
              <a:rPr lang="en-US" altLang="zh-CN" sz="2000" dirty="0"/>
              <a:t>2-1-1: General Assumption for UE Supported </a:t>
            </a:r>
            <a:r>
              <a:rPr lang="en-US" altLang="zh-CN" sz="2000" dirty="0" smtClean="0"/>
              <a:t>Mode</a:t>
            </a:r>
            <a:endParaRPr lang="zh-CN" altLang="zh-CN" sz="2000" dirty="0"/>
          </a:p>
          <a:p>
            <a:pPr lvl="2" hangingPunct="0"/>
            <a:r>
              <a:rPr lang="en-US" altLang="zh-CN" sz="1600" dirty="0"/>
              <a:t>UE’s support of full power transmission feature’s mode shall follow RAN1 and RAN2 design;</a:t>
            </a:r>
            <a:endParaRPr lang="zh-CN" altLang="zh-CN" sz="1600" dirty="0"/>
          </a:p>
          <a:p>
            <a:pPr lvl="2" hangingPunct="0"/>
            <a:r>
              <a:rPr lang="en-US" altLang="zh-CN" sz="1600" dirty="0">
                <a:solidFill>
                  <a:srgbClr val="FF0000"/>
                </a:solidFill>
              </a:rPr>
              <a:t>If UE claim its support of one mode (from mode-1, mode-2 and the other mode), </a:t>
            </a:r>
            <a:r>
              <a:rPr lang="en-US" altLang="zh-CN" sz="1600" dirty="0" smtClean="0">
                <a:solidFill>
                  <a:srgbClr val="FF0000"/>
                </a:solidFill>
              </a:rPr>
              <a:t>corresponding performance requirement shall be tested. </a:t>
            </a:r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2-1-2: Down-scoping by only considering </a:t>
            </a:r>
            <a:r>
              <a:rPr lang="en-US" altLang="zh-CN" strike="sngStrike" dirty="0">
                <a:solidFill>
                  <a:srgbClr val="FF0000"/>
                </a:solidFill>
              </a:rPr>
              <a:t>up to </a:t>
            </a:r>
            <a:r>
              <a:rPr lang="en-US" altLang="zh-CN" dirty="0" smtClean="0">
                <a:solidFill>
                  <a:srgbClr val="FF0000"/>
                </a:solidFill>
              </a:rPr>
              <a:t>UE supporting </a:t>
            </a:r>
            <a:r>
              <a:rPr lang="en-US" altLang="zh-CN" dirty="0" smtClean="0"/>
              <a:t>2 </a:t>
            </a:r>
            <a:r>
              <a:rPr lang="en-US" altLang="zh-CN" dirty="0"/>
              <a:t>TX </a:t>
            </a:r>
            <a:r>
              <a:rPr lang="en-US" altLang="zh-CN" dirty="0" smtClean="0"/>
              <a:t>ports</a:t>
            </a:r>
            <a:endParaRPr lang="zh-CN" altLang="zh-CN" dirty="0"/>
          </a:p>
          <a:p>
            <a:pPr lvl="2" hangingPunct="0"/>
            <a:r>
              <a:rPr lang="en-US" altLang="zh-CN" sz="1600" dirty="0" smtClean="0"/>
              <a:t>RAN4 </a:t>
            </a:r>
            <a:r>
              <a:rPr lang="en-US" altLang="zh-CN" sz="1600" dirty="0"/>
              <a:t>only specify </a:t>
            </a:r>
            <a:r>
              <a:rPr lang="en-US" altLang="zh-CN" sz="1600" strike="sngStrike" dirty="0" smtClean="0">
                <a:solidFill>
                  <a:srgbClr val="FF0000"/>
                </a:solidFill>
              </a:rPr>
              <a:t>MOP </a:t>
            </a:r>
            <a:r>
              <a:rPr lang="en-US" altLang="zh-CN" sz="1600" dirty="0" smtClean="0"/>
              <a:t>requirement </a:t>
            </a:r>
            <a:r>
              <a:rPr lang="en-US" altLang="zh-CN" sz="1600" dirty="0"/>
              <a:t>for UE supporting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up to </a:t>
            </a:r>
            <a:r>
              <a:rPr lang="en-US" altLang="zh-CN" sz="1600" dirty="0"/>
              <a:t>2TX ports. </a:t>
            </a:r>
            <a:endParaRPr lang="zh-CN" altLang="zh-CN" sz="1600" dirty="0"/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2-1-3: Down-scoping by only considering FR1</a:t>
            </a:r>
          </a:p>
          <a:p>
            <a:pPr lvl="2"/>
            <a:r>
              <a:rPr lang="en-GB" altLang="zh-CN" sz="1600" dirty="0"/>
              <a:t>At least define UE RF </a:t>
            </a:r>
            <a:r>
              <a:rPr lang="en-US" altLang="zh-CN" sz="1600" strike="sngStrike" dirty="0">
                <a:solidFill>
                  <a:srgbClr val="FF0000"/>
                </a:solidFill>
              </a:rPr>
              <a:t>MOP </a:t>
            </a:r>
            <a:r>
              <a:rPr lang="en-GB" altLang="zh-CN" sz="1600" dirty="0" smtClean="0"/>
              <a:t>requirement </a:t>
            </a:r>
            <a:r>
              <a:rPr lang="en-GB" altLang="zh-CN" sz="1600" dirty="0"/>
              <a:t>for FR1;</a:t>
            </a:r>
            <a:endParaRPr lang="zh-CN" altLang="zh-CN" sz="1600" dirty="0"/>
          </a:p>
          <a:p>
            <a:pPr lvl="2"/>
            <a:r>
              <a:rPr lang="en-GB" altLang="zh-CN" sz="1600" dirty="0"/>
              <a:t>FFS the necessity and how to define </a:t>
            </a:r>
            <a:r>
              <a:rPr lang="en-GB" altLang="zh-CN" sz="1600" dirty="0" smtClean="0"/>
              <a:t>full </a:t>
            </a:r>
            <a:r>
              <a:rPr lang="en-GB" altLang="zh-CN" sz="1600" dirty="0"/>
              <a:t>power transmission feature for FR2. </a:t>
            </a:r>
            <a:endParaRPr lang="en-GB" altLang="zh-CN" sz="1600" dirty="0" smtClean="0"/>
          </a:p>
          <a:p>
            <a:pPr marL="822960" lvl="2" indent="-365760">
              <a:spcBef>
                <a:spcPts val="1000"/>
              </a:spcBef>
            </a:pPr>
            <a:r>
              <a:rPr lang="en-US" altLang="zh-CN" dirty="0"/>
              <a:t>Issue 2-1-4: Down-scoping on possible physical implementation for Mode-0, 1, and 2</a:t>
            </a:r>
            <a:endParaRPr lang="zh-CN" altLang="zh-CN" dirty="0"/>
          </a:p>
          <a:p>
            <a:pPr lvl="2"/>
            <a:r>
              <a:rPr lang="en-GB" altLang="zh-CN" sz="1600" dirty="0"/>
              <a:t>UE is not assumed to have 20dBm PA implementation on any single TX antenna connector.  </a:t>
            </a:r>
            <a:endParaRPr lang="zh-CN" altLang="zh-CN" sz="1600" dirty="0"/>
          </a:p>
          <a:p>
            <a:pPr lvl="2"/>
            <a:r>
              <a:rPr lang="en-GB" altLang="zh-CN" sz="1600" dirty="0"/>
              <a:t>Mode-2 UE is assumed to have one full rated PA and one non-full rated PA. </a:t>
            </a:r>
            <a:endParaRPr lang="zh-CN" altLang="zh-CN" sz="1600" dirty="0"/>
          </a:p>
          <a:p>
            <a:pPr lvl="2"/>
            <a:endParaRPr lang="zh-CN" altLang="zh-CN" sz="16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4902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2-1: General Scope and </a:t>
            </a:r>
            <a:r>
              <a:rPr lang="en-US" altLang="zh-CN" sz="2400" b="1" dirty="0" smtClean="0"/>
              <a:t>Assumption in Rel-16 </a:t>
            </a:r>
            <a:r>
              <a:rPr lang="en-US" altLang="zh-CN" sz="2400" b="1" dirty="0" err="1" smtClean="0"/>
              <a:t>eMIMO</a:t>
            </a:r>
            <a:r>
              <a:rPr lang="en-US" altLang="zh-CN" sz="2400" b="1" dirty="0" smtClean="0"/>
              <a:t> (Continual)</a:t>
            </a:r>
            <a:endParaRPr lang="zh-CN" altLang="zh-CN" sz="2400" b="1" dirty="0"/>
          </a:p>
          <a:p>
            <a:pPr lvl="1" hangingPunct="0"/>
            <a:r>
              <a:rPr lang="en-US" altLang="zh-CN" sz="2000" dirty="0" smtClean="0"/>
              <a:t>Issue </a:t>
            </a:r>
            <a:r>
              <a:rPr lang="en-US" altLang="zh-CN" sz="2000" dirty="0"/>
              <a:t>2-1-5: Clarification on appropriate chapter for full power transmission MOP tests (for FR1</a:t>
            </a:r>
            <a:r>
              <a:rPr lang="en-US" altLang="zh-CN" sz="2000" dirty="0" smtClean="0"/>
              <a:t>)</a:t>
            </a:r>
          </a:p>
          <a:p>
            <a:pPr lvl="2"/>
            <a:r>
              <a:rPr lang="en-GB" altLang="zh-CN" sz="1800" dirty="0"/>
              <a:t>Keep Section 6.2 in TS38.101-1 only for single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connector/</a:t>
            </a:r>
            <a:r>
              <a:rPr lang="en-GB" altLang="zh-CN" sz="1800" dirty="0"/>
              <a:t>port.  </a:t>
            </a:r>
            <a:endParaRPr lang="zh-CN" altLang="zh-CN" sz="1800" dirty="0"/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FFS UE </a:t>
            </a:r>
            <a:r>
              <a:rPr lang="en-GB" altLang="zh-CN" sz="1800" dirty="0" err="1">
                <a:solidFill>
                  <a:srgbClr val="FF0000"/>
                </a:solidFill>
              </a:rPr>
              <a:t>fallback</a:t>
            </a:r>
            <a:r>
              <a:rPr lang="en-GB" altLang="zh-CN" sz="1800" dirty="0">
                <a:solidFill>
                  <a:srgbClr val="FF0000"/>
                </a:solidFill>
              </a:rPr>
              <a:t> behaviour for single port transmission, and how to capture the requirement (if any) in the specification.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/>
              <a:t>MOP requirement for full power transmission with 2 TX ports configured for FR1 shall be captured </a:t>
            </a:r>
            <a:endParaRPr lang="zh-CN" altLang="zh-CN" sz="1800" dirty="0"/>
          </a:p>
          <a:p>
            <a:pPr lvl="3"/>
            <a:r>
              <a:rPr lang="en-GB" altLang="zh-CN" sz="1600" dirty="0"/>
              <a:t>Option-1:  in Section 6.2D</a:t>
            </a:r>
            <a:endParaRPr lang="zh-CN" altLang="zh-CN" sz="1600" dirty="0"/>
          </a:p>
          <a:p>
            <a:pPr lvl="3"/>
            <a:r>
              <a:rPr lang="en-GB" altLang="zh-CN" sz="1600" dirty="0"/>
              <a:t>Option-2:  in new section</a:t>
            </a:r>
            <a:r>
              <a:rPr lang="en-GB" altLang="zh-CN" sz="1600" dirty="0" smtClean="0"/>
              <a:t>.</a:t>
            </a:r>
          </a:p>
          <a:p>
            <a:pPr lvl="1" hangingPunct="0"/>
            <a:r>
              <a:rPr lang="en-US" altLang="zh-CN" sz="2000" dirty="0">
                <a:solidFill>
                  <a:srgbClr val="FF0000"/>
                </a:solidFill>
              </a:rPr>
              <a:t>Issue 2-1-6 </a:t>
            </a:r>
            <a:r>
              <a:rPr lang="en-US" altLang="zh-CN" sz="2000" dirty="0" smtClean="0">
                <a:solidFill>
                  <a:srgbClr val="FF0000"/>
                </a:solidFill>
              </a:rPr>
              <a:t>UE </a:t>
            </a:r>
            <a:r>
              <a:rPr lang="en-US" altLang="zh-CN" sz="2000" dirty="0">
                <a:solidFill>
                  <a:srgbClr val="FF0000"/>
                </a:solidFill>
              </a:rPr>
              <a:t>behavior for fallback DCI (DCI_0_0) </a:t>
            </a:r>
            <a:endParaRPr lang="zh-CN" altLang="zh-CN" sz="20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 1: MOP should be tested in which antenna virtualization shall be allowed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 2: Antenna virtualization is not allowed for </a:t>
            </a:r>
            <a:r>
              <a:rPr lang="en-GB" altLang="zh-CN" sz="1800" dirty="0" err="1">
                <a:solidFill>
                  <a:srgbClr val="FF0000"/>
                </a:solidFill>
              </a:rPr>
              <a:t>fallback</a:t>
            </a:r>
            <a:r>
              <a:rPr lang="en-GB" altLang="zh-CN" sz="1800" dirty="0">
                <a:solidFill>
                  <a:srgbClr val="FF0000"/>
                </a:solidFill>
              </a:rPr>
              <a:t> DCI 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Option 3: UE behaviour for </a:t>
            </a:r>
            <a:r>
              <a:rPr lang="en-GB" altLang="zh-CN" sz="1800" dirty="0" err="1">
                <a:solidFill>
                  <a:srgbClr val="FF0000"/>
                </a:solidFill>
              </a:rPr>
              <a:t>fallback</a:t>
            </a:r>
            <a:r>
              <a:rPr lang="en-GB" altLang="zh-CN" sz="1800" dirty="0">
                <a:solidFill>
                  <a:srgbClr val="FF0000"/>
                </a:solidFill>
              </a:rPr>
              <a:t> DCI is not needed to be discussed. </a:t>
            </a:r>
            <a:endParaRPr lang="zh-CN" altLang="zh-CN" sz="1800" dirty="0">
              <a:solidFill>
                <a:srgbClr val="FF0000"/>
              </a:solidFill>
            </a:endParaRPr>
          </a:p>
          <a:p>
            <a:pPr lvl="3"/>
            <a:endParaRPr lang="zh-CN" altLang="zh-CN" sz="1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4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 fontScale="92500" lnSpcReduction="10000"/>
          </a:bodyPr>
          <a:lstStyle/>
          <a:p>
            <a:pPr marL="365760" indent="-365760"/>
            <a:r>
              <a:rPr lang="en-US" altLang="zh-CN" sz="2400" b="1" dirty="0"/>
              <a:t>Sub-topic </a:t>
            </a:r>
            <a:r>
              <a:rPr lang="en-US" altLang="zh-CN" sz="2400" b="1" dirty="0" smtClean="0"/>
              <a:t>2-2</a:t>
            </a:r>
            <a:r>
              <a:rPr lang="en-US" altLang="zh-CN" sz="2400" b="1" dirty="0"/>
              <a:t>: Test Configuration and Requirement </a:t>
            </a:r>
            <a:r>
              <a:rPr lang="en-US" altLang="zh-CN" sz="2400" b="1" dirty="0" smtClean="0"/>
              <a:t>Applicability </a:t>
            </a:r>
            <a:r>
              <a:rPr lang="en-US" altLang="zh-CN" sz="2400" b="1" dirty="0"/>
              <a:t>for Full Power Transmission MOP Test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2-2-1: For </a:t>
            </a:r>
            <a:r>
              <a:rPr lang="en-US" altLang="zh-CN" sz="2000" dirty="0" smtClean="0"/>
              <a:t>Mode </a:t>
            </a:r>
            <a:r>
              <a:rPr lang="en-US" altLang="zh-CN" sz="2000" dirty="0"/>
              <a:t>1 UE</a:t>
            </a:r>
            <a:r>
              <a:rPr lang="en-US" altLang="zh-CN" sz="2000" dirty="0" smtClean="0"/>
              <a:t>,</a:t>
            </a:r>
          </a:p>
          <a:p>
            <a:pPr lvl="2"/>
            <a:r>
              <a:rPr lang="en-GB" altLang="zh-CN" sz="1800" dirty="0" smtClean="0"/>
              <a:t>Only </a:t>
            </a:r>
            <a:r>
              <a:rPr lang="en-GB" altLang="zh-CN" sz="1800" dirty="0"/>
              <a:t>DFT-s-OFDM waveform need to be verified if Rel-15 UL-MIMO rank2 is supported and verified</a:t>
            </a:r>
            <a:r>
              <a:rPr lang="en-GB" altLang="zh-CN" sz="1800" dirty="0" smtClean="0"/>
              <a:t>.</a:t>
            </a:r>
            <a:endParaRPr lang="en-GB" altLang="zh-CN" sz="1600" dirty="0" smtClean="0"/>
          </a:p>
          <a:p>
            <a:pPr lvl="1" hangingPunct="0"/>
            <a:r>
              <a:rPr lang="en-US" altLang="zh-CN" sz="2000" dirty="0"/>
              <a:t>Issue 2-2-2: For </a:t>
            </a:r>
            <a:r>
              <a:rPr lang="en-US" altLang="zh-CN" sz="2000" dirty="0" smtClean="0"/>
              <a:t>Mode </a:t>
            </a:r>
            <a:r>
              <a:rPr lang="en-US" altLang="zh-CN" sz="2000" dirty="0"/>
              <a:t>2 UE with 2 ports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GB" altLang="zh-CN" sz="1800" dirty="0"/>
              <a:t>RAN4 core requirement is defined based on full power TPMI(s) UE support;</a:t>
            </a:r>
            <a:endParaRPr lang="zh-CN" altLang="zh-CN" sz="1800" dirty="0"/>
          </a:p>
          <a:p>
            <a:pPr lvl="2"/>
            <a:r>
              <a:rPr lang="en-GB" altLang="zh-CN" sz="1800" dirty="0">
                <a:solidFill>
                  <a:srgbClr val="FF0000"/>
                </a:solidFill>
              </a:rPr>
              <a:t>It is up to RAN5 to select test configuration to perform test. </a:t>
            </a:r>
            <a:endParaRPr lang="en-GB" altLang="zh-CN" sz="1800" dirty="0" smtClean="0">
              <a:solidFill>
                <a:srgbClr val="FF0000"/>
              </a:solidFill>
            </a:endParaRPr>
          </a:p>
          <a:p>
            <a:pPr lvl="1" hangingPunct="0"/>
            <a:r>
              <a:rPr lang="en-US" altLang="zh-CN" sz="2000" dirty="0"/>
              <a:t>Issue 2-2-3: For Mode 2 UE with 1 port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GB" altLang="zh-CN" sz="1800" dirty="0"/>
              <a:t>Option-1: no need to test</a:t>
            </a:r>
            <a:endParaRPr lang="zh-CN" altLang="zh-CN" sz="1800" dirty="0"/>
          </a:p>
          <a:p>
            <a:pPr lvl="2"/>
            <a:r>
              <a:rPr lang="en-GB" altLang="zh-CN" sz="1800" dirty="0"/>
              <a:t>Option-2: Full power transmission with 2 TX antenna connectors should be verified (sum over two antenna ports), i.e., either UE with transparent </a:t>
            </a:r>
            <a:r>
              <a:rPr lang="en-GB" altLang="zh-CN" sz="1800" dirty="0" err="1"/>
              <a:t>TxD</a:t>
            </a:r>
            <a:r>
              <a:rPr lang="en-GB" altLang="zh-CN" sz="1800" dirty="0"/>
              <a:t> (23+23dBm) or UE with full rated PA (26dBm) is allowed.</a:t>
            </a:r>
            <a:endParaRPr lang="zh-CN" altLang="zh-CN" sz="1800" dirty="0"/>
          </a:p>
          <a:p>
            <a:pPr lvl="1" hangingPunct="0"/>
            <a:r>
              <a:rPr lang="en-US" altLang="zh-CN" sz="2000" dirty="0"/>
              <a:t>Issue 2-2-4: For Mode 0 UE (“the other mode”) with 2 ports </a:t>
            </a:r>
            <a:r>
              <a:rPr lang="en-US" altLang="zh-CN" sz="2000" dirty="0" smtClean="0"/>
              <a:t>configuration</a:t>
            </a:r>
          </a:p>
          <a:p>
            <a:pPr lvl="2"/>
            <a:r>
              <a:rPr lang="en-GB" altLang="zh-CN" sz="1800" dirty="0"/>
              <a:t>Option-1: All supported full power TPMIs are tested</a:t>
            </a:r>
            <a:endParaRPr lang="zh-CN" altLang="zh-CN" sz="1800" dirty="0"/>
          </a:p>
          <a:p>
            <a:pPr lvl="2"/>
            <a:r>
              <a:rPr lang="en-GB" altLang="zh-CN" sz="1800" dirty="0"/>
              <a:t>Option-2: Select only one of full power TPMI(s) for </a:t>
            </a:r>
            <a:r>
              <a:rPr lang="en-GB" altLang="zh-CN" sz="1800" dirty="0" smtClean="0"/>
              <a:t>test</a:t>
            </a:r>
          </a:p>
          <a:p>
            <a:pPr lvl="2"/>
            <a:r>
              <a:rPr lang="en-GB" altLang="zh-CN" sz="1800" dirty="0" smtClean="0">
                <a:solidFill>
                  <a:srgbClr val="FF0000"/>
                </a:solidFill>
              </a:rPr>
              <a:t>Option-3: RAN4 core requirement is defined based on all supported full power TPMIs, and it is up to RAN5 to select test configuration to perform test. </a:t>
            </a:r>
            <a:endParaRPr lang="zh-CN" altLang="zh-CN" sz="1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7203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</a:t>
            </a:r>
            <a:r>
              <a:rPr lang="en-US" dirty="0" smtClean="0"/>
              <a:t>(5)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2-3: Unwanted Emissions for Full Power Transmission for </a:t>
            </a:r>
            <a:r>
              <a:rPr lang="en-US" altLang="zh-CN" sz="2400" b="1" dirty="0" smtClean="0"/>
              <a:t>FR1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2-3-1: Whether unwanted emissions requirement are defined for full power transmission for FR1</a:t>
            </a:r>
            <a:endParaRPr lang="en-US" altLang="zh-CN" sz="2000" dirty="0" smtClean="0"/>
          </a:p>
          <a:p>
            <a:pPr lvl="2"/>
            <a:r>
              <a:rPr lang="en-GB" altLang="zh-CN" sz="1800" dirty="0"/>
              <a:t>Unwanted emissions </a:t>
            </a:r>
            <a:r>
              <a:rPr lang="en-GB" altLang="zh-CN" sz="1800" strike="sngStrike" dirty="0" err="1" smtClean="0">
                <a:solidFill>
                  <a:srgbClr val="FF0000"/>
                </a:solidFill>
              </a:rPr>
              <a:t>must</a:t>
            </a:r>
            <a:r>
              <a:rPr lang="en-GB" altLang="zh-CN" sz="1800" dirty="0" err="1" smtClean="0">
                <a:solidFill>
                  <a:srgbClr val="FF0000"/>
                </a:solidFill>
              </a:rPr>
              <a:t>should</a:t>
            </a:r>
            <a:r>
              <a:rPr lang="en-GB" altLang="zh-CN" sz="1800" dirty="0" smtClean="0"/>
              <a:t> </a:t>
            </a:r>
            <a:r>
              <a:rPr lang="en-GB" altLang="zh-CN" sz="1800" dirty="0"/>
              <a:t>be verified for </a:t>
            </a:r>
            <a:r>
              <a:rPr lang="en-GB" altLang="zh-CN" sz="1800" strike="sngStrike" dirty="0">
                <a:solidFill>
                  <a:srgbClr val="FF0000"/>
                </a:solidFill>
              </a:rPr>
              <a:t>all </a:t>
            </a:r>
            <a:r>
              <a:rPr lang="en-GB" altLang="zh-CN" sz="1800" dirty="0" smtClean="0">
                <a:solidFill>
                  <a:srgbClr val="FF0000"/>
                </a:solidFill>
              </a:rPr>
              <a:t>the</a:t>
            </a:r>
            <a:r>
              <a:rPr lang="en-GB" altLang="zh-CN" sz="1800" strike="sngStrike" dirty="0" smtClean="0">
                <a:solidFill>
                  <a:srgbClr val="FF0000"/>
                </a:solidFill>
              </a:rPr>
              <a:t> </a:t>
            </a:r>
            <a:r>
              <a:rPr lang="en-GB" altLang="zh-CN" sz="1800" dirty="0" smtClean="0"/>
              <a:t>configuration</a:t>
            </a:r>
            <a:r>
              <a:rPr lang="en-GB" altLang="zh-CN" sz="1800" dirty="0" smtClean="0">
                <a:solidFill>
                  <a:srgbClr val="FF0000"/>
                </a:solidFill>
              </a:rPr>
              <a:t>(s)</a:t>
            </a:r>
            <a:r>
              <a:rPr lang="en-GB" altLang="zh-CN" sz="1800" strike="sngStrike" dirty="0" smtClean="0">
                <a:solidFill>
                  <a:srgbClr val="FF0000"/>
                </a:solidFill>
              </a:rPr>
              <a:t>s</a:t>
            </a:r>
            <a:r>
              <a:rPr lang="en-GB" altLang="zh-CN" sz="1800" dirty="0" smtClean="0"/>
              <a:t> </a:t>
            </a:r>
            <a:r>
              <a:rPr lang="en-GB" altLang="zh-CN" sz="1800" dirty="0"/>
              <a:t>of full power transmission, in which MOP requirement is defined and tested</a:t>
            </a:r>
            <a:r>
              <a:rPr lang="en-GB" altLang="zh-CN" sz="1800" dirty="0" smtClean="0"/>
              <a:t>.</a:t>
            </a:r>
          </a:p>
          <a:p>
            <a:pPr lvl="1" hangingPunct="0"/>
            <a:r>
              <a:rPr lang="en-US" altLang="zh-CN" sz="2000" dirty="0"/>
              <a:t>Issue 2-3-2: How unwanted emissions requirement are tested for full power transmission for </a:t>
            </a:r>
            <a:r>
              <a:rPr lang="en-US" altLang="zh-CN" sz="2000" dirty="0" smtClean="0"/>
              <a:t>FR1</a:t>
            </a:r>
          </a:p>
          <a:p>
            <a:pPr lvl="2"/>
            <a:r>
              <a:rPr lang="en-GB" altLang="zh-CN" sz="1800" dirty="0"/>
              <a:t>The individual outputs of all transmitting antennas shall be summed across frequency and compliance to the SEM </a:t>
            </a:r>
            <a:r>
              <a:rPr lang="en-GB" altLang="zh-CN" sz="1800" strike="sngStrike" dirty="0" smtClean="0">
                <a:solidFill>
                  <a:srgbClr val="FF0000"/>
                </a:solidFill>
              </a:rPr>
              <a:t>specifications</a:t>
            </a:r>
            <a:r>
              <a:rPr lang="en-GB" altLang="zh-CN" sz="1800" dirty="0" smtClean="0"/>
              <a:t> </a:t>
            </a:r>
            <a:r>
              <a:rPr lang="en-GB" altLang="zh-CN" sz="1800" dirty="0" smtClean="0">
                <a:solidFill>
                  <a:srgbClr val="FF0000"/>
                </a:solidFill>
              </a:rPr>
              <a:t>requirement</a:t>
            </a:r>
            <a:r>
              <a:rPr lang="en-GB" altLang="zh-CN" sz="1800" dirty="0" smtClean="0"/>
              <a:t> </a:t>
            </a:r>
            <a:r>
              <a:rPr lang="en-GB" altLang="zh-CN" sz="1800" dirty="0"/>
              <a:t>should be verified.</a:t>
            </a:r>
            <a:endParaRPr lang="zh-CN" altLang="zh-CN" sz="1800" dirty="0"/>
          </a:p>
          <a:p>
            <a:pPr lvl="2"/>
            <a:r>
              <a:rPr lang="en-GB" altLang="zh-CN" sz="1800" dirty="0"/>
              <a:t>No impact on Rel-15 test for unwanted emission requirement. </a:t>
            </a:r>
            <a:endParaRPr lang="zh-CN" altLang="zh-CN" sz="18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162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0031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Way Forward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53832"/>
            <a:ext cx="10515600" cy="4623887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sz="2400" b="1" dirty="0"/>
              <a:t>Sub-topic </a:t>
            </a:r>
            <a:r>
              <a:rPr lang="en-US" altLang="zh-CN" sz="2400" b="1" dirty="0" smtClean="0"/>
              <a:t>2-4</a:t>
            </a:r>
            <a:r>
              <a:rPr lang="en-US" altLang="zh-CN" sz="2400" b="1" dirty="0"/>
              <a:t>: UE Power Class Capability</a:t>
            </a:r>
            <a:endParaRPr lang="zh-CN" altLang="zh-CN" sz="2400" b="1" dirty="0"/>
          </a:p>
          <a:p>
            <a:pPr lvl="1" hangingPunct="0"/>
            <a:r>
              <a:rPr lang="en-US" altLang="zh-CN" sz="2000" dirty="0"/>
              <a:t>Issue 2-4-1: New power class </a:t>
            </a:r>
            <a:r>
              <a:rPr lang="en-US" altLang="zh-CN" sz="2000" dirty="0" smtClean="0"/>
              <a:t>capability</a:t>
            </a:r>
          </a:p>
          <a:p>
            <a:pPr lvl="2" hangingPunct="0"/>
            <a:r>
              <a:rPr lang="en-GB" altLang="zh-CN" sz="1800" dirty="0"/>
              <a:t>FFS new power class capability for full power transmission,</a:t>
            </a:r>
            <a:endParaRPr lang="zh-CN" altLang="zh-CN" sz="1800" dirty="0"/>
          </a:p>
          <a:p>
            <a:pPr lvl="3" hangingPunct="0"/>
            <a:r>
              <a:rPr lang="en-GB" altLang="zh-CN" dirty="0"/>
              <a:t>Option-1: adding a new power-class capability for two-layer transmissions per NR band (Rel-16)</a:t>
            </a:r>
            <a:endParaRPr lang="zh-CN" altLang="zh-CN" dirty="0"/>
          </a:p>
          <a:p>
            <a:pPr lvl="3" hangingPunct="0"/>
            <a:r>
              <a:rPr lang="en-GB" altLang="zh-CN" dirty="0"/>
              <a:t>Option-2: New power class capability can be defined for a UE transmitting over multiple antennae per NR band. The new power class will be determined as the sum of power on all antennae.</a:t>
            </a:r>
            <a:endParaRPr lang="zh-CN" altLang="zh-CN" dirty="0"/>
          </a:p>
          <a:p>
            <a:pPr lvl="3" hangingPunct="0"/>
            <a:r>
              <a:rPr lang="en-GB" altLang="zh-CN" dirty="0"/>
              <a:t>Option-3: add new power class but how to add depends on the outcome of “EN-DC power class and UL MIMO clarifications” topic in agenda 6.5.4.1</a:t>
            </a:r>
            <a:endParaRPr lang="zh-CN" altLang="zh-CN" dirty="0"/>
          </a:p>
          <a:p>
            <a:pPr lvl="3" hangingPunct="0"/>
            <a:r>
              <a:rPr lang="en-GB" altLang="zh-CN" dirty="0"/>
              <a:t>Option-4: No need to introduce new power class</a:t>
            </a:r>
            <a:endParaRPr lang="zh-CN" altLang="zh-CN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9244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365760"/>
            <a:r>
              <a:rPr lang="en-US" altLang="zh-CN" dirty="0"/>
              <a:t>[1] </a:t>
            </a:r>
            <a:r>
              <a:rPr lang="en-GB" altLang="zh-CN" dirty="0" smtClean="0"/>
              <a:t>R4-2002885,</a:t>
            </a:r>
            <a:r>
              <a:rPr lang="en-GB" altLang="zh-CN" dirty="0"/>
              <a:t>	Email discussion summary for RAN4#94e_#</a:t>
            </a:r>
            <a:r>
              <a:rPr lang="en-GB" altLang="zh-CN" dirty="0" smtClean="0"/>
              <a:t>16_NR_eMIMO_UE_RF</a:t>
            </a:r>
            <a:r>
              <a:rPr lang="en-US" altLang="zh-CN" dirty="0" smtClean="0"/>
              <a:t>, </a:t>
            </a:r>
            <a:r>
              <a:rPr lang="en-US" altLang="zh-CN" dirty="0"/>
              <a:t>Samsung, </a:t>
            </a:r>
            <a:r>
              <a:rPr lang="en-US" altLang="zh-CN" dirty="0" smtClean="0"/>
              <a:t>RAN4#94-e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8955</TotalTime>
  <Words>818</Words>
  <Application>Microsoft Office PowerPoint</Application>
  <PresentationFormat>Widescreen</PresentationFormat>
  <Paragraphs>70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宋体</vt:lpstr>
      <vt:lpstr>宋体</vt:lpstr>
      <vt:lpstr>Arial</vt:lpstr>
      <vt:lpstr>Calibri</vt:lpstr>
      <vt:lpstr>Calibri Light</vt:lpstr>
      <vt:lpstr>Office Theme</vt:lpstr>
      <vt:lpstr>WF on Uplink Full Power Transmission</vt:lpstr>
      <vt:lpstr>Way Forward (1)</vt:lpstr>
      <vt:lpstr>Way Forward (2)</vt:lpstr>
      <vt:lpstr>Way Forward (3)</vt:lpstr>
      <vt:lpstr>Way Forward (4)</vt:lpstr>
      <vt:lpstr>Way Forward (5)</vt:lpstr>
      <vt:lpstr>Way Forward (6)</vt:lpstr>
      <vt:lpstr>Reference</vt:lpstr>
    </vt:vector>
  </TitlesOfParts>
  <Company>Mediatek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Jamesf Wang</dc:creator>
  <cp:keywords>CTPClassification=CTP_NT</cp:keywords>
  <cp:lastModifiedBy>He (Jackson) Wang</cp:lastModifiedBy>
  <cp:revision>296</cp:revision>
  <dcterms:created xsi:type="dcterms:W3CDTF">2017-01-18T06:26:21Z</dcterms:created>
  <dcterms:modified xsi:type="dcterms:W3CDTF">2020-03-04T19:31:06Z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f305e1f4-9658-4b8f-877d-c25255ac1f41</vt:lpwstr>
  </property>
  <property fmtid="{D5CDD505-2E9C-101B-9397-08002B2CF9AE}" pid="4" name="CTP_TimeStamp">
    <vt:lpwstr>2019-11-21 00:56:18Z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