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5394" autoAdjust="0"/>
  </p:normalViewPr>
  <p:slideViewPr>
    <p:cSldViewPr snapToGrid="0">
      <p:cViewPr varScale="1">
        <p:scale>
          <a:sx n="74" d="100"/>
          <a:sy n="74" d="100"/>
        </p:scale>
        <p:origin x="642" y="66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03E3-20A9-4D50-BE71-C5D0E0A6570F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1468-B2A1-4F1F-A5ED-0426202DE1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3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7733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036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990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1375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6805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320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on Uplink Full Power Transmission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vivo, 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/>
              <a:t>#94</a:t>
            </a:r>
            <a:r>
              <a:rPr lang="en-US" altLang="zh-CN" sz="2400" b="1" dirty="0"/>
              <a:t>-e</a:t>
            </a:r>
            <a:r>
              <a:rPr lang="en-US" altLang="sv-SE" sz="2400" b="1" dirty="0">
                <a:cs typeface="Arial" panose="020B0604020202020204" pitchFamily="34" charset="0"/>
              </a:rPr>
              <a:t> Meeting                                                                 </a:t>
            </a:r>
            <a:r>
              <a:rPr lang="en-US" altLang="sv-SE" sz="2400" b="1" dirty="0">
                <a:solidFill>
                  <a:srgbClr val="0000FF"/>
                </a:solidFill>
                <a:cs typeface="Arial" panose="020B0604020202020204" pitchFamily="34" charset="0"/>
              </a:rPr>
              <a:t>DRAFT_</a:t>
            </a:r>
            <a:r>
              <a:rPr lang="en-US" altLang="sv-SE" sz="2400" b="1" dirty="0">
                <a:cs typeface="Arial" panose="020B0604020202020204" pitchFamily="34" charset="0"/>
              </a:rPr>
              <a:t>R4-2002801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(1)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/>
          </a:bodyPr>
          <a:lstStyle/>
          <a:p>
            <a:pPr marL="365760" indent="-365760"/>
            <a:r>
              <a:rPr lang="en-US" altLang="zh-CN" sz="2400" i="1" dirty="0" smtClean="0"/>
              <a:t>Guidelines:</a:t>
            </a:r>
            <a:endParaRPr lang="en-US" altLang="zh-CN" sz="2400" i="1" dirty="0"/>
          </a:p>
          <a:p>
            <a:pPr marL="822960" lvl="1" indent="-365760"/>
            <a:r>
              <a:rPr lang="en-US" altLang="zh-CN" sz="2000" i="1" dirty="0"/>
              <a:t>All the agreements in this WF are for Rel-16 </a:t>
            </a:r>
            <a:r>
              <a:rPr lang="en-US" altLang="zh-CN" sz="2000" i="1" dirty="0" err="1"/>
              <a:t>eMIMO</a:t>
            </a:r>
            <a:r>
              <a:rPr lang="en-US" altLang="zh-CN" sz="2000" i="1" dirty="0"/>
              <a:t> WI and this scope may not be reiterated for detailed issues.</a:t>
            </a:r>
          </a:p>
          <a:p>
            <a:pPr marL="822960" lvl="1" indent="-365760"/>
            <a:r>
              <a:rPr lang="en-US" altLang="zh-CN" sz="2000" i="1" dirty="0"/>
              <a:t>The numbering scheme is in accordance with second round discussion in [1]</a:t>
            </a:r>
          </a:p>
          <a:p>
            <a:pPr lvl="1" hangingPunct="0"/>
            <a:endParaRPr lang="zh-CN" altLang="zh-CN" sz="2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5316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(2)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/>
          </a:bodyPr>
          <a:lstStyle/>
          <a:p>
            <a:pPr marL="365760" indent="-365760"/>
            <a:r>
              <a:rPr lang="en-US" altLang="zh-CN" sz="2400" b="1" dirty="0"/>
              <a:t>Sub-topic 2-1: General Scope and Assumption in Rel-16 </a:t>
            </a:r>
            <a:r>
              <a:rPr lang="en-US" altLang="zh-CN" sz="2400" b="1" dirty="0" err="1"/>
              <a:t>eMIMO</a:t>
            </a:r>
            <a:endParaRPr lang="zh-CN" altLang="zh-CN" sz="2400" b="1" dirty="0"/>
          </a:p>
          <a:p>
            <a:pPr marL="822960" lvl="1" indent="-365760"/>
            <a:r>
              <a:rPr lang="en-US" altLang="zh-CN" sz="2000" dirty="0"/>
              <a:t>Issue 2-1-1: General Assumption for UE Supported Mode</a:t>
            </a:r>
            <a:endParaRPr lang="zh-CN" altLang="zh-CN" sz="2000" dirty="0"/>
          </a:p>
          <a:p>
            <a:pPr lvl="2" hangingPunct="0"/>
            <a:r>
              <a:rPr lang="en-US" altLang="zh-CN" sz="1600" dirty="0"/>
              <a:t>UE’s support of full power transmission feature’s mode shall follow RAN1 and RAN2 design;</a:t>
            </a:r>
            <a:endParaRPr lang="zh-CN" altLang="zh-CN" sz="1600" dirty="0"/>
          </a:p>
          <a:p>
            <a:pPr lvl="2" hangingPunct="0"/>
            <a:r>
              <a:rPr lang="en-US" altLang="zh-CN" sz="1600" dirty="0">
                <a:solidFill>
                  <a:srgbClr val="FF0000"/>
                </a:solidFill>
              </a:rPr>
              <a:t>If UE claim its support of </a:t>
            </a:r>
            <a:r>
              <a:rPr lang="en-US" altLang="zh-CN" sz="1600" strike="sngStrike" dirty="0">
                <a:solidFill>
                  <a:srgbClr val="0000FF"/>
                </a:solidFill>
              </a:rPr>
              <a:t>one</a:t>
            </a:r>
            <a:r>
              <a:rPr lang="en-US" altLang="zh-CN" sz="1600" dirty="0">
                <a:solidFill>
                  <a:srgbClr val="0000FF"/>
                </a:solidFill>
              </a:rPr>
              <a:t> a </a:t>
            </a:r>
            <a:r>
              <a:rPr lang="en-US" altLang="zh-CN" sz="1600" dirty="0">
                <a:solidFill>
                  <a:srgbClr val="FF0000"/>
                </a:solidFill>
              </a:rPr>
              <a:t>mode (from mode-1, mode-2 and the other mode), corresponding performance requirement shall be tested. </a:t>
            </a:r>
          </a:p>
          <a:p>
            <a:pPr marL="822960" lvl="2" indent="-365760">
              <a:spcBef>
                <a:spcPts val="1000"/>
              </a:spcBef>
            </a:pPr>
            <a:r>
              <a:rPr lang="en-US" altLang="zh-CN" dirty="0"/>
              <a:t>Issue 2-1-2: Down-scoping by only considering </a:t>
            </a:r>
            <a:r>
              <a:rPr lang="en-US" altLang="zh-CN" strike="sngStrike" dirty="0">
                <a:solidFill>
                  <a:srgbClr val="FF0000"/>
                </a:solidFill>
              </a:rPr>
              <a:t>up to </a:t>
            </a:r>
            <a:r>
              <a:rPr lang="en-US" altLang="zh-CN" dirty="0">
                <a:solidFill>
                  <a:srgbClr val="FF0000"/>
                </a:solidFill>
              </a:rPr>
              <a:t>UE supporting </a:t>
            </a:r>
            <a:r>
              <a:rPr lang="en-US" altLang="zh-CN" dirty="0"/>
              <a:t>2 TX ports</a:t>
            </a:r>
            <a:endParaRPr lang="zh-CN" altLang="zh-CN" dirty="0"/>
          </a:p>
          <a:p>
            <a:pPr lvl="2" hangingPunct="0"/>
            <a:r>
              <a:rPr lang="en-US" altLang="zh-CN" sz="1600" dirty="0"/>
              <a:t>RAN4 only specify </a:t>
            </a:r>
            <a:r>
              <a:rPr lang="en-US" altLang="zh-CN" sz="1600" strike="sngStrike" dirty="0">
                <a:solidFill>
                  <a:srgbClr val="FF0000"/>
                </a:solidFill>
              </a:rPr>
              <a:t>MOP </a:t>
            </a:r>
            <a:r>
              <a:rPr lang="en-US" altLang="zh-CN" sz="1600" dirty="0"/>
              <a:t>requirement for UE supporting </a:t>
            </a:r>
            <a:r>
              <a:rPr lang="en-US" altLang="zh-CN" sz="1600" strike="sngStrike" dirty="0">
                <a:solidFill>
                  <a:srgbClr val="FF0000"/>
                </a:solidFill>
              </a:rPr>
              <a:t>up to </a:t>
            </a:r>
            <a:r>
              <a:rPr lang="en-US" altLang="zh-CN" sz="1600" dirty="0"/>
              <a:t>2TX ports. </a:t>
            </a:r>
            <a:endParaRPr lang="zh-CN" altLang="zh-CN" sz="1600" dirty="0"/>
          </a:p>
          <a:p>
            <a:pPr marL="822960" lvl="2" indent="-365760">
              <a:spcBef>
                <a:spcPts val="1000"/>
              </a:spcBef>
            </a:pPr>
            <a:r>
              <a:rPr lang="en-US" altLang="zh-CN" dirty="0"/>
              <a:t>Issue 2-1-3: Down-scoping by only considering FR1</a:t>
            </a:r>
          </a:p>
          <a:p>
            <a:pPr lvl="2"/>
            <a:r>
              <a:rPr lang="en-GB" altLang="zh-CN" sz="1600" dirty="0"/>
              <a:t>At least define UE RF </a:t>
            </a:r>
            <a:r>
              <a:rPr lang="en-US" altLang="zh-CN" sz="1600" strike="sngStrike" dirty="0">
                <a:solidFill>
                  <a:srgbClr val="FF0000"/>
                </a:solidFill>
              </a:rPr>
              <a:t>MOP </a:t>
            </a:r>
            <a:r>
              <a:rPr lang="en-GB" altLang="zh-CN" sz="1600" dirty="0"/>
              <a:t>requirement for FR1;</a:t>
            </a:r>
            <a:endParaRPr lang="zh-CN" altLang="zh-CN" sz="1600" dirty="0"/>
          </a:p>
          <a:p>
            <a:pPr lvl="2"/>
            <a:r>
              <a:rPr lang="en-GB" altLang="zh-CN" sz="1600" dirty="0"/>
              <a:t>FFS </a:t>
            </a:r>
            <a:r>
              <a:rPr lang="en-GB" altLang="zh-CN" sz="1600" strike="sngStrike" dirty="0">
                <a:solidFill>
                  <a:srgbClr val="92D050"/>
                </a:solidFill>
              </a:rPr>
              <a:t>the necessity and</a:t>
            </a:r>
            <a:r>
              <a:rPr lang="en-GB" altLang="zh-CN" sz="1600" dirty="0">
                <a:solidFill>
                  <a:srgbClr val="92D050"/>
                </a:solidFill>
              </a:rPr>
              <a:t> </a:t>
            </a:r>
            <a:r>
              <a:rPr lang="en-GB" altLang="zh-CN" sz="1600" strike="sngStrike" dirty="0"/>
              <a:t>how to define full power transmission feature </a:t>
            </a:r>
            <a:r>
              <a:rPr lang="en-GB" altLang="zh-CN" sz="1600" dirty="0"/>
              <a:t>for FR2. </a:t>
            </a:r>
          </a:p>
          <a:p>
            <a:pPr marL="822960" lvl="2" indent="-365760">
              <a:spcBef>
                <a:spcPts val="1000"/>
              </a:spcBef>
            </a:pPr>
            <a:r>
              <a:rPr lang="en-US" altLang="zh-CN" dirty="0"/>
              <a:t>Issue 2-1-4: Down-scoping on possible physical implementation for Mode-0, 1, and 2</a:t>
            </a:r>
            <a:endParaRPr lang="zh-CN" altLang="zh-CN" dirty="0"/>
          </a:p>
          <a:p>
            <a:pPr lvl="2"/>
            <a:r>
              <a:rPr lang="en-US" altLang="zh-CN" sz="1600" dirty="0" smtClean="0"/>
              <a:t>FFS </a:t>
            </a:r>
            <a:r>
              <a:rPr lang="en-GB" altLang="zh-CN" sz="1600" dirty="0" smtClean="0"/>
              <a:t>UE </a:t>
            </a:r>
            <a:r>
              <a:rPr lang="en-GB" altLang="zh-CN" sz="1600" dirty="0"/>
              <a:t>is </a:t>
            </a:r>
            <a:r>
              <a:rPr lang="en-GB" altLang="zh-CN" sz="1600" dirty="0">
                <a:solidFill>
                  <a:srgbClr val="92D050"/>
                </a:solidFill>
              </a:rPr>
              <a:t>not</a:t>
            </a:r>
            <a:r>
              <a:rPr lang="en-GB" altLang="zh-CN" sz="1600" dirty="0"/>
              <a:t> assumed to have 20dBm PA implementation on any single TX antenna connector.  </a:t>
            </a:r>
            <a:endParaRPr lang="zh-CN" altLang="zh-CN" sz="1600" dirty="0"/>
          </a:p>
          <a:p>
            <a:pPr lvl="2"/>
            <a:r>
              <a:rPr lang="en-GB" altLang="zh-CN" sz="1600" strike="sngStrike" dirty="0">
                <a:solidFill>
                  <a:srgbClr val="92D050"/>
                </a:solidFill>
              </a:rPr>
              <a:t>Mode-2 UE is assumed to have one full rated PA and one non-full rated PA. </a:t>
            </a:r>
            <a:endParaRPr lang="zh-CN" altLang="zh-CN" sz="1600" strike="sngStrike" dirty="0">
              <a:solidFill>
                <a:srgbClr val="92D050"/>
              </a:solidFill>
            </a:endParaRPr>
          </a:p>
          <a:p>
            <a:pPr lvl="2"/>
            <a:endParaRPr lang="zh-CN" altLang="zh-CN" sz="1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490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(3)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/>
          </a:bodyPr>
          <a:lstStyle/>
          <a:p>
            <a:pPr marL="365760" indent="-365760"/>
            <a:r>
              <a:rPr lang="en-US" altLang="zh-CN" sz="2400" b="1" dirty="0"/>
              <a:t>Sub-topic 2-1: General Scope and Assumption in Rel-16 </a:t>
            </a:r>
            <a:r>
              <a:rPr lang="en-US" altLang="zh-CN" sz="2400" b="1" dirty="0" err="1"/>
              <a:t>eMIMO</a:t>
            </a:r>
            <a:r>
              <a:rPr lang="en-US" altLang="zh-CN" sz="2400" b="1" dirty="0"/>
              <a:t> (Continual)</a:t>
            </a:r>
            <a:endParaRPr lang="zh-CN" altLang="zh-CN" sz="2400" b="1" dirty="0"/>
          </a:p>
          <a:p>
            <a:pPr lvl="1" hangingPunct="0"/>
            <a:r>
              <a:rPr lang="en-US" altLang="zh-CN" sz="2000" dirty="0"/>
              <a:t>Issue 2-1-5: Clarification on appropriate chapter for full power transmission MOP tests (for FR1)</a:t>
            </a:r>
          </a:p>
          <a:p>
            <a:pPr lvl="2"/>
            <a:r>
              <a:rPr lang="en-GB" altLang="zh-CN" sz="1800" dirty="0"/>
              <a:t>Keep Section 6.2 in TS38.101-1 only for single </a:t>
            </a:r>
            <a:r>
              <a:rPr lang="en-GB" altLang="zh-CN" sz="1800" strike="sngStrike" dirty="0">
                <a:solidFill>
                  <a:srgbClr val="FF0000"/>
                </a:solidFill>
              </a:rPr>
              <a:t>connector/</a:t>
            </a:r>
            <a:r>
              <a:rPr lang="en-GB" altLang="zh-CN" sz="1800" dirty="0"/>
              <a:t>port.  </a:t>
            </a:r>
            <a:endParaRPr lang="zh-CN" altLang="zh-CN" sz="1800" dirty="0"/>
          </a:p>
          <a:p>
            <a:pPr lvl="2"/>
            <a:r>
              <a:rPr lang="en-GB" altLang="zh-CN" sz="1800" dirty="0">
                <a:solidFill>
                  <a:srgbClr val="FF0000"/>
                </a:solidFill>
              </a:rPr>
              <a:t>FFS UE </a:t>
            </a:r>
            <a:r>
              <a:rPr lang="en-GB" altLang="zh-CN" sz="1800" dirty="0" err="1">
                <a:solidFill>
                  <a:srgbClr val="FF0000"/>
                </a:solidFill>
              </a:rPr>
              <a:t>fallback</a:t>
            </a:r>
            <a:r>
              <a:rPr lang="en-GB" altLang="zh-CN" sz="1800" dirty="0">
                <a:solidFill>
                  <a:srgbClr val="FF0000"/>
                </a:solidFill>
              </a:rPr>
              <a:t> behaviour for single port transmission, and how to capture the requirement (if any) in the specification.</a:t>
            </a:r>
            <a:endParaRPr lang="zh-CN" altLang="zh-CN" sz="1800" dirty="0">
              <a:solidFill>
                <a:srgbClr val="FF0000"/>
              </a:solidFill>
            </a:endParaRPr>
          </a:p>
          <a:p>
            <a:pPr lvl="2"/>
            <a:r>
              <a:rPr lang="en-GB" altLang="zh-CN" sz="1800" dirty="0"/>
              <a:t>MOP requirement for full power transmission with 2 TX ports configured for FR1 shall be captured </a:t>
            </a:r>
            <a:endParaRPr lang="zh-CN" altLang="zh-CN" sz="1800" dirty="0"/>
          </a:p>
          <a:p>
            <a:pPr lvl="3"/>
            <a:r>
              <a:rPr lang="en-GB" altLang="zh-CN" sz="1600" dirty="0"/>
              <a:t>Option-1:  in Section 6.2D</a:t>
            </a:r>
            <a:endParaRPr lang="zh-CN" altLang="zh-CN" sz="1600" dirty="0"/>
          </a:p>
          <a:p>
            <a:pPr lvl="3"/>
            <a:r>
              <a:rPr lang="en-GB" altLang="zh-CN" sz="1600" dirty="0"/>
              <a:t>Option-2:  in new section.</a:t>
            </a:r>
          </a:p>
          <a:p>
            <a:pPr lvl="1" hangingPunct="0"/>
            <a:r>
              <a:rPr lang="en-US" altLang="zh-CN" sz="2000" dirty="0">
                <a:solidFill>
                  <a:srgbClr val="FF0000"/>
                </a:solidFill>
              </a:rPr>
              <a:t>Issue 2-1-6 UE behavior for fallback DCI (DCI_0_0) </a:t>
            </a:r>
            <a:endParaRPr lang="zh-CN" altLang="zh-CN" sz="2000" dirty="0">
              <a:solidFill>
                <a:srgbClr val="FF0000"/>
              </a:solidFill>
            </a:endParaRPr>
          </a:p>
          <a:p>
            <a:pPr lvl="2"/>
            <a:r>
              <a:rPr lang="en-GB" altLang="zh-CN" sz="1800" dirty="0">
                <a:solidFill>
                  <a:srgbClr val="FF0000"/>
                </a:solidFill>
              </a:rPr>
              <a:t>Option 1: </a:t>
            </a:r>
            <a:r>
              <a:rPr lang="en-GB" altLang="zh-CN" sz="1800" strike="sngStrike" dirty="0">
                <a:solidFill>
                  <a:srgbClr val="0000FF"/>
                </a:solidFill>
              </a:rPr>
              <a:t>MOP should be tested in which </a:t>
            </a:r>
            <a:r>
              <a:rPr lang="en-GB" altLang="zh-CN" sz="1800" dirty="0">
                <a:solidFill>
                  <a:srgbClr val="FF0000"/>
                </a:solidFill>
              </a:rPr>
              <a:t>antenna virtualization shall be allowed</a:t>
            </a:r>
            <a:endParaRPr lang="zh-CN" altLang="zh-CN" sz="1800" dirty="0">
              <a:solidFill>
                <a:srgbClr val="FF0000"/>
              </a:solidFill>
            </a:endParaRPr>
          </a:p>
          <a:p>
            <a:pPr lvl="2"/>
            <a:r>
              <a:rPr lang="en-GB" altLang="zh-CN" sz="1800" dirty="0">
                <a:solidFill>
                  <a:srgbClr val="FF0000"/>
                </a:solidFill>
              </a:rPr>
              <a:t>Option 2: Antenna virtualization is not allowed for </a:t>
            </a:r>
            <a:r>
              <a:rPr lang="en-GB" altLang="zh-CN" sz="1800" dirty="0" err="1">
                <a:solidFill>
                  <a:srgbClr val="FF0000"/>
                </a:solidFill>
              </a:rPr>
              <a:t>fallback</a:t>
            </a:r>
            <a:r>
              <a:rPr lang="en-GB" altLang="zh-CN" sz="1800" dirty="0">
                <a:solidFill>
                  <a:srgbClr val="FF0000"/>
                </a:solidFill>
              </a:rPr>
              <a:t> DCI </a:t>
            </a:r>
            <a:endParaRPr lang="zh-CN" altLang="zh-CN" sz="1800" dirty="0">
              <a:solidFill>
                <a:srgbClr val="FF0000"/>
              </a:solidFill>
            </a:endParaRPr>
          </a:p>
          <a:p>
            <a:pPr lvl="2"/>
            <a:r>
              <a:rPr lang="en-GB" altLang="zh-CN" sz="1800" dirty="0">
                <a:solidFill>
                  <a:srgbClr val="FF0000"/>
                </a:solidFill>
              </a:rPr>
              <a:t>Option 3: UE behaviour for fallback DCI is not needed to be discussed.</a:t>
            </a:r>
          </a:p>
          <a:p>
            <a:pPr lvl="2"/>
            <a:r>
              <a:rPr lang="en-GB" altLang="zh-CN" sz="1800" strike="sngStrike" dirty="0">
                <a:solidFill>
                  <a:srgbClr val="FFC000"/>
                </a:solidFill>
              </a:rPr>
              <a:t>FFS single-port transmitter requirements apply in fallback (same for e.g. UL-MIMO) </a:t>
            </a:r>
            <a:endParaRPr lang="zh-CN" altLang="zh-CN" sz="2200" strike="sngStrike" dirty="0">
              <a:solidFill>
                <a:srgbClr val="FFC000"/>
              </a:solidFill>
            </a:endParaRPr>
          </a:p>
          <a:p>
            <a:pPr lvl="3"/>
            <a:endParaRPr lang="zh-CN" altLang="zh-CN" sz="1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4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(4)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 fontScale="92500" lnSpcReduction="10000"/>
          </a:bodyPr>
          <a:lstStyle/>
          <a:p>
            <a:pPr marL="365760" indent="-365760"/>
            <a:r>
              <a:rPr lang="en-US" altLang="zh-CN" sz="2400" b="1" dirty="0"/>
              <a:t>Sub-topic 2-2: Test Configuration and Requirement Applicability for Full Power Transmission MOP Test</a:t>
            </a:r>
            <a:endParaRPr lang="zh-CN" altLang="zh-CN" sz="2400" b="1" dirty="0"/>
          </a:p>
          <a:p>
            <a:pPr lvl="1" hangingPunct="0"/>
            <a:r>
              <a:rPr lang="en-US" altLang="zh-CN" sz="2000" dirty="0"/>
              <a:t>Issue 2-2-1: For Mode 1 UE,</a:t>
            </a:r>
          </a:p>
          <a:p>
            <a:pPr lvl="2"/>
            <a:r>
              <a:rPr lang="en-GB" altLang="zh-CN" sz="1800" dirty="0"/>
              <a:t>Only DFT-s-OFDM waveform need to be verified if Rel-15 UL-MIMO rank2 is supported and verified.</a:t>
            </a:r>
            <a:endParaRPr lang="en-GB" altLang="zh-CN" sz="1600" dirty="0"/>
          </a:p>
          <a:p>
            <a:pPr lvl="1" hangingPunct="0"/>
            <a:r>
              <a:rPr lang="en-US" altLang="zh-CN" sz="2000" dirty="0"/>
              <a:t>Issue 2-2-2: For Mode 2 UE with 2 ports configuration</a:t>
            </a:r>
          </a:p>
          <a:p>
            <a:pPr lvl="2"/>
            <a:r>
              <a:rPr lang="en-GB" altLang="zh-CN" sz="1800" dirty="0"/>
              <a:t>RAN4 core requirement is defined based on full power TPMI(s) UE support;</a:t>
            </a:r>
            <a:endParaRPr lang="zh-CN" altLang="zh-CN" sz="1800" dirty="0"/>
          </a:p>
          <a:p>
            <a:pPr lvl="2"/>
            <a:r>
              <a:rPr lang="en-GB" altLang="zh-CN" sz="1800" dirty="0">
                <a:solidFill>
                  <a:srgbClr val="FF0000"/>
                </a:solidFill>
              </a:rPr>
              <a:t>It is up to RAN5 to select test configuration to perform test. </a:t>
            </a:r>
          </a:p>
          <a:p>
            <a:pPr lvl="1" hangingPunct="0"/>
            <a:r>
              <a:rPr lang="en-US" altLang="zh-CN" sz="2000" dirty="0"/>
              <a:t>Issue 2-2-3: For Mode 2 UE with 1 port configuration</a:t>
            </a:r>
          </a:p>
          <a:p>
            <a:pPr lvl="2"/>
            <a:r>
              <a:rPr lang="en-GB" altLang="zh-CN" sz="1800" dirty="0"/>
              <a:t>Option-1: no need to test</a:t>
            </a:r>
            <a:endParaRPr lang="zh-CN" altLang="zh-CN" sz="1800" dirty="0"/>
          </a:p>
          <a:p>
            <a:pPr lvl="2"/>
            <a:r>
              <a:rPr lang="en-GB" altLang="zh-CN" sz="1800" dirty="0"/>
              <a:t>Option-2: Full power transmission with 2 TX antenna connectors should be verified (sum over two antenna </a:t>
            </a:r>
            <a:r>
              <a:rPr lang="en-GB" altLang="zh-CN" sz="1800" strike="sngStrike" dirty="0">
                <a:solidFill>
                  <a:srgbClr val="00B0F0"/>
                </a:solidFill>
              </a:rPr>
              <a:t>ports </a:t>
            </a:r>
            <a:r>
              <a:rPr lang="en-GB" altLang="zh-CN" sz="1800" dirty="0">
                <a:solidFill>
                  <a:srgbClr val="00B0F0"/>
                </a:solidFill>
              </a:rPr>
              <a:t>connectors</a:t>
            </a:r>
            <a:r>
              <a:rPr lang="en-GB" altLang="zh-CN" sz="1800" dirty="0"/>
              <a:t>), i.e., either UE with </a:t>
            </a:r>
            <a:r>
              <a:rPr lang="en-GB" altLang="zh-CN" sz="1800" dirty="0">
                <a:solidFill>
                  <a:srgbClr val="00B0F0"/>
                </a:solidFill>
              </a:rPr>
              <a:t>antenna virtualization </a:t>
            </a:r>
            <a:r>
              <a:rPr lang="en-GB" altLang="zh-CN" sz="1800" strike="sngStrike" dirty="0">
                <a:solidFill>
                  <a:srgbClr val="00B0F0"/>
                </a:solidFill>
              </a:rPr>
              <a:t>transparent </a:t>
            </a:r>
            <a:r>
              <a:rPr lang="en-GB" altLang="zh-CN" sz="1800" strike="sngStrike" dirty="0" err="1">
                <a:solidFill>
                  <a:srgbClr val="00B0F0"/>
                </a:solidFill>
              </a:rPr>
              <a:t>TxD</a:t>
            </a:r>
            <a:r>
              <a:rPr lang="en-GB" altLang="zh-CN" sz="1800" dirty="0"/>
              <a:t> (23+23dBm) or UE with full rated PA (26dBm) is allowed.</a:t>
            </a:r>
            <a:endParaRPr lang="zh-CN" altLang="zh-CN" sz="1800" dirty="0"/>
          </a:p>
          <a:p>
            <a:pPr lvl="1" hangingPunct="0"/>
            <a:r>
              <a:rPr lang="en-US" altLang="zh-CN" sz="2000" dirty="0"/>
              <a:t>Issue 2-2-4: For Mode 0 UE (“the other mode”) with 2 ports configuration</a:t>
            </a:r>
          </a:p>
          <a:p>
            <a:pPr lvl="2"/>
            <a:r>
              <a:rPr lang="en-GB" altLang="zh-CN" sz="1800" dirty="0"/>
              <a:t>Option-1: All supported full power TPMIs are tested</a:t>
            </a:r>
            <a:endParaRPr lang="zh-CN" altLang="zh-CN" sz="1800" dirty="0"/>
          </a:p>
          <a:p>
            <a:pPr lvl="2"/>
            <a:r>
              <a:rPr lang="en-GB" altLang="zh-CN" sz="1800" dirty="0"/>
              <a:t>Option-2: Select only one of full power TPMI(s) for test</a:t>
            </a:r>
          </a:p>
          <a:p>
            <a:pPr lvl="2"/>
            <a:r>
              <a:rPr lang="en-GB" altLang="zh-CN" sz="1800" dirty="0">
                <a:solidFill>
                  <a:srgbClr val="FF0000"/>
                </a:solidFill>
              </a:rPr>
              <a:t>Option-3: RAN4 core requirement is defined based on all supported full power TPMIs, and it is up to RAN5 to select test configuration to perform test. </a:t>
            </a:r>
            <a:endParaRPr lang="zh-CN" altLang="zh-CN" sz="1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7203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(5)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/>
          </a:bodyPr>
          <a:lstStyle/>
          <a:p>
            <a:pPr marL="365760" indent="-365760"/>
            <a:r>
              <a:rPr lang="en-US" altLang="zh-CN" sz="2400" b="1" dirty="0"/>
              <a:t>Sub-topic 2-3: Unwanted Emissions for Full Power Transmission for FR1</a:t>
            </a:r>
            <a:endParaRPr lang="zh-CN" altLang="zh-CN" sz="2400" b="1" dirty="0"/>
          </a:p>
          <a:p>
            <a:pPr lvl="1" hangingPunct="0"/>
            <a:r>
              <a:rPr lang="en-US" altLang="zh-CN" sz="2000" dirty="0"/>
              <a:t>Issue 2-3-1: Whether unwanted emissions requirement are defined for full power transmission for FR1</a:t>
            </a:r>
          </a:p>
          <a:p>
            <a:pPr lvl="2"/>
            <a:r>
              <a:rPr lang="en-GB" altLang="zh-CN" sz="1800" dirty="0"/>
              <a:t>Unwanted emissions </a:t>
            </a:r>
            <a:r>
              <a:rPr lang="en-GB" altLang="zh-CN" sz="1800" strike="sngStrike" dirty="0" err="1">
                <a:solidFill>
                  <a:srgbClr val="FF0000"/>
                </a:solidFill>
              </a:rPr>
              <a:t>must</a:t>
            </a:r>
            <a:r>
              <a:rPr lang="en-GB" altLang="zh-CN" sz="1800" strike="sngStrike" dirty="0" err="1">
                <a:solidFill>
                  <a:srgbClr val="0000FF"/>
                </a:solidFill>
              </a:rPr>
              <a:t>should</a:t>
            </a:r>
            <a:r>
              <a:rPr lang="en-GB" altLang="zh-CN" sz="1800" dirty="0"/>
              <a:t> </a:t>
            </a:r>
            <a:r>
              <a:rPr lang="en-GB" altLang="zh-CN" sz="1800" dirty="0">
                <a:solidFill>
                  <a:srgbClr val="0000FF"/>
                </a:solidFill>
              </a:rPr>
              <a:t>to</a:t>
            </a:r>
            <a:r>
              <a:rPr lang="en-GB" altLang="zh-CN" sz="1800" dirty="0"/>
              <a:t> be verified for </a:t>
            </a:r>
            <a:r>
              <a:rPr lang="en-GB" altLang="zh-CN" sz="1800" strike="sngStrike" dirty="0">
                <a:solidFill>
                  <a:srgbClr val="FF0000"/>
                </a:solidFill>
              </a:rPr>
              <a:t>all </a:t>
            </a:r>
            <a:r>
              <a:rPr lang="en-GB" altLang="zh-CN" sz="1800" dirty="0">
                <a:solidFill>
                  <a:srgbClr val="FF0000"/>
                </a:solidFill>
              </a:rPr>
              <a:t>the</a:t>
            </a:r>
            <a:r>
              <a:rPr lang="en-GB" altLang="zh-CN" sz="1800" strike="sngStrike" dirty="0">
                <a:solidFill>
                  <a:srgbClr val="FF0000"/>
                </a:solidFill>
              </a:rPr>
              <a:t> </a:t>
            </a:r>
            <a:r>
              <a:rPr lang="en-GB" altLang="zh-CN" sz="1800" dirty="0"/>
              <a:t>configuration</a:t>
            </a:r>
            <a:r>
              <a:rPr lang="en-GB" altLang="zh-CN" sz="1800" dirty="0">
                <a:solidFill>
                  <a:srgbClr val="FF0000"/>
                </a:solidFill>
              </a:rPr>
              <a:t>(s)</a:t>
            </a:r>
            <a:r>
              <a:rPr lang="en-GB" altLang="zh-CN" sz="1800" strike="sngStrike" dirty="0">
                <a:solidFill>
                  <a:srgbClr val="FF0000"/>
                </a:solidFill>
              </a:rPr>
              <a:t>s</a:t>
            </a:r>
            <a:r>
              <a:rPr lang="en-GB" altLang="zh-CN" sz="1800" dirty="0"/>
              <a:t> of full power transmission, in which MOP requirement is defined and tested.</a:t>
            </a:r>
          </a:p>
          <a:p>
            <a:pPr lvl="1" hangingPunct="0"/>
            <a:r>
              <a:rPr lang="en-US" altLang="zh-CN" sz="2000" dirty="0"/>
              <a:t>Issue 2-3-2: How unwanted emissions requirement are tested for full power transmission for FR1</a:t>
            </a:r>
          </a:p>
          <a:p>
            <a:pPr lvl="2"/>
            <a:r>
              <a:rPr lang="en-GB" altLang="zh-CN" sz="1800" dirty="0"/>
              <a:t>The individual outputs of all transmitting antennas shall be summed across frequency and compliance to the SEM </a:t>
            </a:r>
            <a:r>
              <a:rPr lang="en-GB" altLang="zh-CN" sz="1800" strike="sngStrike" dirty="0">
                <a:solidFill>
                  <a:srgbClr val="FF0000"/>
                </a:solidFill>
              </a:rPr>
              <a:t>specifications</a:t>
            </a:r>
            <a:r>
              <a:rPr lang="en-GB" altLang="zh-CN" sz="1800" dirty="0"/>
              <a:t> </a:t>
            </a:r>
            <a:r>
              <a:rPr lang="en-GB" altLang="zh-CN" sz="1800" dirty="0">
                <a:solidFill>
                  <a:srgbClr val="FF0000"/>
                </a:solidFill>
              </a:rPr>
              <a:t>requirement</a:t>
            </a:r>
            <a:r>
              <a:rPr lang="en-GB" altLang="zh-CN" sz="1800" dirty="0"/>
              <a:t> should be verified.</a:t>
            </a:r>
            <a:endParaRPr lang="zh-CN" altLang="zh-CN" sz="1800" dirty="0"/>
          </a:p>
          <a:p>
            <a:pPr lvl="2"/>
            <a:r>
              <a:rPr lang="en-GB" altLang="zh-CN" sz="1800" strike="sngStrike" dirty="0">
                <a:solidFill>
                  <a:srgbClr val="0000FF"/>
                </a:solidFill>
              </a:rPr>
              <a:t>No impact on Rel-15 test for unwanted emission requirement. </a:t>
            </a:r>
            <a:r>
              <a:rPr lang="en-GB" altLang="zh-CN" sz="1800" strike="sngStrike" dirty="0">
                <a:solidFill>
                  <a:srgbClr val="FFC000"/>
                </a:solidFill>
              </a:rPr>
              <a:t>Regulatory guidance for unwanted emissions measurements should be followed (regardless of release)</a:t>
            </a:r>
            <a:endParaRPr lang="zh-CN" altLang="zh-CN" sz="1800" strike="sngStrike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1627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(6)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/>
          </a:bodyPr>
          <a:lstStyle/>
          <a:p>
            <a:pPr marL="365760" indent="-365760"/>
            <a:r>
              <a:rPr lang="en-US" altLang="zh-CN" sz="2400" b="1" dirty="0"/>
              <a:t>Sub-topic 2-4: UE Power Class Capability</a:t>
            </a:r>
            <a:endParaRPr lang="zh-CN" altLang="zh-CN" sz="2400" b="1" dirty="0"/>
          </a:p>
          <a:p>
            <a:pPr lvl="1" hangingPunct="0"/>
            <a:r>
              <a:rPr lang="en-US" altLang="zh-CN" sz="2000" dirty="0"/>
              <a:t>Issue 2-4-1: New power class capability</a:t>
            </a:r>
          </a:p>
          <a:p>
            <a:pPr lvl="2" hangingPunct="0"/>
            <a:r>
              <a:rPr lang="en-GB" altLang="zh-CN" sz="1800" dirty="0"/>
              <a:t>FFS new power class capability for full power transmission,</a:t>
            </a:r>
            <a:endParaRPr lang="zh-CN" altLang="zh-CN" sz="1800" dirty="0"/>
          </a:p>
          <a:p>
            <a:pPr lvl="3" hangingPunct="0"/>
            <a:r>
              <a:rPr lang="en-GB" altLang="zh-CN" dirty="0"/>
              <a:t>Option-1: adding a new power-class capability for two-layer transmissions per NR band (Rel-16)</a:t>
            </a:r>
            <a:endParaRPr lang="zh-CN" altLang="zh-CN" dirty="0"/>
          </a:p>
          <a:p>
            <a:pPr lvl="3" hangingPunct="0"/>
            <a:r>
              <a:rPr lang="en-GB" altLang="zh-CN" dirty="0"/>
              <a:t>Option-2: New power class capability can be defined for a UE transmitting over multiple antennae per NR band. The new power class will be determined as the sum of power on all antennae.</a:t>
            </a:r>
            <a:endParaRPr lang="zh-CN" altLang="zh-CN" dirty="0"/>
          </a:p>
          <a:p>
            <a:pPr lvl="3" hangingPunct="0"/>
            <a:r>
              <a:rPr lang="en-GB" altLang="zh-CN" dirty="0"/>
              <a:t>Option-3: add new power class but how to add depends on the outcome of “EN-DC power class and UL MIMO clarifications” topic in agenda 6.5.4.1</a:t>
            </a:r>
            <a:endParaRPr lang="zh-CN" altLang="zh-CN" dirty="0"/>
          </a:p>
          <a:p>
            <a:pPr lvl="3" hangingPunct="0"/>
            <a:r>
              <a:rPr lang="en-GB" altLang="zh-CN" dirty="0"/>
              <a:t>Option-4: No need to introduce new power class</a:t>
            </a:r>
            <a:endParaRPr lang="zh-CN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9244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365760"/>
            <a:r>
              <a:rPr lang="en-US" altLang="zh-CN" dirty="0"/>
              <a:t>[1] </a:t>
            </a:r>
            <a:r>
              <a:rPr lang="en-GB" altLang="zh-CN" dirty="0"/>
              <a:t>R4-2002885,	Email discussion summary for RAN4#94e_#16_NR_eMIMO_UE_RF</a:t>
            </a:r>
            <a:r>
              <a:rPr lang="en-US" altLang="zh-CN" dirty="0"/>
              <a:t>, Samsung, RAN4#94-e</a:t>
            </a:r>
          </a:p>
        </p:txBody>
      </p:sp>
    </p:spTree>
    <p:extLst>
      <p:ext uri="{BB962C8B-B14F-4D97-AF65-F5344CB8AC3E}">
        <p14:creationId xmlns:p14="http://schemas.microsoft.com/office/powerpoint/2010/main" val="182378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9076</TotalTime>
  <Words>852</Words>
  <Application>Microsoft Office PowerPoint</Application>
  <PresentationFormat>宽屏</PresentationFormat>
  <Paragraphs>71</Paragraphs>
  <Slides>8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宋体</vt:lpstr>
      <vt:lpstr>Arial</vt:lpstr>
      <vt:lpstr>Calibri</vt:lpstr>
      <vt:lpstr>Calibri Light</vt:lpstr>
      <vt:lpstr>Office Theme</vt:lpstr>
      <vt:lpstr>WF on Uplink Full Power Transmission</vt:lpstr>
      <vt:lpstr>Way Forward (1)</vt:lpstr>
      <vt:lpstr>Way Forward (2)</vt:lpstr>
      <vt:lpstr>Way Forward (3)</vt:lpstr>
      <vt:lpstr>Way Forward (4)</vt:lpstr>
      <vt:lpstr>Way Forward (5)</vt:lpstr>
      <vt:lpstr>Way Forward (6)</vt:lpstr>
      <vt:lpstr>Reference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Jamesf Wang</dc:creator>
  <cp:keywords>CTPClassification=CTP_NT</cp:keywords>
  <cp:lastModifiedBy>冯三军</cp:lastModifiedBy>
  <cp:revision>316</cp:revision>
  <dcterms:created xsi:type="dcterms:W3CDTF">2017-01-18T06:26:21Z</dcterms:created>
  <dcterms:modified xsi:type="dcterms:W3CDTF">2020-03-05T01:51:31Z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f305e1f4-9658-4b8f-877d-c25255ac1f41</vt:lpwstr>
  </property>
  <property fmtid="{D5CDD505-2E9C-101B-9397-08002B2CF9AE}" pid="4" name="CTP_TimeStamp">
    <vt:lpwstr>2020-03-04 23:48:03Z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NSCPROP_SA">
    <vt:lpwstr>D:\Project_3GPP\2020_02_RAN4_94\Pre-meeting Study\Rel-16 eMIMO RF_Moderator\draft_R4-2002801_WF on Uplink Full Power Transmission_v1_HW2_Samsung_Ericsson_Intel_Qualcomm.pptx</vt:lpwstr>
  </property>
</Properties>
</file>