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7" r:id="rId3"/>
    <p:sldId id="295" r:id="rId4"/>
    <p:sldId id="294" r:id="rId5"/>
    <p:sldId id="291" r:id="rId6"/>
    <p:sldId id="301" r:id="rId7"/>
    <p:sldId id="299" r:id="rId8"/>
    <p:sldId id="30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357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190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3209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7379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6775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5108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1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</a:t>
            </a:r>
            <a:r>
              <a:rPr lang="en-GB" altLang="zh-CN" sz="4000" b="1" dirty="0"/>
              <a:t>FR2 inter-band CA requirement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582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 	</a:t>
            </a:r>
          </a:p>
          <a:p>
            <a:r>
              <a:rPr lang="en-US" altLang="zh-CN" b="1" dirty="0"/>
              <a:t>Online, 24th February – 6th March, 2020</a:t>
            </a:r>
          </a:p>
          <a:p>
            <a:r>
              <a:rPr lang="en-US" altLang="zh-CN" b="1" dirty="0"/>
              <a:t>Agenda: 8.15.1.10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/>
              <a:t>R4-2002251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5760"/>
            <a:ext cx="864096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on cell detection/measurement requirement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1355864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/>
              <a:t>There is no impact on idle or inactive mode requirement. Rel-15 Cell detection and measurement requirement shall be reused for FR2 inter-band CA.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77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on the scaling factor </a:t>
            </a:r>
            <a:r>
              <a:rPr lang="en-US" sz="2800" b="1" dirty="0" err="1"/>
              <a:t>CSSF</a:t>
            </a:r>
            <a:r>
              <a:rPr lang="en-US" sz="2800" b="1" baseline="-25000" dirty="0" err="1"/>
              <a:t>outside_gap</a:t>
            </a:r>
            <a:r>
              <a:rPr lang="en-US" sz="2800" b="1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908720"/>
            <a:ext cx="885698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The scaling factor </a:t>
            </a:r>
            <a:r>
              <a:rPr lang="en-GB" altLang="zh-CN" sz="2000" dirty="0" err="1"/>
              <a:t>CSSF</a:t>
            </a:r>
            <a:r>
              <a:rPr lang="en-GB" altLang="zh-CN" sz="2000" baseline="-25000" dirty="0" err="1"/>
              <a:t>outside_gap</a:t>
            </a:r>
            <a:r>
              <a:rPr lang="en-GB" altLang="zh-CN" sz="2000" dirty="0"/>
              <a:t> shall be defined for FR2 inter-band CA. The </a:t>
            </a:r>
            <a:r>
              <a:rPr lang="en-US" altLang="zh-CN" sz="2000" dirty="0"/>
              <a:t>values of </a:t>
            </a:r>
            <a:r>
              <a:rPr lang="en-GB" altLang="zh-CN" sz="2000" dirty="0" err="1"/>
              <a:t>CSSF</a:t>
            </a:r>
            <a:r>
              <a:rPr lang="en-GB" altLang="zh-CN" sz="2000" baseline="-25000" dirty="0" err="1"/>
              <a:t>outside_gap</a:t>
            </a:r>
            <a:r>
              <a:rPr lang="en-GB" altLang="zh-CN" sz="2000" dirty="0"/>
              <a:t> </a:t>
            </a:r>
            <a:r>
              <a:rPr lang="en-US" altLang="zh-CN" sz="2000" dirty="0"/>
              <a:t>need to be defined </a:t>
            </a:r>
            <a:r>
              <a:rPr lang="en-GB" altLang="zh-CN" sz="2000" dirty="0"/>
              <a:t>for the </a:t>
            </a:r>
            <a:r>
              <a:rPr lang="en-US" altLang="zh-CN" sz="2000" dirty="0"/>
              <a:t>following types of CCs </a:t>
            </a:r>
            <a:r>
              <a:rPr lang="en-GB" altLang="zh-CN" sz="2000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FR2 PSCC</a:t>
            </a:r>
            <a:r>
              <a:rPr lang="en-US" altLang="zh-CN" dirty="0">
                <a:solidFill>
                  <a:prstClr val="black"/>
                </a:solidFill>
              </a:rPr>
              <a:t> in EN-DC mode or FR2 PCC in SA/NE-DC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FR2 SCC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GB" altLang="zh-CN" dirty="0"/>
              <a:t>where neighbour cell measurement is required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FR2 SCC where neighbour cell measurement is not required</a:t>
            </a:r>
            <a:endParaRPr lang="en-US" altLang="zh-CN" dirty="0">
              <a:solidFill>
                <a:prstClr val="black"/>
              </a:solidFill>
            </a:endParaRPr>
          </a:p>
          <a:p>
            <a:r>
              <a:rPr lang="en-US" altLang="zh-CN" sz="2000" dirty="0"/>
              <a:t>Companies are encouraged to provide the analysis on</a:t>
            </a:r>
            <a:r>
              <a:rPr lang="en-US" sz="2000" dirty="0"/>
              <a:t> the principles on how to define the values of </a:t>
            </a:r>
            <a:r>
              <a:rPr lang="en-GB" altLang="zh-CN" sz="2000" dirty="0" err="1"/>
              <a:t>CSSF</a:t>
            </a:r>
            <a:r>
              <a:rPr lang="en-GB" altLang="zh-CN" sz="2000" baseline="-25000" dirty="0" err="1"/>
              <a:t>outside_gap</a:t>
            </a:r>
            <a:r>
              <a:rPr lang="en-GB" altLang="zh-CN" sz="2000" dirty="0"/>
              <a:t> and clarify the following aspects: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Total searcher number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Total band number in FR2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How to share searcher among these carriers</a:t>
            </a:r>
            <a:endParaRPr lang="en-US" sz="1600" dirty="0"/>
          </a:p>
          <a:p>
            <a:pPr marL="0" lvl="1"/>
            <a:r>
              <a:rPr lang="en-US" sz="2000" dirty="0"/>
              <a:t>Two options are provided as starting point, while other options are not precluded:</a:t>
            </a:r>
            <a:endParaRPr lang="en-US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u="sng" dirty="0"/>
              <a:t>Option 1</a:t>
            </a:r>
            <a:r>
              <a:rPr lang="en-US" sz="2000" dirty="0" smtClean="0"/>
              <a:t>: 2 searchers, 2 FR2 bands, </a:t>
            </a:r>
            <a:r>
              <a:rPr lang="en-US" altLang="zh-CN" sz="2000" dirty="0"/>
              <a:t>same fashion as FR1+FR2 inter-band CA</a:t>
            </a:r>
            <a:endParaRPr lang="en-US" sz="2000" dirty="0"/>
          </a:p>
          <a:p>
            <a:pPr marL="0" lvl="2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/>
          </a:p>
          <a:p>
            <a:pPr marL="0" lvl="2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/>
          </a:p>
          <a:p>
            <a:pPr marL="0" lvl="2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u="sng" dirty="0"/>
              <a:t>Option 2</a:t>
            </a:r>
            <a:r>
              <a:rPr lang="en-US" altLang="zh-CN" sz="2000" dirty="0" smtClean="0"/>
              <a:t>: 2 searchers, </a:t>
            </a:r>
            <a:r>
              <a:rPr lang="en-US" altLang="zh-CN" sz="2000" dirty="0"/>
              <a:t>≥2 FR2 </a:t>
            </a:r>
            <a:r>
              <a:rPr lang="en-US" altLang="zh-CN" sz="2000" dirty="0" smtClean="0"/>
              <a:t>bands, </a:t>
            </a:r>
            <a:r>
              <a:rPr lang="en-US" altLang="zh-CN" sz="2000" dirty="0"/>
              <a:t>same fashion as FR1+FR2 inter-band CA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Other options are not precluded. </a:t>
            </a:r>
          </a:p>
          <a:p>
            <a:pPr marL="285750" lvl="1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lvl="2" fontAlgn="base" hangingPunct="0"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marL="457200" lvl="2" fontAlgn="base" hangingPunct="0">
              <a:spcBef>
                <a:spcPct val="0"/>
              </a:spcBef>
              <a:spcAft>
                <a:spcPct val="0"/>
              </a:spcAft>
            </a:pPr>
            <a:endParaRPr 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47914"/>
              </p:ext>
            </p:extLst>
          </p:nvPr>
        </p:nvGraphicFramePr>
        <p:xfrm>
          <a:off x="1115616" y="5661248"/>
          <a:ext cx="7488832" cy="889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7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31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39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30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Scenario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 err="1">
                          <a:effectLst/>
                        </a:rPr>
                        <a:t>CSSF</a:t>
                      </a:r>
                      <a:r>
                        <a:rPr lang="en-GB" sz="1000" baseline="-25000" dirty="0" err="1">
                          <a:effectLst/>
                        </a:rPr>
                        <a:t>outside_gap,i</a:t>
                      </a:r>
                      <a:r>
                        <a:rPr lang="en-GB" sz="1000" dirty="0">
                          <a:effectLst/>
                        </a:rPr>
                        <a:t> for FR2 PCC (in SA or NE-DC mode) or PSCC (in EN-DC mode)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>
                          <a:effectLst/>
                        </a:rPr>
                        <a:t>CSSF</a:t>
                      </a:r>
                      <a:r>
                        <a:rPr lang="en-GB" sz="1000" baseline="-25000">
                          <a:effectLst/>
                        </a:rPr>
                        <a:t>outside_gap,i</a:t>
                      </a:r>
                      <a:r>
                        <a:rPr lang="en-GB" sz="1000">
                          <a:effectLst/>
                        </a:rPr>
                        <a:t> for FR2 SCC where neighbour cell measurement is required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>
                          <a:effectLst/>
                        </a:rPr>
                        <a:t>CSSF</a:t>
                      </a:r>
                      <a:r>
                        <a:rPr lang="en-GB" sz="1000" baseline="-25000">
                          <a:effectLst/>
                        </a:rPr>
                        <a:t>outside_gap,i</a:t>
                      </a:r>
                      <a:r>
                        <a:rPr lang="en-GB" sz="1000">
                          <a:effectLst/>
                        </a:rPr>
                        <a:t> for FR2 SCC where neighbour cell measurement is not required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FR2 inter-band CA 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2×(Number of configured FR2 band(s) - 1)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2×(Number of configured </a:t>
                      </a:r>
                      <a:r>
                        <a:rPr lang="en-GB" sz="1000" dirty="0" err="1">
                          <a:effectLst/>
                        </a:rPr>
                        <a:t>SCell</a:t>
                      </a:r>
                      <a:r>
                        <a:rPr lang="en-GB" sz="1000" dirty="0">
                          <a:effectLst/>
                        </a:rPr>
                        <a:t>(s) – (Number of configured FR2 band(s) -1))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833958"/>
              </p:ext>
            </p:extLst>
          </p:nvPr>
        </p:nvGraphicFramePr>
        <p:xfrm>
          <a:off x="1115616" y="4437112"/>
          <a:ext cx="7488832" cy="889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7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31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39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30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Scenario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 err="1">
                          <a:effectLst/>
                        </a:rPr>
                        <a:t>CSSF</a:t>
                      </a:r>
                      <a:r>
                        <a:rPr lang="en-GB" sz="1000" baseline="-25000" dirty="0" err="1">
                          <a:effectLst/>
                        </a:rPr>
                        <a:t>outside_gap,i</a:t>
                      </a:r>
                      <a:r>
                        <a:rPr lang="en-GB" sz="1000" dirty="0">
                          <a:effectLst/>
                        </a:rPr>
                        <a:t> for FR2 PCC (in SA or NE-DC mode) or PSCC (in EN-DC mode)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 err="1">
                          <a:effectLst/>
                        </a:rPr>
                        <a:t>CSSF</a:t>
                      </a:r>
                      <a:r>
                        <a:rPr lang="en-GB" sz="1000" baseline="-25000" dirty="0" err="1">
                          <a:effectLst/>
                        </a:rPr>
                        <a:t>outside_gap,i</a:t>
                      </a:r>
                      <a:r>
                        <a:rPr lang="en-GB" sz="1000" dirty="0">
                          <a:effectLst/>
                        </a:rPr>
                        <a:t> for FR2 SCC where neighbour cell measurement is required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>
                          <a:effectLst/>
                        </a:rPr>
                        <a:t>CSSF</a:t>
                      </a:r>
                      <a:r>
                        <a:rPr lang="en-GB" sz="1000" baseline="-25000">
                          <a:effectLst/>
                        </a:rPr>
                        <a:t>outside_gap,i</a:t>
                      </a:r>
                      <a:r>
                        <a:rPr lang="en-GB" sz="1000">
                          <a:effectLst/>
                        </a:rPr>
                        <a:t> for FR2 SCC where neighbour cell measurement is not required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FR2 inter-band CA 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en-GB" sz="1000" dirty="0">
                          <a:effectLst/>
                        </a:rPr>
                        <a:t>2×(Number of configured </a:t>
                      </a:r>
                      <a:r>
                        <a:rPr lang="en-GB" sz="1000" dirty="0" err="1">
                          <a:effectLst/>
                        </a:rPr>
                        <a:t>SCell</a:t>
                      </a:r>
                      <a:r>
                        <a:rPr lang="en-GB" sz="1000" dirty="0">
                          <a:effectLst/>
                        </a:rPr>
                        <a:t>(s) - 1)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FFS whether the existing interruption requirements for CA can be applied for FR2 inter-band CA scenario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sz="2000" dirty="0"/>
              <a:t>If </a:t>
            </a:r>
            <a:r>
              <a:rPr lang="en-US" altLang="zh-CN" sz="2000" dirty="0"/>
              <a:t>the same RF chain is assumed for different FR2 bands, the interruption requirements for FR2 inter-band CA need to be studied</a:t>
            </a:r>
            <a:r>
              <a:rPr lang="en-GB" altLang="zh-CN" sz="2000" dirty="0"/>
              <a:t>.</a:t>
            </a: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sz="2000" dirty="0"/>
              <a:t>If separate RF chains are assumed for different FR2 bands, then </a:t>
            </a:r>
            <a:r>
              <a:rPr lang="en-US" altLang="zh-CN" sz="2000" dirty="0"/>
              <a:t>the existing interruption requirements for CA can be applied for FR2 inter-band CA scenario</a:t>
            </a:r>
            <a:r>
              <a:rPr lang="en-GB" altLang="zh-CN" sz="2000" dirty="0"/>
              <a:t>. </a:t>
            </a:r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Agreements on interruption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206024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8256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 on beam management requirement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162487"/>
            <a:ext cx="88569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Beam management requirements for FR2 inter-band CA scenario: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u="sng" dirty="0"/>
              <a:t>Option 1</a:t>
            </a:r>
            <a:r>
              <a:rPr lang="en-US" altLang="zh-CN" dirty="0"/>
              <a:t>: </a:t>
            </a:r>
            <a:r>
              <a:rPr lang="en-GB" altLang="zh-CN" dirty="0"/>
              <a:t>Rel-15 beam management requirement for FR1+FR2 CA shall be reused for FR2 inter-band CA scenario as is.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u="sng" dirty="0"/>
              <a:t>Option 2</a:t>
            </a:r>
            <a:r>
              <a:rPr lang="en-US" altLang="zh-CN" dirty="0"/>
              <a:t>: </a:t>
            </a:r>
            <a:r>
              <a:rPr lang="en-GB" altLang="zh-CN" dirty="0"/>
              <a:t>UE should be configured with beam management resources on one cell in each band for which it is using independent beams. 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u="sng" dirty="0"/>
              <a:t>Option 3</a:t>
            </a:r>
            <a:r>
              <a:rPr lang="en-GB" altLang="zh-CN" dirty="0"/>
              <a:t>: RAN4 to use SCell beam management requirements as being defined in </a:t>
            </a:r>
            <a:r>
              <a:rPr lang="en-GB" altLang="zh-CN" dirty="0" err="1"/>
              <a:t>eMIMO</a:t>
            </a:r>
            <a:r>
              <a:rPr lang="en-GB" altLang="zh-CN" dirty="0"/>
              <a:t> WID as baseline.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dirty="0">
              <a:solidFill>
                <a:srgbClr val="00B050"/>
              </a:solidFill>
            </a:endParaRP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u="sng" dirty="0"/>
              <a:t>Option 4</a:t>
            </a:r>
            <a:r>
              <a:rPr lang="en-GB" altLang="zh-CN" dirty="0"/>
              <a:t>: Other</a:t>
            </a:r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890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 on scheduling restriction requirement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692696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Scheduling restriction requirement for UE </a:t>
            </a:r>
            <a:r>
              <a:rPr lang="en-US" altLang="zh-CN" sz="2000" dirty="0" smtClean="0"/>
              <a:t>using </a:t>
            </a:r>
            <a:r>
              <a:rPr lang="en-US" altLang="zh-CN" sz="2000" dirty="0"/>
              <a:t>independent beam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There are no </a:t>
            </a:r>
            <a:r>
              <a:rPr lang="en-US" altLang="zh-CN" dirty="0"/>
              <a:t>scheduling </a:t>
            </a:r>
            <a:r>
              <a:rPr lang="en-GB" altLang="zh-CN" dirty="0"/>
              <a:t>restrictions on one FR2 band due to RLM/BFD/CBD/L1-RSRP measurements </a:t>
            </a:r>
            <a:r>
              <a:rPr lang="en-US" altLang="zh-CN" dirty="0"/>
              <a:t>being performed </a:t>
            </a:r>
            <a:r>
              <a:rPr lang="en-GB" altLang="zh-CN" dirty="0"/>
              <a:t>on another FR2 band if same numerologies are used.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smtClean="0"/>
              <a:t>FFS </a:t>
            </a:r>
            <a:r>
              <a:rPr lang="en-GB" altLang="zh-CN" dirty="0"/>
              <a:t>whether there are </a:t>
            </a:r>
            <a:r>
              <a:rPr lang="en-US" altLang="zh-CN" dirty="0"/>
              <a:t>scheduling </a:t>
            </a:r>
            <a:r>
              <a:rPr lang="en-GB" altLang="zh-CN" dirty="0"/>
              <a:t>restrictions on one FR2 band due to RLM/BFD/CBD/L1-RSRP measurements </a:t>
            </a:r>
            <a:r>
              <a:rPr lang="en-US" altLang="zh-CN" dirty="0"/>
              <a:t>being performed </a:t>
            </a:r>
            <a:r>
              <a:rPr lang="en-GB" altLang="zh-CN" dirty="0"/>
              <a:t>on another FR2 band if different numerologies are used.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Whether to introduce the </a:t>
            </a:r>
            <a:r>
              <a:rPr lang="en-US" altLang="zh-CN" dirty="0"/>
              <a:t>scheduling </a:t>
            </a:r>
            <a:r>
              <a:rPr lang="en-GB" altLang="zh-CN" dirty="0"/>
              <a:t>availability requirements for FR2 inter-band CA scenario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 smtClean="0"/>
              <a:t>Option 1: Yes, to clarify there is no </a:t>
            </a:r>
            <a:r>
              <a:rPr lang="en-US" altLang="zh-CN" dirty="0" smtClean="0"/>
              <a:t>scheduling </a:t>
            </a:r>
            <a:r>
              <a:rPr lang="en-GB" altLang="zh-CN" dirty="0" smtClean="0"/>
              <a:t>restriction.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2: Yes, to clarify there is </a:t>
            </a:r>
            <a:r>
              <a:rPr lang="en-US" altLang="zh-CN" dirty="0"/>
              <a:t>scheduling </a:t>
            </a:r>
            <a:r>
              <a:rPr lang="en-GB" altLang="zh-CN" dirty="0"/>
              <a:t>restriction among different FR2 </a:t>
            </a:r>
            <a:r>
              <a:rPr lang="en-GB" altLang="zh-CN" dirty="0" smtClean="0"/>
              <a:t>bands.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 smtClean="0"/>
              <a:t>Option 3: No</a:t>
            </a:r>
            <a:endParaRPr lang="en-US" altLang="zh-CN" dirty="0" smtClean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/>
              <a:t>Scheduling </a:t>
            </a:r>
            <a:r>
              <a:rPr lang="en-US" altLang="zh-CN" sz="2000" dirty="0"/>
              <a:t>restriction requirement for UE </a:t>
            </a:r>
            <a:r>
              <a:rPr lang="en-US" altLang="zh-CN" sz="2000" dirty="0" smtClean="0"/>
              <a:t>using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common beam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 smtClean="0"/>
              <a:t>FFS whether </a:t>
            </a:r>
            <a:r>
              <a:rPr lang="en-GB" altLang="zh-CN" dirty="0"/>
              <a:t>there are </a:t>
            </a:r>
            <a:r>
              <a:rPr lang="en-US" altLang="zh-CN" dirty="0"/>
              <a:t>scheduling </a:t>
            </a:r>
            <a:r>
              <a:rPr lang="en-GB" altLang="zh-CN" dirty="0"/>
              <a:t>restrictions on one FR2 band due to RLM/BFD/CBD/L1-RSRP measurements </a:t>
            </a:r>
            <a:r>
              <a:rPr lang="en-US" altLang="zh-CN" dirty="0"/>
              <a:t>being performed </a:t>
            </a:r>
            <a:r>
              <a:rPr lang="en-GB" altLang="zh-CN" dirty="0"/>
              <a:t>on another FR2 band.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 smtClean="0"/>
              <a:t>Whether </a:t>
            </a:r>
            <a:r>
              <a:rPr lang="en-GB" altLang="zh-CN" dirty="0"/>
              <a:t>to introduce the </a:t>
            </a:r>
            <a:r>
              <a:rPr lang="en-US" altLang="zh-CN" dirty="0"/>
              <a:t>scheduling </a:t>
            </a:r>
            <a:r>
              <a:rPr lang="en-GB" altLang="zh-CN" dirty="0"/>
              <a:t>availability requirements for FR2 inter-band CA scenario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1: Yes, to clarify there is no </a:t>
            </a:r>
            <a:r>
              <a:rPr lang="en-US" altLang="zh-CN" dirty="0"/>
              <a:t>scheduling </a:t>
            </a:r>
            <a:r>
              <a:rPr lang="en-GB" altLang="zh-CN" dirty="0"/>
              <a:t>restriction.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2: Yes, to clarify there is </a:t>
            </a:r>
            <a:r>
              <a:rPr lang="en-US" altLang="zh-CN" dirty="0"/>
              <a:t>scheduling </a:t>
            </a:r>
            <a:r>
              <a:rPr lang="en-GB" altLang="zh-CN" dirty="0"/>
              <a:t>restriction among different FR2 bands.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3: No</a:t>
            </a:r>
            <a:endParaRPr lang="en-US" altLang="zh-CN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284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8256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 on measurement restriction requirements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962139"/>
            <a:ext cx="88569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/>
              <a:t>Measurement restriction requirement for UE </a:t>
            </a:r>
            <a:r>
              <a:rPr lang="en-US" altLang="zh-CN" sz="2000" dirty="0" smtClean="0"/>
              <a:t>using </a:t>
            </a:r>
            <a:r>
              <a:rPr lang="en-US" altLang="zh-CN" sz="2000" dirty="0"/>
              <a:t>common beam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Whether there are </a:t>
            </a:r>
            <a:r>
              <a:rPr lang="en-US" altLang="zh-CN" dirty="0"/>
              <a:t>measurement </a:t>
            </a:r>
            <a:r>
              <a:rPr lang="en-GB" altLang="zh-CN" dirty="0"/>
              <a:t>restrictions for UE </a:t>
            </a:r>
            <a:r>
              <a:rPr lang="en-US" altLang="zh-CN" dirty="0"/>
              <a:t>performing </a:t>
            </a:r>
            <a:r>
              <a:rPr lang="en-GB" altLang="zh-CN" dirty="0"/>
              <a:t>RLM/BFD/CBD/L1-RSRP measurements on different FR2 bands.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1: Yes</a:t>
            </a:r>
          </a:p>
          <a:p>
            <a:pPr marL="1657350" lvl="4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The measurement </a:t>
            </a:r>
            <a:r>
              <a:rPr lang="en-GB" altLang="zh-CN" dirty="0"/>
              <a:t>restriction requirements due to RLM/BFD/CBD/L1-RSRP measurements </a:t>
            </a:r>
            <a:r>
              <a:rPr lang="en-US" altLang="zh-CN" dirty="0"/>
              <a:t>being performed </a:t>
            </a:r>
            <a:r>
              <a:rPr lang="en-GB" altLang="zh-CN" dirty="0"/>
              <a:t>on different FR2 bands need to be introduced for FR2 inter-band CA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2: No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8021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 on </a:t>
            </a:r>
            <a:r>
              <a:rPr lang="en-US" sz="2800" b="1" dirty="0" err="1"/>
              <a:t>SCell</a:t>
            </a:r>
            <a:r>
              <a:rPr lang="en-US" sz="2800" b="1" dirty="0"/>
              <a:t> activation delay requirements</a:t>
            </a:r>
          </a:p>
        </p:txBody>
      </p:sp>
      <p:sp>
        <p:nvSpPr>
          <p:cNvPr id="5" name="Rectangle 14"/>
          <p:cNvSpPr/>
          <p:nvPr/>
        </p:nvSpPr>
        <p:spPr>
          <a:xfrm>
            <a:off x="179512" y="962139"/>
            <a:ext cx="88569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2000" dirty="0" err="1"/>
              <a:t>SCell</a:t>
            </a:r>
            <a:r>
              <a:rPr lang="en-GB" altLang="zh-CN" sz="2000" dirty="0"/>
              <a:t> activation delay requirements in the following cases need to be clarified for FR2 inter-band CA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b="1" dirty="0">
                <a:solidFill>
                  <a:prstClr val="black"/>
                </a:solidFill>
              </a:rPr>
              <a:t>Case 1</a:t>
            </a:r>
            <a:r>
              <a:rPr lang="en-GB" altLang="zh-CN" dirty="0">
                <a:solidFill>
                  <a:prstClr val="black"/>
                </a:solidFill>
              </a:rPr>
              <a:t>: </a:t>
            </a:r>
            <a:r>
              <a:rPr lang="en-GB" altLang="zh-CN" dirty="0" err="1"/>
              <a:t>SCell</a:t>
            </a:r>
            <a:r>
              <a:rPr lang="en-GB" altLang="zh-CN" dirty="0"/>
              <a:t> being activated belongs to FR2 and if there is at least one active serving cell on that FR2 band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b="1" dirty="0">
                <a:solidFill>
                  <a:prstClr val="black"/>
                </a:solidFill>
              </a:rPr>
              <a:t>Case 2</a:t>
            </a:r>
            <a:r>
              <a:rPr lang="en-GB" altLang="zh-CN" dirty="0">
                <a:solidFill>
                  <a:prstClr val="black"/>
                </a:solidFill>
              </a:rPr>
              <a:t>: </a:t>
            </a:r>
            <a:r>
              <a:rPr lang="en-GB" altLang="zh-CN" dirty="0" err="1"/>
              <a:t>SCell</a:t>
            </a:r>
            <a:r>
              <a:rPr lang="en-GB" altLang="zh-CN" dirty="0"/>
              <a:t> being activated belongs to FR2 and if there is no active serving cell on that FR2 band </a:t>
            </a:r>
            <a:r>
              <a:rPr lang="en-GB" altLang="zh-CN" b="1" dirty="0"/>
              <a:t>provided that </a:t>
            </a:r>
            <a:r>
              <a:rPr lang="en-GB" altLang="zh-CN" b="1" dirty="0" err="1"/>
              <a:t>PCell</a:t>
            </a:r>
            <a:r>
              <a:rPr lang="en-GB" altLang="zh-CN" b="1" dirty="0"/>
              <a:t> or </a:t>
            </a:r>
            <a:r>
              <a:rPr lang="en-GB" altLang="zh-CN" b="1" dirty="0" err="1"/>
              <a:t>PSCell</a:t>
            </a:r>
            <a:r>
              <a:rPr lang="en-GB" altLang="zh-CN" b="1" dirty="0"/>
              <a:t> is FR2</a:t>
            </a:r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2000" dirty="0"/>
              <a:t>For </a:t>
            </a:r>
            <a:r>
              <a:rPr lang="en-GB" altLang="zh-CN" sz="2000" b="1" dirty="0"/>
              <a:t>case 1</a:t>
            </a:r>
            <a:r>
              <a:rPr lang="en-GB" altLang="zh-CN" sz="2000" dirty="0"/>
              <a:t>, whether the existing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activation delay requirements in case of “</a:t>
            </a:r>
            <a:r>
              <a:rPr lang="en-GB" altLang="zh-CN" sz="2000" u="sng" dirty="0" err="1"/>
              <a:t>SCell</a:t>
            </a:r>
            <a:r>
              <a:rPr lang="en-GB" altLang="zh-CN" sz="2000" u="sng" dirty="0"/>
              <a:t> being activated belongs to FR2 and if there is at least one active serving cell on that FR2 band</a:t>
            </a:r>
            <a:r>
              <a:rPr lang="en-GB" altLang="zh-CN" sz="2000" dirty="0"/>
              <a:t>” can be reused for FR2 inter-band CA</a:t>
            </a:r>
            <a:endParaRPr lang="en-US" altLang="zh-CN" sz="20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1: Yes.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2: No.</a:t>
            </a:r>
            <a:endParaRPr lang="en-US" altLang="zh-CN" sz="20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2000" dirty="0"/>
              <a:t>For </a:t>
            </a:r>
            <a:r>
              <a:rPr lang="en-GB" altLang="zh-CN" sz="2000" b="1" dirty="0"/>
              <a:t>case 2</a:t>
            </a:r>
            <a:r>
              <a:rPr lang="en-GB" altLang="zh-CN" sz="2000" dirty="0"/>
              <a:t>, whether the existing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activation delay requirements in case of  “</a:t>
            </a:r>
            <a:r>
              <a:rPr lang="en-GB" altLang="zh-CN" sz="2000" u="sng" dirty="0" err="1"/>
              <a:t>SCell</a:t>
            </a:r>
            <a:r>
              <a:rPr lang="en-GB" altLang="zh-CN" sz="2000" u="sng" dirty="0"/>
              <a:t> being activated belongs to FR2 and if there is no active serving cell on that FR2 band </a:t>
            </a:r>
            <a:r>
              <a:rPr lang="en-GB" altLang="zh-CN" sz="2000" b="1" u="sng" dirty="0"/>
              <a:t>provided that </a:t>
            </a:r>
            <a:r>
              <a:rPr lang="en-GB" altLang="zh-CN" sz="2000" b="1" u="sng" dirty="0" err="1"/>
              <a:t>PCell</a:t>
            </a:r>
            <a:r>
              <a:rPr lang="en-GB" altLang="zh-CN" sz="2000" b="1" u="sng" dirty="0"/>
              <a:t> or </a:t>
            </a:r>
            <a:r>
              <a:rPr lang="en-GB" altLang="zh-CN" sz="2000" b="1" u="sng" dirty="0" err="1"/>
              <a:t>PSCell</a:t>
            </a:r>
            <a:r>
              <a:rPr lang="en-GB" altLang="zh-CN" sz="2000" b="1" u="sng" dirty="0"/>
              <a:t> is FR1</a:t>
            </a:r>
            <a:r>
              <a:rPr lang="en-GB" altLang="zh-CN" sz="2000" dirty="0"/>
              <a:t>” can be reused for FR2 inter-band CA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1: Yes.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zh-CN" dirty="0"/>
              <a:t>Option 2: No. </a:t>
            </a:r>
          </a:p>
          <a:p>
            <a:pPr marL="1200150" lvl="3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The timeline for L1-RSRP measurement on multiple bands needs FFS </a:t>
            </a:r>
            <a:r>
              <a:rPr lang="en-GB" altLang="zh-CN" dirty="0"/>
              <a:t>for multiple unknown cells</a:t>
            </a:r>
            <a:r>
              <a:rPr lang="en-US" altLang="zh-CN" dirty="0"/>
              <a:t>.</a:t>
            </a:r>
            <a:endParaRPr lang="en-US" altLang="zh-CN" sz="20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31375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12715</TotalTime>
  <Words>929</Words>
  <Application>Microsoft Office PowerPoint</Application>
  <PresentationFormat>全屏显示(4:3)</PresentationFormat>
  <Paragraphs>95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MS PGothic</vt:lpstr>
      <vt:lpstr>等线</vt:lpstr>
      <vt:lpstr>宋体</vt:lpstr>
      <vt:lpstr>Arial</vt:lpstr>
      <vt:lpstr>Calibri</vt:lpstr>
      <vt:lpstr>Times New Roman</vt:lpstr>
      <vt:lpstr>Office テーマ</vt:lpstr>
      <vt:lpstr>Way forward on FR2 inter-band CA requirement</vt:lpstr>
      <vt:lpstr>Agreements on cell detection/measurement requirement</vt:lpstr>
      <vt:lpstr>Agreements on the scaling factor CSSFoutside_gap </vt:lpstr>
      <vt:lpstr>PowerPoint 演示文稿</vt:lpstr>
      <vt:lpstr>Agreement on beam management requirement</vt:lpstr>
      <vt:lpstr>Agreement on scheduling restriction requirement</vt:lpstr>
      <vt:lpstr>Agreement on measurement restriction requirements</vt:lpstr>
      <vt:lpstr>Agreement on SCell activation delay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516</cp:revision>
  <dcterms:created xsi:type="dcterms:W3CDTF">2017-01-18T16:32:26Z</dcterms:created>
  <dcterms:modified xsi:type="dcterms:W3CDTF">2020-03-04T23:56:35Z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(3)2Y8dhjXyeObb0r1+vCVuNKvfhJFlktjaWGH0R0HePT8nzaLP1nDHTs6WrBLv/4gq5N+ab+7o
LNr8SzaLyiHIy4+1/ykeDCikaapKcWaydutWP0M7BqHdpxn6B0yjJ0dhsmQa0+1aQnW4fIX3
JYcMHbDNSenjy5Q91FZDjA19ePsRWiTJASHtljq5RtFJm2BX4uTwOVHfvJftBDZndfl8tR6F
dN7q0wjDhe+DeF5bTm</vt:lpwstr>
  </property>
  <property fmtid="{D5CDD505-2E9C-101B-9397-08002B2CF9AE}" pid="10" name="_2015_ms_pID_7253431">
    <vt:lpwstr>vl5zFft0OsvPw2WWlu6Aj/MXNVWsPVk4DuPNYmQPmom4l6UHXT04jd
tCBl34+1lcaFAC3ACXvP/YRavl3MFloHFhotMyv326GdFelPAnIvj4wsqgEoy0njqzwsb9jp
fWPq3cTlm1aBgVG71Y71qm9O8+gdbeaIy3xIxjGTLU8kUVPMBO0KPFdLD2HNo/V8wMpR3SAv
oWV4vhKm6RL5Tl3Dn/ObPtYiDsU3WpJYRSUs</vt:lpwstr>
  </property>
  <property fmtid="{D5CDD505-2E9C-101B-9397-08002B2CF9AE}" pid="11" name="_2015_ms_pID_7253432">
    <vt:lpwstr>XA==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1580888488</vt:lpwstr>
  </property>
</Properties>
</file>