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92" r:id="rId1"/>
    <p:sldMasterId id="2147483751" r:id="rId2"/>
  </p:sldMasterIdLst>
  <p:notesMasterIdLst>
    <p:notesMasterId r:id="rId11"/>
  </p:notesMasterIdLst>
  <p:handoutMasterIdLst>
    <p:handoutMasterId r:id="rId12"/>
  </p:handoutMasterIdLst>
  <p:sldIdLst>
    <p:sldId id="258" r:id="rId3"/>
    <p:sldId id="272" r:id="rId4"/>
    <p:sldId id="278" r:id="rId5"/>
    <p:sldId id="274" r:id="rId6"/>
    <p:sldId id="279" r:id="rId7"/>
    <p:sldId id="280" r:id="rId8"/>
    <p:sldId id="282" r:id="rId9"/>
    <p:sldId id="273" r:id="rId10"/>
  </p:sldIdLst>
  <p:sldSz cx="12188825" cy="6858000"/>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3">
          <p15:clr>
            <a:srgbClr val="A4A3A4"/>
          </p15:clr>
        </p15:guide>
        <p15:guide id="2" orient="horz" pos="3818">
          <p15:clr>
            <a:srgbClr val="A4A3A4"/>
          </p15:clr>
        </p15:guide>
        <p15:guide id="3" orient="horz" pos="4012">
          <p15:clr>
            <a:srgbClr val="A4A3A4"/>
          </p15:clr>
        </p15:guide>
        <p15:guide id="4" orient="horz" pos="307">
          <p15:clr>
            <a:srgbClr val="A4A3A4"/>
          </p15:clr>
        </p15:guide>
        <p15:guide id="5" orient="horz" pos="1330">
          <p15:clr>
            <a:srgbClr val="A4A3A4"/>
          </p15:clr>
        </p15:guide>
        <p15:guide id="6" orient="horz" pos="1768">
          <p15:clr>
            <a:srgbClr val="A4A3A4"/>
          </p15:clr>
        </p15:guide>
        <p15:guide id="7" orient="horz" pos="4203">
          <p15:clr>
            <a:srgbClr val="A4A3A4"/>
          </p15:clr>
        </p15:guide>
        <p15:guide id="8" pos="7677">
          <p15:clr>
            <a:srgbClr val="A4A3A4"/>
          </p15:clr>
        </p15:guide>
        <p15:guide id="9" pos="2">
          <p15:clr>
            <a:srgbClr val="A4A3A4"/>
          </p15:clr>
        </p15:guide>
        <p15:guide id="10" pos="3841">
          <p15:clr>
            <a:srgbClr val="A4A3A4"/>
          </p15:clr>
        </p15:guide>
        <p15:guide id="11" pos="7444">
          <p15:clr>
            <a:srgbClr val="A4A3A4"/>
          </p15:clr>
        </p15:guide>
        <p15:guide id="12">
          <p15:clr>
            <a:srgbClr val="A4A3A4"/>
          </p15:clr>
        </p15:guide>
        <p15:guide id="13" pos="5629">
          <p15:clr>
            <a:srgbClr val="A4A3A4"/>
          </p15:clr>
        </p15:guide>
        <p15:guide id="14" pos="258">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co Alvarino, Alberto" initials="RAA" lastIdx="19" clrIdx="0">
    <p:extLst>
      <p:ext uri="{19B8F6BF-5375-455C-9EA6-DF929625EA0E}">
        <p15:presenceInfo xmlns:p15="http://schemas.microsoft.com/office/powerpoint/2012/main" userId="S-1-5-21-945540591-4024260831-3861152641-98536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297D"/>
    <a:srgbClr val="003B66"/>
    <a:srgbClr val="E46D20"/>
    <a:srgbClr val="BC141A"/>
    <a:srgbClr val="7F7F7F"/>
    <a:srgbClr val="008D95"/>
    <a:srgbClr val="FDF055"/>
    <a:srgbClr val="0B7279"/>
    <a:srgbClr val="8F297C"/>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0" autoAdjust="0"/>
    <p:restoredTop sz="94364" autoAdjust="0"/>
  </p:normalViewPr>
  <p:slideViewPr>
    <p:cSldViewPr snapToGrid="0" snapToObjects="1">
      <p:cViewPr varScale="1">
        <p:scale>
          <a:sx n="100" d="100"/>
          <a:sy n="100" d="100"/>
        </p:scale>
        <p:origin x="90" y="108"/>
      </p:cViewPr>
      <p:guideLst>
        <p:guide orient="horz" pos="2213"/>
        <p:guide orient="horz" pos="3818"/>
        <p:guide orient="horz" pos="4012"/>
        <p:guide orient="horz" pos="307"/>
        <p:guide orient="horz" pos="1330"/>
        <p:guide orient="horz" pos="1768"/>
        <p:guide orient="horz" pos="4203"/>
        <p:guide pos="7677"/>
        <p:guide pos="2"/>
        <p:guide pos="3841"/>
        <p:guide pos="7444"/>
        <p:guide/>
        <p:guide pos="5629"/>
        <p:guide pos="258"/>
      </p:guideLst>
    </p:cSldViewPr>
  </p:slideViewPr>
  <p:notesTextViewPr>
    <p:cViewPr>
      <p:scale>
        <a:sx n="1" d="1"/>
        <a:sy n="1" d="1"/>
      </p:scale>
      <p:origin x="0" y="0"/>
    </p:cViewPr>
  </p:notesTextViewPr>
  <p:sorterViewPr>
    <p:cViewPr>
      <p:scale>
        <a:sx n="70" d="100"/>
        <a:sy n="70" d="100"/>
      </p:scale>
      <p:origin x="0" y="0"/>
    </p:cViewPr>
  </p:sorterViewPr>
  <p:notesViewPr>
    <p:cSldViewPr snapToGrid="0" snapToObjects="1" showGuides="1">
      <p:cViewPr varScale="1">
        <p:scale>
          <a:sx n="95" d="100"/>
          <a:sy n="95" d="100"/>
        </p:scale>
        <p:origin x="-3630" y="-108"/>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commentAuthors" Target="commentAuthor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A2B4C68-02D4-43B7-82D0-CC0F31ADA7D5}" type="datetimeFigureOut">
              <a:rPr lang="en-US" smtClean="0">
                <a:latin typeface="Qualcomm Office Regular" pitchFamily="34" charset="0"/>
              </a:rPr>
              <a:t>12/2/2019</a:t>
            </a:fld>
            <a:endParaRPr lang="en-US" dirty="0">
              <a:latin typeface="Qualcomm Office Regular" pitchFamily="34" charset="0"/>
            </a:endParaRPr>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4053" y="8528984"/>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389673" y="4409758"/>
            <a:ext cx="6205655" cy="4177665"/>
          </a:xfrm>
          <a:prstGeom prst="rect">
            <a:avLst/>
          </a:prstGeom>
        </p:spPr>
        <p:txBody>
          <a:bodyPr vert="horz" lIns="92958" tIns="46479" rIns="92958" bIns="46479" rtlCol="0"/>
          <a:lstStyle/>
          <a:p>
            <a:pPr lvl="0"/>
            <a:r>
              <a:rPr lang="en-US" dirty="0"/>
              <a:t>Click to edit Master text styles</a:t>
            </a:r>
          </a:p>
          <a:p>
            <a:pPr lvl="1"/>
            <a:r>
              <a:rPr lang="en-US" dirty="0"/>
              <a:t>Second level</a:t>
            </a:r>
          </a:p>
          <a:p>
            <a:pPr lvl="2"/>
            <a:r>
              <a:rPr lang="en-US" dirty="0"/>
              <a:t>Third level </a:t>
            </a:r>
          </a:p>
        </p:txBody>
      </p:sp>
      <p:sp>
        <p:nvSpPr>
          <p:cNvPr id="7" name="Slide Number Placeholder 6"/>
          <p:cNvSpPr>
            <a:spLocks noGrp="1"/>
          </p:cNvSpPr>
          <p:nvPr>
            <p:ph type="sldNum" sz="quarter" idx="5"/>
          </p:nvPr>
        </p:nvSpPr>
        <p:spPr>
          <a:xfrm>
            <a:off x="3956551" y="8817904"/>
            <a:ext cx="2329950" cy="464185"/>
          </a:xfrm>
          <a:prstGeom prst="rect">
            <a:avLst/>
          </a:prstGeom>
        </p:spPr>
        <p:txBody>
          <a:bodyPr vert="horz" lIns="92958" tIns="46479" rIns="92958" bIns="46479"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98500" y="9028858"/>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29146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Tree>
    <p:extLst>
      <p:ext uri="{BB962C8B-B14F-4D97-AF65-F5344CB8AC3E}">
        <p14:creationId xmlns:p14="http://schemas.microsoft.com/office/powerpoint/2010/main" val="1583994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2804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728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4" name="Straight Connector 3"/>
          <p:cNvCxnSpPr/>
          <p:nvPr userDrawn="1"/>
        </p:nvCxnSpPr>
        <p:spPr>
          <a:xfrm>
            <a:off x="370268" y="504825"/>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38693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69" name="Group 2068"/>
          <p:cNvGrpSpPr/>
          <p:nvPr userDrawn="1"/>
        </p:nvGrpSpPr>
        <p:grpSpPr>
          <a:xfrm>
            <a:off x="283464" y="3388539"/>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a:solidFill>
                    <a:schemeClr val="bg1"/>
                  </a:solidFill>
                  <a:latin typeface="Qualcomm Office Regular" pitchFamily="34" charset="0"/>
                  <a:ea typeface="+mn-ea"/>
                  <a:cs typeface="Arial" pitchFamily="34" charset="0"/>
                </a:rPr>
                <a:t>For more information on Qualcomm, visit us at: </a:t>
              </a:r>
              <a:br>
                <a:rPr lang="en-US" sz="2000" b="0" kern="1200" baseline="0" dirty="0">
                  <a:solidFill>
                    <a:schemeClr val="bg1"/>
                  </a:solidFill>
                  <a:latin typeface="Qualcomm Office Regular" pitchFamily="34" charset="0"/>
                  <a:ea typeface="+mn-ea"/>
                  <a:cs typeface="Arial" pitchFamily="34" charset="0"/>
                </a:rPr>
              </a:br>
              <a:r>
                <a:rPr lang="en-US" sz="2000" b="0" kern="1200" baseline="0" dirty="0">
                  <a:solidFill>
                    <a:schemeClr val="bg1"/>
                  </a:solidFill>
                  <a:latin typeface="Qualcomm Office Regular" pitchFamily="34" charset="0"/>
                  <a:ea typeface="+mn-ea"/>
                  <a:cs typeface="Arial" pitchFamily="34" charset="0"/>
                </a:rPr>
                <a:t>www.qualcomm.com &amp; www.qualcomm.com/blog </a:t>
              </a:r>
            </a:p>
          </p:txBody>
        </p:sp>
        <p:sp>
          <p:nvSpPr>
            <p:cNvPr id="15" name="Subtitle 2"/>
            <p:cNvSpPr txBox="1">
              <a:spLocks/>
            </p:cNvSpPr>
            <p:nvPr userDrawn="1"/>
          </p:nvSpPr>
          <p:spPr bwMode="gray">
            <a:xfrm>
              <a:off x="264414" y="6028031"/>
              <a:ext cx="5800551"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914400" rtl="0" eaLnBrk="1" fontAlgn="auto" latinLnBrk="0" hangingPunct="1">
                <a:lnSpc>
                  <a:spcPct val="95000"/>
                </a:lnSpc>
                <a:spcBef>
                  <a:spcPts val="0"/>
                </a:spcBef>
                <a:spcAft>
                  <a:spcPts val="0"/>
                </a:spcAft>
                <a:buClrTx/>
                <a:buSzTx/>
                <a:buFontTx/>
                <a:buNone/>
                <a:tabLst/>
                <a:defRPr/>
              </a:pPr>
              <a:r>
                <a:rPr lang="en-US" sz="1000" spc="10" baseline="0" dirty="0">
                  <a:solidFill>
                    <a:schemeClr val="bg1"/>
                  </a:solidFill>
                  <a:latin typeface="Qualcomm Office Regular" pitchFamily="34" charset="0"/>
                </a:rPr>
                <a:t>Qualcomm is a trademark of Qualcomm Incorporated, registered in the United States and other countries. </a:t>
              </a:r>
              <a:br>
                <a:rPr lang="en-US" sz="1000" spc="10" baseline="0" dirty="0">
                  <a:solidFill>
                    <a:schemeClr val="bg1"/>
                  </a:solidFill>
                  <a:latin typeface="Qualcomm Office Regular" pitchFamily="34" charset="0"/>
                </a:rPr>
              </a:br>
              <a:r>
                <a:rPr lang="en-US" sz="1000" spc="10" baseline="0" dirty="0">
                  <a:solidFill>
                    <a:schemeClr val="bg1"/>
                  </a:solidFill>
                  <a:latin typeface="Qualcomm Office Regular" pitchFamily="34" charset="0"/>
                </a:rPr>
                <a:t>Other products and brand names may be trademarks or registered trademarks of their respective owners</a:t>
              </a:r>
              <a:endParaRPr lang="en-US" sz="1000" kern="1200" spc="10" baseline="0" dirty="0">
                <a:solidFill>
                  <a:schemeClr val="bg1"/>
                </a:solidFill>
                <a:latin typeface="Qualcomm Office Regular" pitchFamily="34" charset="0"/>
                <a:ea typeface="+mn-ea"/>
                <a:cs typeface="Arial" pitchFamily="34" charset="0"/>
              </a:endParaRP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a:solidFill>
                      <a:schemeClr val="bg1"/>
                    </a:solidFill>
                    <a:latin typeface="Qualcomm Office Light" pitchFamily="34" charset="0"/>
                    <a:ea typeface="+mn-ea"/>
                    <a:cs typeface="Arial" pitchFamily="34" charset="0"/>
                  </a:rPr>
                  <a:t>Follow us on:</a:t>
                </a:r>
              </a:p>
            </p:txBody>
          </p:sp>
          <p:sp>
            <p:nvSpPr>
              <p:cNvPr id="14" name="Freeform 12"/>
              <p:cNvSpPr>
                <a:spLocks noChangeAspect="1"/>
              </p:cNvSpPr>
              <p:nvPr userDrawn="1"/>
            </p:nvSpPr>
            <p:spPr bwMode="auto">
              <a:xfrm>
                <a:off x="24296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750208"/>
                <a:ext cx="162255" cy="347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spTree>
    <p:extLst>
      <p:ext uri="{BB962C8B-B14F-4D97-AF65-F5344CB8AC3E}">
        <p14:creationId xmlns:p14="http://schemas.microsoft.com/office/powerpoint/2010/main" val="398643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3603" y="2725389"/>
            <a:ext cx="9141619" cy="784574"/>
          </a:xfrm>
        </p:spPr>
        <p:txBody>
          <a:bodyPr anchor="b"/>
          <a:lstStyle>
            <a:lvl1pPr algn="ctr">
              <a:defRPr sz="5998"/>
            </a:lvl1pPr>
          </a:lstStyle>
          <a:p>
            <a:r>
              <a:rPr lang="en-US"/>
              <a:t>Click to edit Master title style</a:t>
            </a:r>
            <a:endParaRPr lang="en-GB"/>
          </a:p>
        </p:txBody>
      </p:sp>
      <p:sp>
        <p:nvSpPr>
          <p:cNvPr id="3" name="Subtitle 2"/>
          <p:cNvSpPr>
            <a:spLocks noGrp="1"/>
          </p:cNvSpPr>
          <p:nvPr>
            <p:ph type="subTitle" idx="1"/>
          </p:nvPr>
        </p:nvSpPr>
        <p:spPr>
          <a:xfrm>
            <a:off x="1523603" y="3602038"/>
            <a:ext cx="9141619" cy="443070"/>
          </a:xfrm>
        </p:spPr>
        <p:txBody>
          <a:bodyPr/>
          <a:lstStyle>
            <a:lvl1pPr marL="0" indent="0" algn="ctr">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BA95DDA-0464-4E28-A4FB-3299E5DB28FF}"/>
              </a:ext>
            </a:extLst>
          </p:cNvPr>
          <p:cNvSpPr>
            <a:spLocks noGrp="1"/>
          </p:cNvSpPr>
          <p:nvPr>
            <p:ph type="dt" sz="half" idx="10"/>
          </p:nvPr>
        </p:nvSpPr>
        <p:spPr/>
        <p:txBody>
          <a:bodyPr/>
          <a:lstStyle>
            <a:lvl1pPr>
              <a:defRPr/>
            </a:lvl1pPr>
          </a:lstStyle>
          <a:p>
            <a:pPr>
              <a:defRPr/>
            </a:pPr>
            <a:fld id="{26EDCE97-07EF-4B97-8C2C-1792284BC84F}" type="datetimeFigureOut">
              <a:rPr lang="en-GB" altLang="zh-CN"/>
              <a:pPr>
                <a:defRPr/>
              </a:pPr>
              <a:t>02/12/2019</a:t>
            </a:fld>
            <a:endParaRPr lang="en-GB" altLang="zh-CN"/>
          </a:p>
        </p:txBody>
      </p:sp>
      <p:sp>
        <p:nvSpPr>
          <p:cNvPr id="5" name="Footer Placeholder 4">
            <a:extLst>
              <a:ext uri="{FF2B5EF4-FFF2-40B4-BE49-F238E27FC236}">
                <a16:creationId xmlns:a16="http://schemas.microsoft.com/office/drawing/2014/main" id="{BEC14FCB-6B55-4627-BF99-630D4DA26894}"/>
              </a:ext>
            </a:extLst>
          </p:cNvPr>
          <p:cNvSpPr>
            <a:spLocks noGrp="1"/>
          </p:cNvSpPr>
          <p:nvPr>
            <p:ph type="ftr" sz="quarter" idx="11"/>
          </p:nvPr>
        </p:nvSpPr>
        <p:spPr/>
        <p:txBody>
          <a:bodyPr/>
          <a:lstStyle>
            <a:lvl1pPr>
              <a:defRPr/>
            </a:lvl1pPr>
          </a:lstStyle>
          <a:p>
            <a:pPr>
              <a:defRPr/>
            </a:pPr>
            <a:endParaRPr lang="en-GB" altLang="zh-CN"/>
          </a:p>
        </p:txBody>
      </p:sp>
      <p:sp>
        <p:nvSpPr>
          <p:cNvPr id="6" name="Slide Number Placeholder 5">
            <a:extLst>
              <a:ext uri="{FF2B5EF4-FFF2-40B4-BE49-F238E27FC236}">
                <a16:creationId xmlns:a16="http://schemas.microsoft.com/office/drawing/2014/main" id="{DDF3A61D-7846-4A4E-8520-B2E31F5DFB11}"/>
              </a:ext>
            </a:extLst>
          </p:cNvPr>
          <p:cNvSpPr>
            <a:spLocks noGrp="1"/>
          </p:cNvSpPr>
          <p:nvPr>
            <p:ph type="sldNum" sz="quarter" idx="12"/>
          </p:nvPr>
        </p:nvSpPr>
        <p:spPr/>
        <p:txBody>
          <a:bodyPr/>
          <a:lstStyle>
            <a:lvl1pPr>
              <a:defRPr/>
            </a:lvl1pPr>
          </a:lstStyle>
          <a:p>
            <a:pPr>
              <a:defRPr/>
            </a:pPr>
            <a:fld id="{D9D04E58-05CC-4B26-9B8F-5CD798C225FE}" type="slidenum">
              <a:rPr lang="en-GB" altLang="zh-CN"/>
              <a:pPr>
                <a:defRPr/>
              </a:pPr>
              <a:t>‹#›</a:t>
            </a:fld>
            <a:endParaRPr lang="en-GB" altLang="zh-CN"/>
          </a:p>
        </p:txBody>
      </p:sp>
    </p:spTree>
    <p:extLst>
      <p:ext uri="{BB962C8B-B14F-4D97-AF65-F5344CB8AC3E}">
        <p14:creationId xmlns:p14="http://schemas.microsoft.com/office/powerpoint/2010/main" val="38332407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7982" y="1825625"/>
            <a:ext cx="5180251"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0592" y="1825625"/>
            <a:ext cx="5180251"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4678E9A-3B1A-44CA-A4BF-6F2BB3EB5CBD}"/>
              </a:ext>
            </a:extLst>
          </p:cNvPr>
          <p:cNvSpPr>
            <a:spLocks noGrp="1"/>
          </p:cNvSpPr>
          <p:nvPr>
            <p:ph type="dt" sz="half" idx="10"/>
          </p:nvPr>
        </p:nvSpPr>
        <p:spPr/>
        <p:txBody>
          <a:bodyPr/>
          <a:lstStyle>
            <a:lvl1pPr>
              <a:defRPr/>
            </a:lvl1pPr>
          </a:lstStyle>
          <a:p>
            <a:pPr>
              <a:defRPr/>
            </a:pPr>
            <a:fld id="{61627588-F349-4BD5-8F8B-0AF465D0EFCD}" type="datetimeFigureOut">
              <a:rPr lang="en-GB" altLang="zh-CN"/>
              <a:pPr>
                <a:defRPr/>
              </a:pPr>
              <a:t>02/12/2019</a:t>
            </a:fld>
            <a:endParaRPr lang="en-GB" altLang="zh-CN"/>
          </a:p>
        </p:txBody>
      </p:sp>
      <p:sp>
        <p:nvSpPr>
          <p:cNvPr id="6" name="Footer Placeholder 4">
            <a:extLst>
              <a:ext uri="{FF2B5EF4-FFF2-40B4-BE49-F238E27FC236}">
                <a16:creationId xmlns:a16="http://schemas.microsoft.com/office/drawing/2014/main" id="{C94AAEF1-BFCE-40FB-8982-C2BFED292330}"/>
              </a:ext>
            </a:extLst>
          </p:cNvPr>
          <p:cNvSpPr>
            <a:spLocks noGrp="1"/>
          </p:cNvSpPr>
          <p:nvPr>
            <p:ph type="ftr" sz="quarter" idx="11"/>
          </p:nvPr>
        </p:nvSpPr>
        <p:spPr/>
        <p:txBody>
          <a:bodyPr/>
          <a:lstStyle>
            <a:lvl1pPr>
              <a:defRPr/>
            </a:lvl1pPr>
          </a:lstStyle>
          <a:p>
            <a:pPr>
              <a:defRPr/>
            </a:pPr>
            <a:endParaRPr lang="en-GB" altLang="zh-CN"/>
          </a:p>
        </p:txBody>
      </p:sp>
      <p:sp>
        <p:nvSpPr>
          <p:cNvPr id="7" name="Slide Number Placeholder 5">
            <a:extLst>
              <a:ext uri="{FF2B5EF4-FFF2-40B4-BE49-F238E27FC236}">
                <a16:creationId xmlns:a16="http://schemas.microsoft.com/office/drawing/2014/main" id="{A7D74E69-4670-40BF-9177-4CD69619313B}"/>
              </a:ext>
            </a:extLst>
          </p:cNvPr>
          <p:cNvSpPr>
            <a:spLocks noGrp="1"/>
          </p:cNvSpPr>
          <p:nvPr>
            <p:ph type="sldNum" sz="quarter" idx="12"/>
          </p:nvPr>
        </p:nvSpPr>
        <p:spPr/>
        <p:txBody>
          <a:bodyPr/>
          <a:lstStyle>
            <a:lvl1pPr>
              <a:defRPr/>
            </a:lvl1pPr>
          </a:lstStyle>
          <a:p>
            <a:pPr>
              <a:defRPr/>
            </a:pPr>
            <a:fld id="{390A0273-4AC2-4B53-B0CA-FD8B76B6F96E}" type="slidenum">
              <a:rPr lang="en-GB" altLang="zh-CN"/>
              <a:pPr>
                <a:defRPr/>
              </a:pPr>
              <a:t>‹#›</a:t>
            </a:fld>
            <a:endParaRPr lang="en-GB" altLang="zh-CN"/>
          </a:p>
        </p:txBody>
      </p:sp>
    </p:spTree>
    <p:extLst>
      <p:ext uri="{BB962C8B-B14F-4D97-AF65-F5344CB8AC3E}">
        <p14:creationId xmlns:p14="http://schemas.microsoft.com/office/powerpoint/2010/main" val="33577135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304890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Tree>
    <p:extLst>
      <p:ext uri="{BB962C8B-B14F-4D97-AF65-F5344CB8AC3E}">
        <p14:creationId xmlns:p14="http://schemas.microsoft.com/office/powerpoint/2010/main" val="98880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2696206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 name="TextBox 4"/>
          <p:cNvSpPr txBox="1"/>
          <p:nvPr userDrawn="1"/>
        </p:nvSpPr>
        <p:spPr>
          <a:xfrm>
            <a:off x="265176" y="6345055"/>
            <a:ext cx="4586241" cy="313932"/>
          </a:xfrm>
          <a:prstGeom prst="rect">
            <a:avLst/>
          </a:prstGeom>
          <a:noFill/>
        </p:spPr>
        <p:txBody>
          <a:bodyPr wrap="square" rtlCol="0">
            <a:spAutoFit/>
          </a:bodyPr>
          <a:lstStyle/>
          <a:p>
            <a:pPr>
              <a:lnSpc>
                <a:spcPct val="90000"/>
              </a:lnSpc>
              <a:spcAft>
                <a:spcPts val="300"/>
              </a:spcAft>
            </a:pPr>
            <a:r>
              <a:rPr lang="en-US" sz="1600" dirty="0">
                <a:solidFill>
                  <a:schemeClr val="bg1">
                    <a:lumMod val="85000"/>
                  </a:schemeClr>
                </a:solidFill>
                <a:latin typeface="Calibre Semibold" pitchFamily="34" charset="0"/>
              </a:rPr>
              <a:t>Qualcomm proprietary and confidential</a:t>
            </a:r>
          </a:p>
        </p:txBody>
      </p:sp>
    </p:spTree>
    <p:extLst>
      <p:ext uri="{BB962C8B-B14F-4D97-AF65-F5344CB8AC3E}">
        <p14:creationId xmlns:p14="http://schemas.microsoft.com/office/powerpoint/2010/main" val="2688074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56" name="Oval 155"/>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1897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4874471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4163745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761480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984395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5393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39098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069" name="Group 2068"/>
          <p:cNvGrpSpPr/>
          <p:nvPr userDrawn="1"/>
        </p:nvGrpSpPr>
        <p:grpSpPr>
          <a:xfrm>
            <a:off x="283464" y="2494701"/>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lvl="1">
                <a:lnSpc>
                  <a:spcPct val="90000"/>
                </a:lnSpc>
                <a:buClr>
                  <a:srgbClr val="70CFEE"/>
                </a:buClr>
                <a:buSzPct val="110000"/>
                <a:defRPr/>
              </a:pPr>
              <a:r>
                <a:rPr lang="en-US" sz="2000" dirty="0">
                  <a:solidFill>
                    <a:srgbClr val="FFFFFF"/>
                  </a:solidFill>
                  <a:cs typeface="Arial" pitchFamily="34" charset="0"/>
                </a:rPr>
                <a:t>For more information on Qualcomm, visit us at: </a:t>
              </a:r>
              <a:br>
                <a:rPr lang="en-US" sz="2000" dirty="0">
                  <a:solidFill>
                    <a:srgbClr val="FFFFFF"/>
                  </a:solidFill>
                  <a:cs typeface="Arial" pitchFamily="34" charset="0"/>
                </a:rPr>
              </a:br>
              <a:r>
                <a:rPr lang="en-US" sz="2000" dirty="0">
                  <a:solidFill>
                    <a:srgbClr val="FFFFFF"/>
                  </a:solidFill>
                  <a:cs typeface="Arial" pitchFamily="34" charset="0"/>
                </a:rPr>
                <a:t>www.qualcomm.com &amp; www.qualcomm.com/blog </a:t>
              </a:r>
            </a:p>
          </p:txBody>
        </p:sp>
        <p:sp>
          <p:nvSpPr>
            <p:cNvPr id="15" name="Subtitle 2"/>
            <p:cNvSpPr txBox="1">
              <a:spLocks/>
            </p:cNvSpPr>
            <p:nvPr userDrawn="1"/>
          </p:nvSpPr>
          <p:spPr bwMode="gray">
            <a:xfrm>
              <a:off x="264415" y="6028031"/>
              <a:ext cx="7858053"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a:lnSpc>
                  <a:spcPct val="95000"/>
                </a:lnSpc>
                <a:spcBef>
                  <a:spcPts val="0"/>
                </a:spcBef>
                <a:buFontTx/>
                <a:buNone/>
                <a:defRPr/>
              </a:pPr>
              <a:r>
                <a:rPr sz="1000" spc="10" dirty="0">
                  <a:solidFill>
                    <a:srgbClr val="FFFFFF"/>
                  </a:solidFill>
                  <a:latin typeface="Qualcomm Office Regular" pitchFamily="34" charset="0"/>
                </a:rPr>
                <a:t>© 2013 QUALCOMM Incorporated and/or its subsidiaries. All Rights Reserved.</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is a trademark of Qualcomm Incorporated, registered in the United States and other countries. </a:t>
              </a:r>
            </a:p>
            <a:p>
              <a:pPr marL="0" lvl="1" algn="l">
                <a:lnSpc>
                  <a:spcPct val="95000"/>
                </a:lnSpc>
                <a:spcBef>
                  <a:spcPts val="0"/>
                </a:spcBef>
                <a:buFontTx/>
                <a:buNone/>
                <a:defRPr/>
              </a:pPr>
              <a:r>
                <a:rPr sz="1000" spc="10" dirty="0">
                  <a:solidFill>
                    <a:srgbClr val="FFFFFF"/>
                  </a:solidFill>
                  <a:latin typeface="Qualcomm Office Regular" pitchFamily="34" charset="0"/>
                </a:rPr>
                <a:t>Other products and brand names may be trademarks or registered trademarks of their respective owners.</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a:t>
              </a:r>
              <a:r>
                <a:rPr sz="1000" spc="10" dirty="0" err="1">
                  <a:solidFill>
                    <a:srgbClr val="FFFFFF"/>
                  </a:solidFill>
                  <a:latin typeface="Qualcomm Office Regular" pitchFamily="34" charset="0"/>
                </a:rPr>
                <a:t>QCT</a:t>
              </a:r>
              <a:r>
                <a:rPr sz="1000" spc="10" dirty="0">
                  <a:solidFill>
                    <a:srgbClr val="FFFFFF"/>
                  </a:solidFill>
                  <a:latin typeface="Qualcomm Office Regular" pitchFamily="34" charset="0"/>
                </a:rPr>
                <a:t>.</a:t>
              </a: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a:lnSpc>
                  <a:spcPct val="85000"/>
                </a:lnSpc>
                <a:spcBef>
                  <a:spcPct val="0"/>
                </a:spcBef>
              </a:pPr>
              <a:r>
                <a:rPr lang="en-US" sz="540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a:lnSpc>
                    <a:spcPct val="90000"/>
                  </a:lnSpc>
                  <a:defRPr/>
                </a:pPr>
                <a:r>
                  <a:rPr lang="en-US" sz="2400" dirty="0">
                    <a:solidFill>
                      <a:srgbClr val="FFFFFF"/>
                    </a:solidFill>
                    <a:latin typeface="Qualcomm Office Light" pitchFamily="34" charset="0"/>
                    <a:cs typeface="Arial" pitchFamily="34" charset="0"/>
                  </a:rPr>
                  <a:t>Follow us on:</a:t>
                </a:r>
              </a:p>
            </p:txBody>
          </p:sp>
          <p:sp>
            <p:nvSpPr>
              <p:cNvPr id="14" name="Freeform 12"/>
              <p:cNvSpPr>
                <a:spLocks noChangeAspect="1"/>
              </p:cNvSpPr>
              <p:nvPr userDrawn="1"/>
            </p:nvSpPr>
            <p:spPr bwMode="auto">
              <a:xfrm>
                <a:off x="2763024"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424156" y="1750208"/>
                <a:ext cx="162255" cy="347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solidFill>
                  <a:prstClr val="black"/>
                </a:solidFill>
              </a:endParaRPr>
            </a:p>
          </p:txBody>
        </p:sp>
      </p:grpSp>
    </p:spTree>
    <p:extLst>
      <p:ext uri="{BB962C8B-B14F-4D97-AF65-F5344CB8AC3E}">
        <p14:creationId xmlns:p14="http://schemas.microsoft.com/office/powerpoint/2010/main" val="161435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758826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6" name="Oval 155"/>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38028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90123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258128"/>
            <a:ext cx="11538728" cy="563231"/>
          </a:xfrm>
        </p:spPr>
        <p:txBody>
          <a:bodyPr anchor="b"/>
          <a:lstStyle>
            <a:lvl1pPr marL="0" algn="l" defTabSz="914400" rtl="0" eaLnBrk="1" latinLnBrk="0" hangingPunct="1">
              <a:lnSpc>
                <a:spcPct val="85000"/>
              </a:lnSpc>
              <a:spcBef>
                <a:spcPct val="0"/>
              </a:spcBef>
              <a:buNone/>
              <a:defRPr lang="en-US" sz="3600" kern="1200" baseline="0" dirty="0">
                <a:solidFill>
                  <a:srgbClr val="FFFFFF"/>
                </a:solidFill>
                <a:latin typeface="Qualcomm Office Bold" pitchFamily="34" charset="0"/>
                <a:ea typeface="+mj-ea"/>
                <a:cs typeface="Arial" pitchFamily="34" charset="0"/>
              </a:defRPr>
            </a:lvl1pPr>
          </a:lstStyle>
          <a:p>
            <a:r>
              <a:rPr lang="en-US" dirty="0"/>
              <a:t>Device slide</a:t>
            </a:r>
          </a:p>
        </p:txBody>
      </p:sp>
      <p:cxnSp>
        <p:nvCxnSpPr>
          <p:cNvPr id="4" name="Straight Connector 3"/>
          <p:cNvCxnSpPr/>
          <p:nvPr userDrawn="1"/>
        </p:nvCxnSpPr>
        <p:spPr>
          <a:xfrm>
            <a:off x="370268" y="5840992"/>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936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526012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7" name="Picture 6" descr="QUALCOMM_logo_black.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86030" y="122303"/>
            <a:ext cx="1227434" cy="267575"/>
          </a:xfrm>
          <a:prstGeom prst="rect">
            <a:avLst/>
          </a:prstGeom>
        </p:spPr>
      </p:pic>
      <p:sp>
        <p:nvSpPr>
          <p:cNvPr id="9" name="TextBox 8"/>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158798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97" y="1933395"/>
            <a:ext cx="11430000" cy="1311128"/>
          </a:xfrm>
        </p:spPr>
        <p:txBody>
          <a:bodyPr/>
          <a:lstStyle>
            <a:lvl1pPr marL="0" indent="0">
              <a:lnSpc>
                <a:spcPct val="85000"/>
              </a:lnSpc>
              <a:spcBef>
                <a:spcPts val="1200"/>
              </a:spcBef>
              <a:buFont typeface="Arial" pitchFamily="34" charset="0"/>
              <a:buNone/>
              <a:defRPr lang="en-US" sz="1800" kern="1200" dirty="0" smtClean="0">
                <a:solidFill>
                  <a:schemeClr val="accent2"/>
                </a:solidFill>
                <a:latin typeface="Qualcomm Office Semibold" pitchFamily="34" charset="0"/>
                <a:ea typeface="+mn-ea"/>
                <a:cs typeface="Arial" pitchFamily="34" charset="0"/>
              </a:defRPr>
            </a:lvl1pPr>
            <a:lvl2pPr marL="342900" indent="-342900">
              <a:lnSpc>
                <a:spcPct val="85000"/>
              </a:lnSpc>
              <a:spcBef>
                <a:spcPts val="600"/>
              </a:spcBef>
              <a:buClr>
                <a:schemeClr val="accent2"/>
              </a:buClr>
              <a:defRPr/>
            </a:lvl2pPr>
            <a:lvl3pPr>
              <a:lnSpc>
                <a:spcPct val="85000"/>
              </a:lnSpc>
              <a:spcBef>
                <a:spcPts val="600"/>
              </a:spcBef>
              <a:buClr>
                <a:schemeClr val="accent2"/>
              </a:buClr>
              <a:defRPr/>
            </a:lvl3pPr>
            <a:lvl4pPr>
              <a:lnSpc>
                <a:spcPct val="85000"/>
              </a:lnSpc>
              <a:spcBef>
                <a:spcPts val="600"/>
              </a:spcBef>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7" name="TextBox 6"/>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3333941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mn-lt"/>
                <a:ea typeface="+mn-ea"/>
                <a:cs typeface="Arial" pitchFamily="34" charset="0"/>
              </a:rPr>
              <a:pPr marL="0" algn="l" defTabSz="914400" rtl="0" eaLnBrk="1" latinLnBrk="0" hangingPunct="1"/>
              <a:t>‹#›</a:t>
            </a:fld>
            <a:endParaRPr lang="en-US" sz="8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0" r:id="rId1"/>
    <p:sldLayoutId id="2147483737" r:id="rId2"/>
    <p:sldLayoutId id="2147483733" r:id="rId3"/>
    <p:sldLayoutId id="2147483731" r:id="rId4"/>
    <p:sldLayoutId id="2147483704" r:id="rId5"/>
    <p:sldLayoutId id="2147483747" r:id="rId6"/>
    <p:sldLayoutId id="2147483732" r:id="rId7"/>
    <p:sldLayoutId id="2147483694" r:id="rId8"/>
    <p:sldLayoutId id="2147483748" r:id="rId9"/>
    <p:sldLayoutId id="2147483698" r:id="rId10"/>
    <p:sldLayoutId id="2147483724" r:id="rId11"/>
    <p:sldLayoutId id="2147483723" r:id="rId12"/>
    <p:sldLayoutId id="2147483746" r:id="rId13"/>
    <p:sldLayoutId id="2147483734" r:id="rId14"/>
    <p:sldLayoutId id="2147483769" r:id="rId15"/>
    <p:sldLayoutId id="2147483770"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417102" cy="369332"/>
          </a:xfrm>
          <a:prstGeom prst="rect">
            <a:avLst/>
          </a:prstGeom>
          <a:noFill/>
        </p:spPr>
        <p:txBody>
          <a:bodyPr wrap="none" rtlCol="0">
            <a:spAutoFit/>
          </a:bodyPr>
          <a:lstStyle/>
          <a:p>
            <a:fld id="{0A607DED-8B1E-49A6-A07A-F6DE68304C82}" type="slidenum">
              <a:rPr lang="en-US" sz="1800" smtClean="0">
                <a:solidFill>
                  <a:srgbClr val="FFFFFF">
                    <a:lumMod val="75000"/>
                  </a:srgbClr>
                </a:solidFill>
                <a:cs typeface="Arial" pitchFamily="34" charset="0"/>
              </a:rPr>
              <a:pPr/>
              <a:t>‹#›</a:t>
            </a:fld>
            <a:endParaRPr lang="en-US" sz="800" dirty="0">
              <a:solidFill>
                <a:srgbClr val="FFFFFF">
                  <a:lumMod val="75000"/>
                </a:srgbClr>
              </a:solidFill>
              <a:cs typeface="Arial" pitchFamily="34" charset="0"/>
            </a:endParaRPr>
          </a:p>
        </p:txBody>
      </p:sp>
    </p:spTree>
    <p:extLst>
      <p:ext uri="{BB962C8B-B14F-4D97-AF65-F5344CB8AC3E}">
        <p14:creationId xmlns:p14="http://schemas.microsoft.com/office/powerpoint/2010/main" val="75785372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3"/>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3">
            <a:extLst>
              <a:ext uri="{FF2B5EF4-FFF2-40B4-BE49-F238E27FC236}">
                <a16:creationId xmlns:a16="http://schemas.microsoft.com/office/drawing/2014/main" id="{6BB07BAC-D813-4FFB-BA54-4C8CB1260C6F}"/>
              </a:ext>
            </a:extLst>
          </p:cNvPr>
          <p:cNvSpPr>
            <a:spLocks noGrp="1"/>
          </p:cNvSpPr>
          <p:nvPr>
            <p:ph type="ctrTitle"/>
          </p:nvPr>
        </p:nvSpPr>
        <p:spPr>
          <a:xfrm>
            <a:off x="1128419" y="1898100"/>
            <a:ext cx="10209728" cy="2199064"/>
          </a:xfrm>
        </p:spPr>
        <p:txBody>
          <a:bodyPr/>
          <a:lstStyle/>
          <a:p>
            <a:r>
              <a:rPr lang="en-GB" altLang="zh-CN" b="1" dirty="0">
                <a:cs typeface="等线 Light" panose="020B0503020204020204" pitchFamily="2" charset="-122"/>
              </a:rPr>
              <a:t>WF on MPR Assumptions for PI/2 DMRS Simulations for FR1 and FR2</a:t>
            </a:r>
            <a:endParaRPr lang="en-GB" altLang="zh-CN" dirty="0">
              <a:ea typeface="宋体" panose="02010600030101010101" pitchFamily="2" charset="-122"/>
            </a:endParaRPr>
          </a:p>
        </p:txBody>
      </p:sp>
      <p:sp>
        <p:nvSpPr>
          <p:cNvPr id="2051" name="Subtitle 4">
            <a:extLst>
              <a:ext uri="{FF2B5EF4-FFF2-40B4-BE49-F238E27FC236}">
                <a16:creationId xmlns:a16="http://schemas.microsoft.com/office/drawing/2014/main" id="{C7920727-4FB4-483F-94AA-BA050166EB0E}"/>
              </a:ext>
            </a:extLst>
          </p:cNvPr>
          <p:cNvSpPr>
            <a:spLocks noGrp="1"/>
          </p:cNvSpPr>
          <p:nvPr>
            <p:ph type="subTitle" idx="1"/>
          </p:nvPr>
        </p:nvSpPr>
        <p:spPr>
          <a:xfrm>
            <a:off x="1523603" y="4120970"/>
            <a:ext cx="9141619" cy="443070"/>
          </a:xfrm>
        </p:spPr>
        <p:txBody>
          <a:bodyPr/>
          <a:lstStyle/>
          <a:p>
            <a:pPr eaLnBrk="1" hangingPunct="1"/>
            <a:r>
              <a:rPr lang="en-GB" altLang="zh-CN" dirty="0">
                <a:ea typeface="宋体" panose="02010600030101010101" pitchFamily="2" charset="-122"/>
              </a:rPr>
              <a:t>Qualcomm</a:t>
            </a:r>
          </a:p>
        </p:txBody>
      </p:sp>
      <p:sp>
        <p:nvSpPr>
          <p:cNvPr id="2052" name="TextBox 5">
            <a:extLst>
              <a:ext uri="{FF2B5EF4-FFF2-40B4-BE49-F238E27FC236}">
                <a16:creationId xmlns:a16="http://schemas.microsoft.com/office/drawing/2014/main" id="{A4678F5C-5F72-4B33-BE7C-8A2F5960FF7F}"/>
              </a:ext>
            </a:extLst>
          </p:cNvPr>
          <p:cNvSpPr txBox="1">
            <a:spLocks noChangeArrowheads="1"/>
          </p:cNvSpPr>
          <p:nvPr/>
        </p:nvSpPr>
        <p:spPr bwMode="auto">
          <a:xfrm>
            <a:off x="557068" y="365924"/>
            <a:ext cx="9417963" cy="646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zh-CN" sz="1799" b="1" dirty="0"/>
              <a:t>3GPP TSG-RAN WG4 NR #93								</a:t>
            </a:r>
          </a:p>
          <a:p>
            <a:pPr>
              <a:lnSpc>
                <a:spcPct val="100000"/>
              </a:lnSpc>
              <a:spcBef>
                <a:spcPct val="0"/>
              </a:spcBef>
              <a:buNone/>
            </a:pPr>
            <a:r>
              <a:rPr lang="de-DE" sz="1799" b="1" dirty="0"/>
              <a:t>Reno, USA, 18th - 22th Nov 2019</a:t>
            </a:r>
            <a:endParaRPr lang="en-GB" altLang="zh-CN" sz="1799" b="1" dirty="0"/>
          </a:p>
        </p:txBody>
      </p:sp>
      <p:sp>
        <p:nvSpPr>
          <p:cNvPr id="2053" name="矩形 5">
            <a:extLst>
              <a:ext uri="{FF2B5EF4-FFF2-40B4-BE49-F238E27FC236}">
                <a16:creationId xmlns:a16="http://schemas.microsoft.com/office/drawing/2014/main" id="{9D5974A4-D998-4FA4-B8E6-82803E801259}"/>
              </a:ext>
            </a:extLst>
          </p:cNvPr>
          <p:cNvSpPr>
            <a:spLocks noChangeArrowheads="1"/>
          </p:cNvSpPr>
          <p:nvPr/>
        </p:nvSpPr>
        <p:spPr bwMode="auto">
          <a:xfrm>
            <a:off x="10090696" y="318310"/>
            <a:ext cx="1454244"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zh-CN" sz="1799" b="1" dirty="0">
                <a:latin typeface="Arial" panose="020B0604020202020204" pitchFamily="34" charset="0"/>
              </a:rPr>
              <a:t>R4-1916209</a:t>
            </a:r>
            <a:endParaRPr lang="zh-CN" altLang="en-US" sz="1799" b="1"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837981" y="155520"/>
            <a:ext cx="11117542" cy="525785"/>
          </a:xfrm>
        </p:spPr>
        <p:txBody>
          <a:bodyPr/>
          <a:lstStyle/>
          <a:p>
            <a:pPr eaLnBrk="1" hangingPunct="1"/>
            <a:r>
              <a:rPr lang="fi-FI" altLang="zh-CN" sz="3599" dirty="0">
                <a:solidFill>
                  <a:schemeClr val="tx1"/>
                </a:solidFill>
                <a:ea typeface="宋体" panose="02010600030101010101" pitchFamily="2" charset="-122"/>
              </a:rPr>
              <a:t>Background</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744675" y="705547"/>
            <a:ext cx="11117542" cy="5133713"/>
          </a:xfrm>
        </p:spPr>
        <p:txBody>
          <a:bodyPr/>
          <a:lstStyle/>
          <a:p>
            <a:r>
              <a:rPr lang="en-GB" dirty="0"/>
              <a:t>Rel-15:</a:t>
            </a:r>
          </a:p>
          <a:p>
            <a:pPr lvl="1"/>
            <a:r>
              <a:rPr lang="en-GB" dirty="0"/>
              <a:t>Pi/2 BPSK modulation for PUSCH was intended to enable a lower PAPR UL waveform relative to QPSK and QAM. </a:t>
            </a:r>
          </a:p>
          <a:p>
            <a:pPr lvl="1"/>
            <a:r>
              <a:rPr lang="en-GB" dirty="0"/>
              <a:t>The full benefit of BPSK could not be realized due to the DMRS of these waveforms being a higher PAPR </a:t>
            </a:r>
            <a:r>
              <a:rPr lang="en-GB" dirty="0" err="1"/>
              <a:t>Zadoff</a:t>
            </a:r>
            <a:r>
              <a:rPr lang="en-GB" dirty="0"/>
              <a:t>-Chu modulation.</a:t>
            </a:r>
          </a:p>
          <a:p>
            <a:r>
              <a:rPr lang="en-GB" dirty="0"/>
              <a:t>WI [1] was initiated to investigate the use of different modulation schemes for DMRS to lower its PAPR to be closer to that of the PUSCH Pi/2 BPSK modulation. </a:t>
            </a:r>
            <a:endParaRPr lang="en-US" u="sng" dirty="0">
              <a:solidFill>
                <a:srgbClr val="FF0000"/>
              </a:solidFill>
            </a:endParaRPr>
          </a:p>
          <a:p>
            <a:pPr lvl="1"/>
            <a:r>
              <a:rPr lang="en-US" altLang="zh-CN" dirty="0">
                <a:solidFill>
                  <a:schemeClr val="tx1"/>
                </a:solidFill>
                <a:cs typeface="等线" panose="02010600030101010101" pitchFamily="2" charset="-122"/>
              </a:rPr>
              <a:t>RAN1 has defined a new Pi/2 BPSK modulated DMRS[2,3,4,5] which has a lower PAPR compared to that of </a:t>
            </a:r>
            <a:r>
              <a:rPr lang="en-US" altLang="zh-CN" dirty="0" err="1">
                <a:solidFill>
                  <a:schemeClr val="tx1"/>
                </a:solidFill>
                <a:cs typeface="等线" panose="02010600030101010101" pitchFamily="2" charset="-122"/>
              </a:rPr>
              <a:t>Zadoff</a:t>
            </a:r>
            <a:r>
              <a:rPr lang="en-US" altLang="zh-CN" dirty="0">
                <a:solidFill>
                  <a:schemeClr val="tx1"/>
                </a:solidFill>
                <a:cs typeface="等线" panose="02010600030101010101" pitchFamily="2" charset="-122"/>
              </a:rPr>
              <a:t>-Chu DMRS</a:t>
            </a:r>
          </a:p>
          <a:p>
            <a:r>
              <a:rPr lang="en-US" altLang="zh-CN" dirty="0">
                <a:solidFill>
                  <a:schemeClr val="tx1"/>
                </a:solidFill>
                <a:cs typeface="等线" panose="02010600030101010101" pitchFamily="2" charset="-122"/>
              </a:rPr>
              <a:t>[6] </a:t>
            </a:r>
            <a:r>
              <a:rPr lang="en-US" dirty="0"/>
              <a:t>has simulation results that show Pi/2 BPSK having better EVM and ACLR performance for both FR1 and FR2 compared to </a:t>
            </a:r>
            <a:r>
              <a:rPr lang="en-US" dirty="0" err="1"/>
              <a:t>Zadoff</a:t>
            </a:r>
            <a:r>
              <a:rPr lang="en-US" dirty="0"/>
              <a:t>-Chu</a:t>
            </a:r>
            <a:endParaRPr lang="en-US" dirty="0">
              <a:solidFill>
                <a:schemeClr val="tx1"/>
              </a:solidFill>
            </a:endParaRPr>
          </a:p>
          <a:p>
            <a:r>
              <a:rPr lang="en-US" dirty="0">
                <a:solidFill>
                  <a:schemeClr val="tx1"/>
                </a:solidFill>
              </a:rPr>
              <a:t>[9] proposes improved MPR for both FR1 and FR2 by using Pi/2 BPSK DMRS</a:t>
            </a:r>
          </a:p>
          <a:p>
            <a:r>
              <a:rPr lang="en-US" altLang="zh-CN" dirty="0">
                <a:solidFill>
                  <a:schemeClr val="tx1"/>
                </a:solidFill>
                <a:cs typeface="等线" panose="02010600030101010101" pitchFamily="2" charset="-122"/>
              </a:rPr>
              <a:t>RAN4 further investigation can help determine if a MPR benefit exists from using the Pi/2 BPSK DMRS over </a:t>
            </a:r>
            <a:r>
              <a:rPr lang="en-US" altLang="zh-CN" dirty="0" err="1">
                <a:solidFill>
                  <a:schemeClr val="tx1"/>
                </a:solidFill>
                <a:cs typeface="等线" panose="02010600030101010101" pitchFamily="2" charset="-122"/>
              </a:rPr>
              <a:t>Zadoff</a:t>
            </a:r>
            <a:r>
              <a:rPr lang="en-US" altLang="zh-CN" dirty="0">
                <a:solidFill>
                  <a:schemeClr val="tx1"/>
                </a:solidFill>
                <a:cs typeface="等线" panose="02010600030101010101" pitchFamily="2" charset="-122"/>
              </a:rPr>
              <a:t>-Chu DMRS</a:t>
            </a:r>
          </a:p>
        </p:txBody>
      </p:sp>
    </p:spTree>
    <p:extLst>
      <p:ext uri="{BB962C8B-B14F-4D97-AF65-F5344CB8AC3E}">
        <p14:creationId xmlns:p14="http://schemas.microsoft.com/office/powerpoint/2010/main" val="2826868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0246" y="275544"/>
            <a:ext cx="11430000" cy="525850"/>
          </a:xfrm>
        </p:spPr>
        <p:txBody>
          <a:bodyPr/>
          <a:lstStyle/>
          <a:p>
            <a:r>
              <a:rPr lang="en-US" altLang="zh-CN" dirty="0">
                <a:solidFill>
                  <a:schemeClr val="tx1"/>
                </a:solidFill>
              </a:rPr>
              <a:t>WF for FR1 and FR2</a:t>
            </a:r>
            <a:endParaRPr lang="zh-CN" altLang="en-US" dirty="0">
              <a:solidFill>
                <a:schemeClr val="tx1"/>
              </a:solidFill>
            </a:endParaRPr>
          </a:p>
        </p:txBody>
      </p:sp>
      <p:sp>
        <p:nvSpPr>
          <p:cNvPr id="3" name="内容占位符 2"/>
          <p:cNvSpPr>
            <a:spLocks noGrp="1"/>
          </p:cNvSpPr>
          <p:nvPr>
            <p:ph sz="half" idx="1"/>
          </p:nvPr>
        </p:nvSpPr>
        <p:spPr>
          <a:xfrm>
            <a:off x="837982" y="1078787"/>
            <a:ext cx="10186189" cy="1994392"/>
          </a:xfrm>
        </p:spPr>
        <p:txBody>
          <a:bodyPr/>
          <a:lstStyle/>
          <a:p>
            <a:r>
              <a:rPr lang="en-US" altLang="zh-CN" dirty="0">
                <a:solidFill>
                  <a:schemeClr val="tx1"/>
                </a:solidFill>
              </a:rPr>
              <a:t>Besides the simulation evaluation, RF architecture and possible baseband implementation related to Pi/2 BPSK shall also be considered for evaluation of whether MPR could be improved due to new DMRS design for Pi/2 BPSK. </a:t>
            </a:r>
          </a:p>
          <a:p>
            <a:r>
              <a:rPr lang="en-US" altLang="zh-CN" dirty="0">
                <a:solidFill>
                  <a:schemeClr val="tx1"/>
                </a:solidFill>
              </a:rPr>
              <a:t>Other filter shaping parameters for the evaluation are not precluded.</a:t>
            </a:r>
          </a:p>
          <a:p>
            <a:r>
              <a:rPr lang="en-US" altLang="zh-CN" dirty="0">
                <a:solidFill>
                  <a:schemeClr val="tx1"/>
                </a:solidFill>
              </a:rPr>
              <a:t>Measurement is also encouraged for the MPR evaluation. </a:t>
            </a:r>
            <a:endParaRPr lang="zh-CN" altLang="en-US" dirty="0">
              <a:solidFill>
                <a:schemeClr val="tx1"/>
              </a:solidFill>
            </a:endParaRPr>
          </a:p>
        </p:txBody>
      </p:sp>
    </p:spTree>
    <p:extLst>
      <p:ext uri="{BB962C8B-B14F-4D97-AF65-F5344CB8AC3E}">
        <p14:creationId xmlns:p14="http://schemas.microsoft.com/office/powerpoint/2010/main" val="15577598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535641" y="34222"/>
            <a:ext cx="11117542" cy="525785"/>
          </a:xfrm>
        </p:spPr>
        <p:txBody>
          <a:bodyPr/>
          <a:lstStyle/>
          <a:p>
            <a:pPr eaLnBrk="1" hangingPunct="1"/>
            <a:r>
              <a:rPr lang="fi-FI" altLang="zh-CN" sz="3599" dirty="0">
                <a:solidFill>
                  <a:schemeClr val="tx1"/>
                </a:solidFill>
                <a:ea typeface="宋体" panose="02010600030101010101" pitchFamily="2" charset="-122"/>
              </a:rPr>
              <a:t>Way Forward (FR1)</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535641" y="827709"/>
            <a:ext cx="11396978" cy="6314036"/>
          </a:xfrm>
        </p:spPr>
        <p:txBody>
          <a:bodyPr/>
          <a:lstStyle/>
          <a:p>
            <a:r>
              <a:rPr lang="en-GB" altLang="zh-CN" dirty="0">
                <a:cs typeface="等线" panose="02010600030101010101" pitchFamily="2" charset="-122"/>
              </a:rPr>
              <a:t>Perform MPR simulations based on the following assumptions for PC3</a:t>
            </a:r>
          </a:p>
          <a:p>
            <a:endParaRPr lang="en-GB" altLang="zh-CN" dirty="0">
              <a:cs typeface="等线" panose="02010600030101010101" pitchFamily="2" charset="-122"/>
            </a:endParaRPr>
          </a:p>
          <a:p>
            <a:r>
              <a:rPr lang="en-GB" altLang="zh-CN" dirty="0">
                <a:cs typeface="等线" panose="02010600030101010101" pitchFamily="2" charset="-122"/>
              </a:rPr>
              <a:t>Simulation assumptions for FR1 </a:t>
            </a:r>
          </a:p>
          <a:p>
            <a:endParaRPr lang="en-GB" altLang="zh-CN" dirty="0">
              <a:cs typeface="等线" panose="02010600030101010101" pitchFamily="2" charset="-122"/>
            </a:endParaRPr>
          </a:p>
          <a:p>
            <a:pPr lvl="1"/>
            <a:r>
              <a:rPr lang="en-GB" altLang="zh-CN" sz="1800" dirty="0">
                <a:cs typeface="等线" panose="02010600030101010101" pitchFamily="2" charset="-122"/>
              </a:rPr>
              <a:t>Waveform : shaped DFT-s-OFDM Pi/2 BPSK PUSCH data with up to 4 symbols of Rel-16 shaped Pi/2 BPSK DMRS in a slot</a:t>
            </a:r>
          </a:p>
          <a:p>
            <a:pPr lvl="1"/>
            <a:r>
              <a:rPr lang="en-GB" altLang="zh-CN" sz="1800" dirty="0">
                <a:cs typeface="等线" panose="02010600030101010101" pitchFamily="2" charset="-122"/>
              </a:rPr>
              <a:t>Waveform </a:t>
            </a:r>
            <a:r>
              <a:rPr lang="en-GB" altLang="zh-CN" sz="1800" dirty="0">
                <a:solidFill>
                  <a:schemeClr val="tx1"/>
                </a:solidFill>
                <a:cs typeface="等线" panose="02010600030101010101" pitchFamily="2" charset="-122"/>
              </a:rPr>
              <a:t>time domain </a:t>
            </a:r>
            <a:r>
              <a:rPr lang="en-GB" altLang="zh-CN" sz="1800" dirty="0">
                <a:cs typeface="等线" panose="02010600030101010101" pitchFamily="2" charset="-122"/>
              </a:rPr>
              <a:t>shaping  function = [0.3 1 0.3]. </a:t>
            </a:r>
            <a:r>
              <a:rPr lang="en-GB" altLang="zh-CN" sz="1800" dirty="0">
                <a:solidFill>
                  <a:schemeClr val="tx1"/>
                </a:solidFill>
                <a:cs typeface="等线" panose="02010600030101010101" pitchFamily="2" charset="-122"/>
              </a:rPr>
              <a:t>Any additional shaping filters are not precluded</a:t>
            </a:r>
            <a:endParaRPr lang="en-GB" altLang="zh-CN" sz="1800" strike="sngStrike" dirty="0">
              <a:solidFill>
                <a:srgbClr val="FF0000"/>
              </a:solidFill>
              <a:cs typeface="等线" panose="02010600030101010101" pitchFamily="2" charset="-122"/>
            </a:endParaRPr>
          </a:p>
          <a:p>
            <a:pPr lvl="1"/>
            <a:r>
              <a:rPr lang="en-GB" altLang="zh-CN" sz="1800" dirty="0">
                <a:solidFill>
                  <a:schemeClr val="tx1"/>
                </a:solidFill>
                <a:cs typeface="等线" panose="02010600030101010101" pitchFamily="2" charset="-122"/>
              </a:rPr>
              <a:t>Full sweeping of all possible combinations of RB starting locations, RB lengths,  SCS’s (15kHz, 30kHz, 60kHz) , BW’s (5MHz,10MHz,15MHz,20MHz,25MHz,30MHz,40MHz,50MHz,60MHz,80MHz,90MHz, 100MHz) to get MPR</a:t>
            </a:r>
          </a:p>
          <a:p>
            <a:pPr lvl="1"/>
            <a:r>
              <a:rPr lang="en-GB" altLang="zh-CN" sz="1800" dirty="0">
                <a:solidFill>
                  <a:schemeClr val="tx1"/>
                </a:solidFill>
                <a:cs typeface="等线" panose="02010600030101010101" pitchFamily="2" charset="-122"/>
              </a:rPr>
              <a:t>MPR is evaluated as per the RAN4 specs </a:t>
            </a:r>
          </a:p>
          <a:p>
            <a:pPr lvl="1"/>
            <a:r>
              <a:rPr lang="en-GB" altLang="zh-CN" sz="1800" dirty="0">
                <a:cs typeface="等线" panose="02010600030101010101" pitchFamily="2" charset="-122"/>
              </a:rPr>
              <a:t>Reference waveform : </a:t>
            </a:r>
            <a:r>
              <a:rPr lang="en-GB" altLang="zh-CN" sz="1800" dirty="0">
                <a:solidFill>
                  <a:schemeClr val="tx1"/>
                </a:solidFill>
                <a:cs typeface="等线" panose="02010600030101010101" pitchFamily="2" charset="-122"/>
              </a:rPr>
              <a:t>Same as Rel-15 FR1 reference waveform </a:t>
            </a:r>
            <a:r>
              <a:rPr lang="en-GB" altLang="zh-CN" sz="1800" dirty="0">
                <a:cs typeface="等线" panose="02010600030101010101" pitchFamily="2" charset="-122"/>
              </a:rPr>
              <a:t>details of which are given below</a:t>
            </a:r>
          </a:p>
          <a:p>
            <a:pPr lvl="2"/>
            <a:r>
              <a:rPr lang="en-GB" altLang="zh-CN" dirty="0"/>
              <a:t>unshaped DFT-S-OFDM QPSK PUSCH data</a:t>
            </a:r>
          </a:p>
          <a:p>
            <a:pPr lvl="2"/>
            <a:r>
              <a:rPr lang="en-GB" altLang="zh-CN" dirty="0"/>
              <a:t>SCS=15kHz</a:t>
            </a:r>
          </a:p>
          <a:p>
            <a:pPr lvl="2"/>
            <a:r>
              <a:rPr lang="en-GB" altLang="zh-CN" dirty="0">
                <a:cs typeface="等线" panose="02010600030101010101" pitchFamily="2" charset="-122"/>
              </a:rPr>
              <a:t>No waveform shaping</a:t>
            </a:r>
          </a:p>
          <a:p>
            <a:pPr lvl="2"/>
            <a:r>
              <a:rPr lang="en-GB" altLang="zh-CN" dirty="0">
                <a:cs typeface="等线" panose="02010600030101010101" pitchFamily="2" charset="-122"/>
              </a:rPr>
              <a:t>Reference waveform BW=20MHz</a:t>
            </a:r>
          </a:p>
          <a:p>
            <a:pPr lvl="2"/>
            <a:r>
              <a:rPr lang="en-GB" altLang="zh-CN" dirty="0">
                <a:cs typeface="等线" panose="02010600030101010101" pitchFamily="2" charset="-122"/>
              </a:rPr>
              <a:t>Reference waveform RB details </a:t>
            </a:r>
          </a:p>
          <a:p>
            <a:pPr lvl="3"/>
            <a:r>
              <a:rPr lang="en-GB" altLang="zh-CN" sz="1800" dirty="0">
                <a:cs typeface="等线" panose="02010600030101010101" pitchFamily="2" charset="-122"/>
              </a:rPr>
              <a:t>RB# =100RB</a:t>
            </a:r>
          </a:p>
          <a:p>
            <a:pPr lvl="1"/>
            <a:endParaRPr lang="en-GB" altLang="zh-CN" sz="1600" dirty="0">
              <a:cs typeface="等线" panose="02010600030101010101" pitchFamily="2" charset="-122"/>
            </a:endParaRPr>
          </a:p>
          <a:p>
            <a:pPr lvl="1"/>
            <a:endParaRPr lang="zh-CN" altLang="zh-CN" sz="1600" u="sng" dirty="0">
              <a:solidFill>
                <a:srgbClr val="FF0000"/>
              </a:solidFill>
              <a:cs typeface="等线" panose="02010600030101010101" pitchFamily="2" charset="-122"/>
            </a:endParaRPr>
          </a:p>
        </p:txBody>
      </p:sp>
    </p:spTree>
    <p:extLst>
      <p:ext uri="{BB962C8B-B14F-4D97-AF65-F5344CB8AC3E}">
        <p14:creationId xmlns:p14="http://schemas.microsoft.com/office/powerpoint/2010/main" val="42354441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535641" y="34222"/>
            <a:ext cx="11117542" cy="525785"/>
          </a:xfrm>
        </p:spPr>
        <p:txBody>
          <a:bodyPr/>
          <a:lstStyle/>
          <a:p>
            <a:pPr eaLnBrk="1" hangingPunct="1"/>
            <a:r>
              <a:rPr lang="fi-FI" altLang="zh-CN" sz="3599" dirty="0">
                <a:solidFill>
                  <a:schemeClr val="tx1"/>
                </a:solidFill>
                <a:ea typeface="宋体" panose="02010600030101010101" pitchFamily="2" charset="-122"/>
              </a:rPr>
              <a:t>Way Forward (FR1) </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535641" y="848927"/>
            <a:ext cx="11396978" cy="2997744"/>
          </a:xfrm>
        </p:spPr>
        <p:txBody>
          <a:bodyPr/>
          <a:lstStyle/>
          <a:p>
            <a:pPr lvl="1"/>
            <a:r>
              <a:rPr lang="en-GB" altLang="zh-CN" sz="2400" dirty="0"/>
              <a:t> Use table 1 to generate the appropriate DMRS data</a:t>
            </a:r>
          </a:p>
          <a:p>
            <a:pPr lvl="2"/>
            <a:r>
              <a:rPr lang="en-GB" altLang="zh-CN" sz="2200" dirty="0"/>
              <a:t>For waveform length ≤ 4RB use the  appropriate CGS sequence in table1. For each set of CGS sequences use the one that gives the maximum PAPR</a:t>
            </a:r>
          </a:p>
          <a:p>
            <a:pPr lvl="2"/>
            <a:r>
              <a:rPr lang="en-GB" altLang="zh-CN" sz="2200" dirty="0"/>
              <a:t>For waveform length ≥ 30 RB use Gold code sequence with </a:t>
            </a:r>
            <a:r>
              <a:rPr lang="en-GB" altLang="zh-CN" sz="2200" dirty="0" err="1"/>
              <a:t>c_init</a:t>
            </a:r>
            <a:r>
              <a:rPr lang="en-GB" altLang="zh-CN" sz="2200" dirty="0"/>
              <a:t> given in table 1 </a:t>
            </a:r>
            <a:r>
              <a:rPr lang="en-GB" altLang="zh-CN" sz="2200" dirty="0">
                <a:solidFill>
                  <a:schemeClr val="tx1"/>
                </a:solidFill>
              </a:rPr>
              <a:t>and any other cell ID not precluded</a:t>
            </a:r>
          </a:p>
          <a:p>
            <a:pPr lvl="1"/>
            <a:r>
              <a:rPr lang="en-GB" altLang="zh-CN" sz="2400" dirty="0"/>
              <a:t>The use of a subset of theses DMRS sequence lengths is also not precluded.</a:t>
            </a:r>
          </a:p>
          <a:p>
            <a:pPr marL="400050" lvl="1" indent="0">
              <a:buNone/>
            </a:pPr>
            <a:r>
              <a:rPr lang="en-GB" altLang="zh-CN" sz="2400" dirty="0">
                <a:solidFill>
                  <a:schemeClr val="tx1"/>
                </a:solidFill>
              </a:rPr>
              <a:t>					</a:t>
            </a:r>
            <a:endParaRPr lang="en-GB" altLang="zh-CN" sz="2600" dirty="0">
              <a:solidFill>
                <a:schemeClr val="tx1"/>
              </a:solidFill>
            </a:endParaRPr>
          </a:p>
          <a:p>
            <a:pPr lvl="1"/>
            <a:endParaRPr lang="zh-CN" altLang="zh-CN" sz="1600" u="sng" dirty="0">
              <a:solidFill>
                <a:srgbClr val="FF0000"/>
              </a:solidFill>
              <a:cs typeface="等线" panose="02010600030101010101" pitchFamily="2" charset="-122"/>
            </a:endParaRPr>
          </a:p>
        </p:txBody>
      </p:sp>
      <p:graphicFrame>
        <p:nvGraphicFramePr>
          <p:cNvPr id="2" name="Table 1">
            <a:extLst>
              <a:ext uri="{FF2B5EF4-FFF2-40B4-BE49-F238E27FC236}">
                <a16:creationId xmlns:a16="http://schemas.microsoft.com/office/drawing/2014/main" id="{48316DD1-45F6-4BAF-A942-C704FAB68C25}"/>
              </a:ext>
            </a:extLst>
          </p:cNvPr>
          <p:cNvGraphicFramePr>
            <a:graphicFrameLocks noGrp="1"/>
          </p:cNvGraphicFramePr>
          <p:nvPr>
            <p:extLst>
              <p:ext uri="{D42A27DB-BD31-4B8C-83A1-F6EECF244321}">
                <p14:modId xmlns:p14="http://schemas.microsoft.com/office/powerpoint/2010/main" val="2713978854"/>
              </p:ext>
            </p:extLst>
          </p:nvPr>
        </p:nvGraphicFramePr>
        <p:xfrm>
          <a:off x="2505075" y="3962400"/>
          <a:ext cx="6652050" cy="2448720"/>
        </p:xfrm>
        <a:graphic>
          <a:graphicData uri="http://schemas.openxmlformats.org/drawingml/2006/table">
            <a:tbl>
              <a:tblPr firstRow="1" firstCol="1" bandRow="1"/>
              <a:tblGrid>
                <a:gridCol w="2349635">
                  <a:extLst>
                    <a:ext uri="{9D8B030D-6E8A-4147-A177-3AD203B41FA5}">
                      <a16:colId xmlns:a16="http://schemas.microsoft.com/office/drawing/2014/main" val="2705464024"/>
                    </a:ext>
                  </a:extLst>
                </a:gridCol>
                <a:gridCol w="4302415">
                  <a:extLst>
                    <a:ext uri="{9D8B030D-6E8A-4147-A177-3AD203B41FA5}">
                      <a16:colId xmlns:a16="http://schemas.microsoft.com/office/drawing/2014/main" val="2450995043"/>
                    </a:ext>
                  </a:extLst>
                </a:gridCol>
              </a:tblGrid>
              <a:tr h="204060">
                <a:tc>
                  <a:txBody>
                    <a:bodyPr/>
                    <a:lstStyle/>
                    <a:p>
                      <a:pPr marL="0" marR="0" algn="just" hangingPunct="0">
                        <a:spcBef>
                          <a:spcPts val="600"/>
                        </a:spcBef>
                        <a:spcAft>
                          <a:spcPts val="600"/>
                        </a:spcAft>
                      </a:pPr>
                      <a:r>
                        <a:rPr lang="en-US" sz="1000">
                          <a:effectLst/>
                          <a:latin typeface="Times New Roman" panose="02020603050405020304" pitchFamily="18" charset="0"/>
                          <a:ea typeface="SimSun" panose="02010600030101010101" pitchFamily="2" charset="-122"/>
                          <a:cs typeface="Arial" panose="020B0604020202020204" pitchFamily="34" charset="0"/>
                        </a:rPr>
                        <a:t>Sequence Length</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a:effectLst/>
                          <a:latin typeface="Times New Roman" panose="02020603050405020304" pitchFamily="18" charset="0"/>
                          <a:ea typeface="SimSun" panose="02010600030101010101" pitchFamily="2" charset="-122"/>
                          <a:cs typeface="Arial" panose="020B0604020202020204" pitchFamily="34" charset="0"/>
                        </a:rPr>
                        <a:t>Generation</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7428260"/>
                  </a:ext>
                </a:extLst>
              </a:tr>
              <a:tr h="408120">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6 (1 PRB)</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8PSK CGS sequences with phases given by Table 1 of [7] followed by DFT.</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5043304"/>
                  </a:ext>
                </a:extLst>
              </a:tr>
              <a:tr h="408120">
                <a:tc>
                  <a:txBody>
                    <a:bodyPr/>
                    <a:lstStyle/>
                    <a:p>
                      <a:pPr marL="0" marR="0" algn="just" hangingPunct="0">
                        <a:spcBef>
                          <a:spcPts val="600"/>
                        </a:spcBef>
                        <a:spcAft>
                          <a:spcPts val="600"/>
                        </a:spcAft>
                      </a:pPr>
                      <a:r>
                        <a:rPr lang="en-US" sz="1000">
                          <a:effectLst/>
                          <a:latin typeface="Times New Roman" panose="02020603050405020304" pitchFamily="18" charset="0"/>
                          <a:ea typeface="SimSun" panose="02010600030101010101" pitchFamily="2" charset="-122"/>
                          <a:cs typeface="Arial" panose="020B0604020202020204" pitchFamily="34" charset="0"/>
                        </a:rPr>
                        <a:t>12 (2 PRB)</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Binary CGS sequence given by Table 1 of [8] followed by pi/2 BPSK modulation followed by DFT.</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4685759"/>
                  </a:ext>
                </a:extLst>
              </a:tr>
              <a:tr h="408120">
                <a:tc>
                  <a:txBody>
                    <a:bodyPr/>
                    <a:lstStyle/>
                    <a:p>
                      <a:pPr marL="0" marR="0" algn="just" hangingPunct="0">
                        <a:spcBef>
                          <a:spcPts val="600"/>
                        </a:spcBef>
                        <a:spcAft>
                          <a:spcPts val="600"/>
                        </a:spcAft>
                      </a:pPr>
                      <a:r>
                        <a:rPr lang="en-US" sz="1000">
                          <a:effectLst/>
                          <a:latin typeface="Times New Roman" panose="02020603050405020304" pitchFamily="18" charset="0"/>
                          <a:ea typeface="SimSun" panose="02010600030101010101" pitchFamily="2" charset="-122"/>
                          <a:cs typeface="Arial" panose="020B0604020202020204" pitchFamily="34" charset="0"/>
                        </a:rPr>
                        <a:t>18 (3 PRB)</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Binary CGS sequence given by Table 2 of [8] followed by pi/2 BPSK modulation followed by DFT.</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3491802"/>
                  </a:ext>
                </a:extLst>
              </a:tr>
              <a:tr h="408120">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24 (4 PRB)</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Binary CGS sequence given by Table 3 of [8] followed by pi/2 BPSK modulation followed by DFT.</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7623976"/>
                  </a:ext>
                </a:extLst>
              </a:tr>
              <a:tr h="612180">
                <a:tc>
                  <a:txBody>
                    <a:bodyPr/>
                    <a:lstStyle/>
                    <a:p>
                      <a:pPr marL="0" marR="0"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≥30 (≥ 5 PRB)</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Gold-sequence followed by π/2 BPSK modulation followed by DFT. </a:t>
                      </a:r>
                      <a:r>
                        <a:rPr lang="en-US" sz="1000" kern="1200" dirty="0">
                          <a:solidFill>
                            <a:schemeClr val="tx1"/>
                          </a:solidFill>
                          <a:effectLst/>
                          <a:latin typeface="Times New Roman" panose="02020603050405020304" pitchFamily="18" charset="0"/>
                          <a:ea typeface="SimSun" panose="02010600030101010101" pitchFamily="2" charset="-122"/>
                          <a:cs typeface="Arial" panose="020B0604020202020204" pitchFamily="34" charset="0"/>
                        </a:rPr>
                        <a:t>Use formula from Rel.15 CP-OFDM DMRS and reuse Rel-15 Gold sequence generator. Use </a:t>
                      </a:r>
                      <a:r>
                        <a:rPr lang="en-US" sz="1000" dirty="0" err="1">
                          <a:effectLst/>
                          <a:latin typeface="Times New Roman" panose="02020603050405020304" pitchFamily="18" charset="0"/>
                          <a:ea typeface="SimSun" panose="02010600030101010101" pitchFamily="2" charset="-122"/>
                          <a:cs typeface="Arial" panose="020B0604020202020204" pitchFamily="34" charset="0"/>
                        </a:rPr>
                        <a:t>c_init</a:t>
                      </a:r>
                      <a:r>
                        <a:rPr lang="en-US" sz="1000" dirty="0">
                          <a:effectLst/>
                          <a:latin typeface="Times New Roman" panose="02020603050405020304" pitchFamily="18" charset="0"/>
                          <a:ea typeface="SimSun" panose="02010600030101010101" pitchFamily="2" charset="-122"/>
                          <a:cs typeface="Arial" panose="020B0604020202020204" pitchFamily="34" charset="0"/>
                        </a:rPr>
                        <a:t>= [0     0     0     0     1     1     0     1     0     0     0     1     1     0     0     0     1     1     1    0     1     1     0     0     0     1     0     1     0     1     0]</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7428168"/>
                  </a:ext>
                </a:extLst>
              </a:tr>
            </a:tbl>
          </a:graphicData>
        </a:graphic>
      </p:graphicFrame>
      <p:sp>
        <p:nvSpPr>
          <p:cNvPr id="3" name="TextBox 2">
            <a:extLst>
              <a:ext uri="{FF2B5EF4-FFF2-40B4-BE49-F238E27FC236}">
                <a16:creationId xmlns:a16="http://schemas.microsoft.com/office/drawing/2014/main" id="{1A42B8BD-C827-4F5C-B95F-39FADA7A76C0}"/>
              </a:ext>
            </a:extLst>
          </p:cNvPr>
          <p:cNvSpPr txBox="1"/>
          <p:nvPr/>
        </p:nvSpPr>
        <p:spPr>
          <a:xfrm>
            <a:off x="4152900" y="3429000"/>
            <a:ext cx="3176382" cy="341632"/>
          </a:xfrm>
          <a:prstGeom prst="rect">
            <a:avLst/>
          </a:prstGeom>
          <a:noFill/>
        </p:spPr>
        <p:txBody>
          <a:bodyPr wrap="non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Table 1 – DMRS data generation</a:t>
            </a:r>
          </a:p>
        </p:txBody>
      </p:sp>
    </p:spTree>
    <p:extLst>
      <p:ext uri="{BB962C8B-B14F-4D97-AF65-F5344CB8AC3E}">
        <p14:creationId xmlns:p14="http://schemas.microsoft.com/office/powerpoint/2010/main" val="42659631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535641" y="172009"/>
            <a:ext cx="11117542" cy="525785"/>
          </a:xfrm>
        </p:spPr>
        <p:txBody>
          <a:bodyPr/>
          <a:lstStyle/>
          <a:p>
            <a:pPr eaLnBrk="1" hangingPunct="1"/>
            <a:r>
              <a:rPr lang="fi-FI" altLang="zh-CN" sz="3599" dirty="0">
                <a:solidFill>
                  <a:schemeClr val="tx1"/>
                </a:solidFill>
                <a:ea typeface="宋体" panose="02010600030101010101" pitchFamily="2" charset="-122"/>
              </a:rPr>
              <a:t>Way Forward (FR2) </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535641" y="859068"/>
            <a:ext cx="11396978" cy="6526402"/>
          </a:xfrm>
        </p:spPr>
        <p:txBody>
          <a:bodyPr/>
          <a:lstStyle/>
          <a:p>
            <a:r>
              <a:rPr lang="en-GB" altLang="zh-CN" dirty="0">
                <a:cs typeface="等线" panose="02010600030101010101" pitchFamily="2" charset="-122"/>
              </a:rPr>
              <a:t>Perform MPR simulations based on the following assumptions for PC3</a:t>
            </a:r>
          </a:p>
          <a:p>
            <a:endParaRPr lang="en-GB" altLang="zh-CN" dirty="0">
              <a:cs typeface="等线" panose="02010600030101010101" pitchFamily="2" charset="-122"/>
            </a:endParaRPr>
          </a:p>
          <a:p>
            <a:r>
              <a:rPr lang="en-GB" altLang="zh-CN" dirty="0">
                <a:cs typeface="等线" panose="02010600030101010101" pitchFamily="2" charset="-122"/>
              </a:rPr>
              <a:t>Simulation assumptions for FR2 </a:t>
            </a:r>
          </a:p>
          <a:p>
            <a:pPr lvl="1"/>
            <a:r>
              <a:rPr lang="en-GB" altLang="zh-CN" sz="1800" dirty="0">
                <a:cs typeface="等线" panose="02010600030101010101" pitchFamily="2" charset="-122"/>
              </a:rPr>
              <a:t>Waveform : shaped DFT-s-OFDM Pi/2 BPSK PUSCH data with up to 4 symbols of Rel-16 shaped Pi/2 BPSK DMRS in a slot</a:t>
            </a:r>
          </a:p>
          <a:p>
            <a:pPr lvl="1"/>
            <a:r>
              <a:rPr lang="en-GB" altLang="zh-CN" sz="1800" dirty="0">
                <a:solidFill>
                  <a:schemeClr val="tx1"/>
                </a:solidFill>
                <a:cs typeface="等线" panose="02010600030101010101" pitchFamily="2" charset="-122"/>
              </a:rPr>
              <a:t>Waveform time domain shaping  function = [0.3 1 0.3]. Any additional shaping filters are not precluded</a:t>
            </a:r>
          </a:p>
          <a:p>
            <a:pPr lvl="1"/>
            <a:r>
              <a:rPr lang="en-GB" sz="1800" dirty="0">
                <a:solidFill>
                  <a:schemeClr val="tx1"/>
                </a:solidFill>
              </a:rPr>
              <a:t>Shaped DFT-s-OFDM Pi/2 BPSK PUCSH data with 1 symbol of Rel-16 Pi/2 BPSK DMRS in a slot</a:t>
            </a:r>
          </a:p>
          <a:p>
            <a:pPr lvl="1"/>
            <a:r>
              <a:rPr lang="en-GB" altLang="zh-CN" sz="1800" dirty="0">
                <a:solidFill>
                  <a:schemeClr val="tx1"/>
                </a:solidFill>
                <a:cs typeface="等线" panose="02010600030101010101" pitchFamily="2" charset="-122"/>
              </a:rPr>
              <a:t>Full sweeping of all possible combinations of RB starting locations, RB lengths,  SCS’s (60kHz, 120kHz), BW’s (50MHz, 100MHz, 200MHz, 400MHz) to get MPR</a:t>
            </a:r>
          </a:p>
          <a:p>
            <a:pPr lvl="1"/>
            <a:r>
              <a:rPr lang="en-GB" altLang="zh-CN" sz="1800" dirty="0">
                <a:solidFill>
                  <a:schemeClr val="tx1"/>
                </a:solidFill>
                <a:cs typeface="等线" panose="02010600030101010101" pitchFamily="2" charset="-122"/>
              </a:rPr>
              <a:t>MPR is evaluated as per the RAN4 specs </a:t>
            </a:r>
          </a:p>
          <a:p>
            <a:pPr lvl="1"/>
            <a:r>
              <a:rPr lang="en-GB" altLang="zh-CN" sz="1800" dirty="0">
                <a:solidFill>
                  <a:schemeClr val="tx1"/>
                </a:solidFill>
                <a:cs typeface="等线" panose="02010600030101010101" pitchFamily="2" charset="-122"/>
              </a:rPr>
              <a:t>Reference waveform : Same as Rel-15 FR2 reference waveform details of which are given below </a:t>
            </a:r>
          </a:p>
          <a:p>
            <a:pPr lvl="2"/>
            <a:r>
              <a:rPr lang="en-GB" altLang="zh-CN" dirty="0">
                <a:solidFill>
                  <a:schemeClr val="tx1"/>
                </a:solidFill>
              </a:rPr>
              <a:t>unshaped DFT-S-OFDM QPSK PUSCH data</a:t>
            </a:r>
          </a:p>
          <a:p>
            <a:pPr lvl="2"/>
            <a:r>
              <a:rPr lang="en-GB" altLang="zh-CN" dirty="0">
                <a:solidFill>
                  <a:schemeClr val="tx1"/>
                </a:solidFill>
              </a:rPr>
              <a:t>SCS=120kHz</a:t>
            </a:r>
          </a:p>
          <a:p>
            <a:pPr lvl="2"/>
            <a:r>
              <a:rPr lang="en-GB" altLang="zh-CN" dirty="0">
                <a:solidFill>
                  <a:schemeClr val="tx1"/>
                </a:solidFill>
                <a:cs typeface="等线" panose="02010600030101010101" pitchFamily="2" charset="-122"/>
              </a:rPr>
              <a:t>No waveform shaping</a:t>
            </a:r>
          </a:p>
          <a:p>
            <a:pPr lvl="2"/>
            <a:r>
              <a:rPr lang="en-GB" altLang="zh-CN" dirty="0">
                <a:solidFill>
                  <a:schemeClr val="tx1"/>
                </a:solidFill>
                <a:cs typeface="等线" panose="02010600030101010101" pitchFamily="2" charset="-122"/>
              </a:rPr>
              <a:t>Reference waveform BW=100MHz</a:t>
            </a:r>
          </a:p>
          <a:p>
            <a:pPr lvl="2"/>
            <a:r>
              <a:rPr lang="en-GB" altLang="zh-CN" dirty="0">
                <a:solidFill>
                  <a:schemeClr val="tx1"/>
                </a:solidFill>
                <a:cs typeface="等线" panose="02010600030101010101" pitchFamily="2" charset="-122"/>
              </a:rPr>
              <a:t>Reference waveform RB details </a:t>
            </a:r>
          </a:p>
          <a:p>
            <a:pPr lvl="3"/>
            <a:r>
              <a:rPr lang="en-GB" altLang="zh-CN" sz="1800" dirty="0">
                <a:solidFill>
                  <a:schemeClr val="tx1"/>
                </a:solidFill>
                <a:cs typeface="等线" panose="02010600030101010101" pitchFamily="2" charset="-122"/>
              </a:rPr>
              <a:t>RB #=20</a:t>
            </a:r>
          </a:p>
          <a:p>
            <a:pPr lvl="3"/>
            <a:r>
              <a:rPr lang="en-GB" altLang="zh-CN" sz="1800" dirty="0" err="1">
                <a:solidFill>
                  <a:schemeClr val="tx1"/>
                </a:solidFill>
                <a:cs typeface="等线" panose="02010600030101010101" pitchFamily="2" charset="-122"/>
              </a:rPr>
              <a:t>RB_start</a:t>
            </a:r>
            <a:r>
              <a:rPr lang="en-GB" altLang="zh-CN" sz="1800" dirty="0">
                <a:solidFill>
                  <a:schemeClr val="tx1"/>
                </a:solidFill>
                <a:cs typeface="等线" panose="02010600030101010101" pitchFamily="2" charset="-122"/>
              </a:rPr>
              <a:t>=23</a:t>
            </a:r>
          </a:p>
          <a:p>
            <a:pPr lvl="1"/>
            <a:endParaRPr lang="en-GB" altLang="zh-CN" sz="1600" dirty="0">
              <a:cs typeface="等线" panose="02010600030101010101" pitchFamily="2" charset="-122"/>
            </a:endParaRPr>
          </a:p>
          <a:p>
            <a:pPr lvl="1"/>
            <a:endParaRPr lang="zh-CN" altLang="zh-CN" sz="1600" u="sng" dirty="0">
              <a:solidFill>
                <a:srgbClr val="FF0000"/>
              </a:solidFill>
              <a:cs typeface="等线" panose="02010600030101010101" pitchFamily="2" charset="-122"/>
            </a:endParaRPr>
          </a:p>
        </p:txBody>
      </p:sp>
    </p:spTree>
    <p:extLst>
      <p:ext uri="{BB962C8B-B14F-4D97-AF65-F5344CB8AC3E}">
        <p14:creationId xmlns:p14="http://schemas.microsoft.com/office/powerpoint/2010/main" val="27231058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535641" y="34222"/>
            <a:ext cx="11117542" cy="525785"/>
          </a:xfrm>
        </p:spPr>
        <p:txBody>
          <a:bodyPr/>
          <a:lstStyle/>
          <a:p>
            <a:pPr eaLnBrk="1" hangingPunct="1"/>
            <a:r>
              <a:rPr lang="fi-FI" altLang="zh-CN" sz="3599" dirty="0">
                <a:solidFill>
                  <a:schemeClr val="tx1"/>
                </a:solidFill>
                <a:ea typeface="宋体" panose="02010600030101010101" pitchFamily="2" charset="-122"/>
              </a:rPr>
              <a:t>Way Forward (FR2)  </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535641" y="848927"/>
            <a:ext cx="11396978" cy="2573012"/>
          </a:xfrm>
        </p:spPr>
        <p:txBody>
          <a:bodyPr/>
          <a:lstStyle/>
          <a:p>
            <a:pPr lvl="1"/>
            <a:r>
              <a:rPr lang="en-GB" altLang="zh-CN" sz="2400" dirty="0"/>
              <a:t>Use table 2 to generate the appropriate DMRS data</a:t>
            </a:r>
          </a:p>
          <a:p>
            <a:pPr lvl="2"/>
            <a:r>
              <a:rPr lang="en-GB" altLang="zh-CN" sz="2200" dirty="0"/>
              <a:t>For waveform length ≤ 4RB use the  appropriate CGS sequence in table2. For each set of CGS sequences use the one that gives the maximum PAPR</a:t>
            </a:r>
          </a:p>
          <a:p>
            <a:pPr lvl="2"/>
            <a:r>
              <a:rPr lang="en-GB" altLang="zh-CN" sz="2200" dirty="0"/>
              <a:t>For waveform length ≥ 30 RB use Gold code sequence with </a:t>
            </a:r>
            <a:r>
              <a:rPr lang="en-GB" altLang="zh-CN" sz="2200" dirty="0" err="1"/>
              <a:t>c_init</a:t>
            </a:r>
            <a:r>
              <a:rPr lang="en-GB" altLang="zh-CN" sz="2200" dirty="0"/>
              <a:t> given in table 1 </a:t>
            </a:r>
            <a:r>
              <a:rPr lang="en-GB" altLang="zh-CN" sz="2200" dirty="0">
                <a:solidFill>
                  <a:schemeClr val="tx1"/>
                </a:solidFill>
              </a:rPr>
              <a:t>and any other cell ID not precluded</a:t>
            </a:r>
            <a:endParaRPr lang="en-GB" altLang="zh-CN" sz="2400" dirty="0">
              <a:solidFill>
                <a:schemeClr val="tx1"/>
              </a:solidFill>
            </a:endParaRPr>
          </a:p>
          <a:p>
            <a:pPr lvl="1"/>
            <a:r>
              <a:rPr lang="en-GB" altLang="zh-CN" sz="2400" dirty="0"/>
              <a:t>The use of a subset of theses DMRS sequence lengths is also not precluded.</a:t>
            </a:r>
          </a:p>
          <a:p>
            <a:pPr lvl="1"/>
            <a:endParaRPr lang="zh-CN" altLang="zh-CN" sz="1600" u="sng" dirty="0">
              <a:solidFill>
                <a:srgbClr val="FF0000"/>
              </a:solidFill>
              <a:cs typeface="等线" panose="02010600030101010101" pitchFamily="2" charset="-122"/>
            </a:endParaRPr>
          </a:p>
        </p:txBody>
      </p:sp>
      <p:graphicFrame>
        <p:nvGraphicFramePr>
          <p:cNvPr id="2" name="Table 1">
            <a:extLst>
              <a:ext uri="{FF2B5EF4-FFF2-40B4-BE49-F238E27FC236}">
                <a16:creationId xmlns:a16="http://schemas.microsoft.com/office/drawing/2014/main" id="{48316DD1-45F6-4BAF-A942-C704FAB68C25}"/>
              </a:ext>
            </a:extLst>
          </p:cNvPr>
          <p:cNvGraphicFramePr>
            <a:graphicFrameLocks noGrp="1"/>
          </p:cNvGraphicFramePr>
          <p:nvPr>
            <p:extLst>
              <p:ext uri="{D42A27DB-BD31-4B8C-83A1-F6EECF244321}">
                <p14:modId xmlns:p14="http://schemas.microsoft.com/office/powerpoint/2010/main" val="3150212125"/>
              </p:ext>
            </p:extLst>
          </p:nvPr>
        </p:nvGraphicFramePr>
        <p:xfrm>
          <a:off x="2505075" y="3710859"/>
          <a:ext cx="6652050" cy="2448720"/>
        </p:xfrm>
        <a:graphic>
          <a:graphicData uri="http://schemas.openxmlformats.org/drawingml/2006/table">
            <a:tbl>
              <a:tblPr firstRow="1" firstCol="1" bandRow="1"/>
              <a:tblGrid>
                <a:gridCol w="2349635">
                  <a:extLst>
                    <a:ext uri="{9D8B030D-6E8A-4147-A177-3AD203B41FA5}">
                      <a16:colId xmlns:a16="http://schemas.microsoft.com/office/drawing/2014/main" val="2705464024"/>
                    </a:ext>
                  </a:extLst>
                </a:gridCol>
                <a:gridCol w="4302415">
                  <a:extLst>
                    <a:ext uri="{9D8B030D-6E8A-4147-A177-3AD203B41FA5}">
                      <a16:colId xmlns:a16="http://schemas.microsoft.com/office/drawing/2014/main" val="2450995043"/>
                    </a:ext>
                  </a:extLst>
                </a:gridCol>
              </a:tblGrid>
              <a:tr h="204060">
                <a:tc>
                  <a:txBody>
                    <a:bodyPr/>
                    <a:lstStyle/>
                    <a:p>
                      <a:pPr marL="0" marR="0" algn="just" hangingPunct="0">
                        <a:spcBef>
                          <a:spcPts val="600"/>
                        </a:spcBef>
                        <a:spcAft>
                          <a:spcPts val="600"/>
                        </a:spcAft>
                      </a:pPr>
                      <a:r>
                        <a:rPr lang="en-US" sz="1000">
                          <a:effectLst/>
                          <a:latin typeface="Times New Roman" panose="02020603050405020304" pitchFamily="18" charset="0"/>
                          <a:ea typeface="SimSun" panose="02010600030101010101" pitchFamily="2" charset="-122"/>
                          <a:cs typeface="Arial" panose="020B0604020202020204" pitchFamily="34" charset="0"/>
                        </a:rPr>
                        <a:t>Sequence Length</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a:effectLst/>
                          <a:latin typeface="Times New Roman" panose="02020603050405020304" pitchFamily="18" charset="0"/>
                          <a:ea typeface="SimSun" panose="02010600030101010101" pitchFamily="2" charset="-122"/>
                          <a:cs typeface="Arial" panose="020B0604020202020204" pitchFamily="34" charset="0"/>
                        </a:rPr>
                        <a:t>Generation</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7428260"/>
                  </a:ext>
                </a:extLst>
              </a:tr>
              <a:tr h="408120">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6 (1 PRB)</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8PSK CGS sequences with phases given by Table 1 of [7] followed by DFT.</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5043304"/>
                  </a:ext>
                </a:extLst>
              </a:tr>
              <a:tr h="408120">
                <a:tc>
                  <a:txBody>
                    <a:bodyPr/>
                    <a:lstStyle/>
                    <a:p>
                      <a:pPr marL="0" marR="0" algn="just" hangingPunct="0">
                        <a:spcBef>
                          <a:spcPts val="600"/>
                        </a:spcBef>
                        <a:spcAft>
                          <a:spcPts val="600"/>
                        </a:spcAft>
                      </a:pPr>
                      <a:r>
                        <a:rPr lang="en-US" sz="1000">
                          <a:effectLst/>
                          <a:latin typeface="Times New Roman" panose="02020603050405020304" pitchFamily="18" charset="0"/>
                          <a:ea typeface="SimSun" panose="02010600030101010101" pitchFamily="2" charset="-122"/>
                          <a:cs typeface="Arial" panose="020B0604020202020204" pitchFamily="34" charset="0"/>
                        </a:rPr>
                        <a:t>12 (2 PRB)</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Binary CGS sequence given by Table 1 of [8] followed by pi/2 BPSK modulation followed by DFT.</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4685759"/>
                  </a:ext>
                </a:extLst>
              </a:tr>
              <a:tr h="408120">
                <a:tc>
                  <a:txBody>
                    <a:bodyPr/>
                    <a:lstStyle/>
                    <a:p>
                      <a:pPr marL="0" marR="0" algn="just" hangingPunct="0">
                        <a:spcBef>
                          <a:spcPts val="600"/>
                        </a:spcBef>
                        <a:spcAft>
                          <a:spcPts val="600"/>
                        </a:spcAft>
                      </a:pPr>
                      <a:r>
                        <a:rPr lang="en-US" sz="1000">
                          <a:effectLst/>
                          <a:latin typeface="Times New Roman" panose="02020603050405020304" pitchFamily="18" charset="0"/>
                          <a:ea typeface="SimSun" panose="02010600030101010101" pitchFamily="2" charset="-122"/>
                          <a:cs typeface="Arial" panose="020B0604020202020204" pitchFamily="34" charset="0"/>
                        </a:rPr>
                        <a:t>18 (3 PRB)</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Binary CGS sequence given by Table 2 of [8] followed by pi/2 BPSK modulation followed by DFT.</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3491802"/>
                  </a:ext>
                </a:extLst>
              </a:tr>
              <a:tr h="408120">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24 (4 PRB)</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Binary CGS sequence given by Table 3 of [8] followed by pi/2 BPSK modulation followed by DFT.</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7623976"/>
                  </a:ext>
                </a:extLst>
              </a:tr>
              <a:tr h="612180">
                <a:tc>
                  <a:txBody>
                    <a:bodyPr/>
                    <a:lstStyle/>
                    <a:p>
                      <a:pPr marL="0" marR="0"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≥30 (≥ 5 PRB)</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Gold-sequence followed by π/2 BPSK modulation followed by DFT. </a:t>
                      </a:r>
                      <a:r>
                        <a:rPr lang="en-US" sz="1000" kern="1200" dirty="0">
                          <a:solidFill>
                            <a:schemeClr val="tx1"/>
                          </a:solidFill>
                          <a:effectLst/>
                          <a:latin typeface="Times New Roman" panose="02020603050405020304" pitchFamily="18" charset="0"/>
                          <a:ea typeface="SimSun" panose="02010600030101010101" pitchFamily="2" charset="-122"/>
                          <a:cs typeface="Arial" panose="020B0604020202020204" pitchFamily="34" charset="0"/>
                        </a:rPr>
                        <a:t>Use formula from Rel.15 CP-OFDM DMRS and reuse Rel-15 Gold sequence generator. Use </a:t>
                      </a:r>
                      <a:r>
                        <a:rPr lang="en-US" sz="1000" dirty="0" err="1">
                          <a:effectLst/>
                          <a:latin typeface="Times New Roman" panose="02020603050405020304" pitchFamily="18" charset="0"/>
                          <a:ea typeface="SimSun" panose="02010600030101010101" pitchFamily="2" charset="-122"/>
                          <a:cs typeface="Arial" panose="020B0604020202020204" pitchFamily="34" charset="0"/>
                        </a:rPr>
                        <a:t>c_init</a:t>
                      </a:r>
                      <a:r>
                        <a:rPr lang="en-US" sz="1000" dirty="0">
                          <a:effectLst/>
                          <a:latin typeface="Times New Roman" panose="02020603050405020304" pitchFamily="18" charset="0"/>
                          <a:ea typeface="SimSun" panose="02010600030101010101" pitchFamily="2" charset="-122"/>
                          <a:cs typeface="Arial" panose="020B0604020202020204" pitchFamily="34" charset="0"/>
                        </a:rPr>
                        <a:t>= [0     0     0     0     1     1     0     1     0     0     0     1     1     0     0     0     1     1     1    0     1     1     0     0     0     1     0     1     0     1     0]</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7428168"/>
                  </a:ext>
                </a:extLst>
              </a:tr>
            </a:tbl>
          </a:graphicData>
        </a:graphic>
      </p:graphicFrame>
      <p:sp>
        <p:nvSpPr>
          <p:cNvPr id="3" name="TextBox 2">
            <a:extLst>
              <a:ext uri="{FF2B5EF4-FFF2-40B4-BE49-F238E27FC236}">
                <a16:creationId xmlns:a16="http://schemas.microsoft.com/office/drawing/2014/main" id="{1A42B8BD-C827-4F5C-B95F-39FADA7A76C0}"/>
              </a:ext>
            </a:extLst>
          </p:cNvPr>
          <p:cNvSpPr txBox="1"/>
          <p:nvPr/>
        </p:nvSpPr>
        <p:spPr>
          <a:xfrm>
            <a:off x="4143375" y="3224767"/>
            <a:ext cx="3176382" cy="341632"/>
          </a:xfrm>
          <a:prstGeom prst="rect">
            <a:avLst/>
          </a:prstGeom>
          <a:noFill/>
        </p:spPr>
        <p:txBody>
          <a:bodyPr wrap="non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Table 2 – DMRS data generation</a:t>
            </a:r>
          </a:p>
        </p:txBody>
      </p:sp>
    </p:spTree>
    <p:extLst>
      <p:ext uri="{BB962C8B-B14F-4D97-AF65-F5344CB8AC3E}">
        <p14:creationId xmlns:p14="http://schemas.microsoft.com/office/powerpoint/2010/main" val="1299104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1089F-6E8F-44CF-AE1C-5179D440D9EF}"/>
              </a:ext>
            </a:extLst>
          </p:cNvPr>
          <p:cNvSpPr>
            <a:spLocks noGrp="1"/>
          </p:cNvSpPr>
          <p:nvPr>
            <p:ph type="title"/>
          </p:nvPr>
        </p:nvSpPr>
        <p:spPr>
          <a:xfrm>
            <a:off x="207264" y="205464"/>
            <a:ext cx="11430000" cy="525850"/>
          </a:xfrm>
        </p:spPr>
        <p:txBody>
          <a:bodyPr/>
          <a:lstStyle/>
          <a:p>
            <a:r>
              <a:rPr lang="en-US" dirty="0"/>
              <a:t>References</a:t>
            </a:r>
          </a:p>
        </p:txBody>
      </p:sp>
      <p:sp>
        <p:nvSpPr>
          <p:cNvPr id="3" name="Content Placeholder 2">
            <a:extLst>
              <a:ext uri="{FF2B5EF4-FFF2-40B4-BE49-F238E27FC236}">
                <a16:creationId xmlns:a16="http://schemas.microsoft.com/office/drawing/2014/main" id="{0406075A-DDE3-4C1A-84BD-DF258011193C}"/>
              </a:ext>
            </a:extLst>
          </p:cNvPr>
          <p:cNvSpPr>
            <a:spLocks noGrp="1"/>
          </p:cNvSpPr>
          <p:nvPr>
            <p:ph sz="half" idx="1"/>
          </p:nvPr>
        </p:nvSpPr>
        <p:spPr>
          <a:xfrm>
            <a:off x="1295182" y="633800"/>
            <a:ext cx="8389994" cy="6297108"/>
          </a:xfrm>
        </p:spPr>
        <p:txBody>
          <a:bodyPr/>
          <a:lstStyle/>
          <a:p>
            <a:pPr marL="457200" lvl="0" indent="-457200">
              <a:buFont typeface="+mj-lt"/>
              <a:buAutoNum type="arabicPeriod"/>
            </a:pPr>
            <a:r>
              <a:rPr lang="en-US" dirty="0"/>
              <a:t>RP-182863, “Revised WID: Enhancements on MIMO for NR”, RAN1#82, Sorrento, Italy, December 2018</a:t>
            </a:r>
            <a:endParaRPr lang="en-US" b="1" dirty="0"/>
          </a:p>
          <a:p>
            <a:pPr marL="457200" lvl="0" indent="-457200">
              <a:buFont typeface="+mj-lt"/>
              <a:buAutoNum type="arabicPeriod"/>
            </a:pPr>
            <a:r>
              <a:rPr lang="en-US" dirty="0"/>
              <a:t>RAN1 95 Chairman’s notes, Spokane, USA, November 2018</a:t>
            </a:r>
            <a:endParaRPr lang="en-US" b="1" dirty="0"/>
          </a:p>
          <a:p>
            <a:pPr marL="457200" lvl="0" indent="-457200">
              <a:buFont typeface="+mj-lt"/>
              <a:buAutoNum type="arabicPeriod"/>
            </a:pPr>
            <a:r>
              <a:rPr lang="en-US" dirty="0"/>
              <a:t>RAN1 1901 Ah meeting Chairman’s notes, Taipei, Taiwan, January 2019</a:t>
            </a:r>
            <a:endParaRPr lang="en-US" b="1" dirty="0"/>
          </a:p>
          <a:p>
            <a:pPr marL="457200" lvl="0" indent="-457200">
              <a:buFont typeface="+mj-lt"/>
              <a:buAutoNum type="arabicPeriod"/>
            </a:pPr>
            <a:r>
              <a:rPr lang="en-US" dirty="0"/>
              <a:t>RAN1 96 meeting Chairman’s notes, Athens, Greece, March 2019</a:t>
            </a:r>
            <a:endParaRPr lang="en-US" b="1" dirty="0"/>
          </a:p>
          <a:p>
            <a:pPr marL="457200" lvl="0" indent="-457200">
              <a:buFont typeface="+mj-lt"/>
              <a:buAutoNum type="arabicPeriod"/>
            </a:pPr>
            <a:r>
              <a:rPr lang="en-US" dirty="0"/>
              <a:t>RAN1 96b meeting Chairman’s notes, Xi’an, China, April 2019</a:t>
            </a:r>
          </a:p>
          <a:p>
            <a:pPr marL="457200" lvl="0" indent="-457200">
              <a:buFont typeface="+mj-lt"/>
              <a:buAutoNum type="arabicPeriod"/>
            </a:pPr>
            <a:r>
              <a:rPr lang="en-US" altLang="zh-CN" dirty="0">
                <a:solidFill>
                  <a:schemeClr val="tx1"/>
                </a:solidFill>
                <a:cs typeface="等线" panose="02010600030101010101" pitchFamily="2" charset="-122"/>
              </a:rPr>
              <a:t>R4-1912560, “</a:t>
            </a:r>
            <a:r>
              <a:rPr lang="en-US" dirty="0"/>
              <a:t>PI/2 BPSK DMRS”, RAN4_#92bis, Chongqing, China, Oct 2019</a:t>
            </a:r>
          </a:p>
          <a:p>
            <a:pPr marL="457200" indent="-457200">
              <a:buFont typeface="+mj-lt"/>
              <a:buAutoNum type="arabicPeriod"/>
            </a:pPr>
            <a:r>
              <a:rPr lang="en-GB" dirty="0"/>
              <a:t>R1-1905921, Final Report of 3GPP TSG RAN WG1 #96b,Section 7.2.8.5, RAN1#97, May 2019.</a:t>
            </a:r>
          </a:p>
          <a:p>
            <a:pPr marL="457200" indent="-457200">
              <a:buFont typeface="+mj-lt"/>
              <a:buAutoNum type="arabicPeriod"/>
            </a:pPr>
            <a:r>
              <a:rPr lang="en-US" dirty="0"/>
              <a:t>R1-1901362, Joint proposal on length-12, length-18, and length-24 CG sequences for pi/2 BPSK, RAN1</a:t>
            </a:r>
            <a:r>
              <a:rPr lang="en-GB" dirty="0"/>
              <a:t>#AH_1901</a:t>
            </a:r>
            <a:endParaRPr lang="en-US" b="1" dirty="0"/>
          </a:p>
          <a:p>
            <a:pPr marL="457200" indent="-457200">
              <a:buFont typeface="+mj-lt"/>
              <a:buAutoNum type="arabicPeriod"/>
            </a:pPr>
            <a:r>
              <a:rPr lang="en-US" dirty="0">
                <a:solidFill>
                  <a:schemeClr val="tx1"/>
                </a:solidFill>
              </a:rPr>
              <a:t>R4-1913466, MPR enhancement with Pi2 BPSK DMRS, Intel, RAN4#93</a:t>
            </a:r>
          </a:p>
        </p:txBody>
      </p:sp>
    </p:spTree>
    <p:extLst>
      <p:ext uri="{BB962C8B-B14F-4D97-AF65-F5344CB8AC3E}">
        <p14:creationId xmlns:p14="http://schemas.microsoft.com/office/powerpoint/2010/main" val="795198034"/>
      </p:ext>
    </p:extLst>
  </p:cSld>
  <p:clrMapOvr>
    <a:masterClrMapping/>
  </p:clrMapOvr>
</p:sld>
</file>

<file path=ppt/theme/theme1.xml><?xml version="1.0" encoding="utf-8"?>
<a:theme xmlns:a="http://schemas.openxmlformats.org/drawingml/2006/main" name="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STDs_brown_bag" id="{B3412744-2ECD-45FB-8010-3B90C2C28837}" vid="{4B5299F0-328A-4DA4-82D3-62AE996A5A69}"/>
    </a:ext>
  </a:extLst>
</a:theme>
</file>

<file path=ppt/theme/theme2.xml><?xml version="1.0" encoding="utf-8"?>
<a:theme xmlns:a="http://schemas.openxmlformats.org/drawingml/2006/main" name="1_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STDs_brown_bag" id="{B3412744-2ECD-45FB-8010-3B90C2C28837}" vid="{6CF52DF3-4125-4E79-A8E3-CA7398141676}"/>
    </a:ext>
  </a:ext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STDs_brown_bag</Template>
  <TotalTime>27526</TotalTime>
  <Words>1265</Words>
  <Application>Microsoft Office PowerPoint</Application>
  <PresentationFormat>Custom</PresentationFormat>
  <Paragraphs>98</Paragraphs>
  <Slides>8</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8</vt:i4>
      </vt:variant>
    </vt:vector>
  </HeadingPairs>
  <TitlesOfParts>
    <vt:vector size="20" baseType="lpstr">
      <vt:lpstr>Arial</vt:lpstr>
      <vt:lpstr>Calibre Regular</vt:lpstr>
      <vt:lpstr>Calibre Semibold</vt:lpstr>
      <vt:lpstr>Calibri</vt:lpstr>
      <vt:lpstr>Qualcomm Office Bold</vt:lpstr>
      <vt:lpstr>Qualcomm Office Light</vt:lpstr>
      <vt:lpstr>Qualcomm Office Regular</vt:lpstr>
      <vt:lpstr>Qualcomm Office Semibold</vt:lpstr>
      <vt:lpstr>Qualcomm Regular</vt:lpstr>
      <vt:lpstr>Times New Roman</vt:lpstr>
      <vt:lpstr>Qualcomm_Template_Executive</vt:lpstr>
      <vt:lpstr>1_Qualcomm_Template_Executive</vt:lpstr>
      <vt:lpstr>WF on MPR Assumptions for PI/2 DMRS Simulations for FR1 and FR2</vt:lpstr>
      <vt:lpstr>Background</vt:lpstr>
      <vt:lpstr>WF for FR1 and FR2</vt:lpstr>
      <vt:lpstr>Way Forward (FR1)</vt:lpstr>
      <vt:lpstr>Way Forward (FR1) </vt:lpstr>
      <vt:lpstr>Way Forward (FR2) </vt:lpstr>
      <vt:lpstr>Way Forward (FR2)  </vt:lpstr>
      <vt:lpstr>References</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Qualcomm User_1</dc:creator>
  <cp:keywords>CTPClassification=CTP_NT</cp:keywords>
  <cp:lastModifiedBy>Chan Fernando</cp:lastModifiedBy>
  <cp:revision>227</cp:revision>
  <cp:lastPrinted>2014-01-13T11:26:32Z</cp:lastPrinted>
  <dcterms:created xsi:type="dcterms:W3CDTF">2018-09-06T23:18:35Z</dcterms:created>
  <dcterms:modified xsi:type="dcterms:W3CDTF">2019-12-02T21:24:22Z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0a701e0c-2c55-4cfd-a445-d61f6a987911</vt:lpwstr>
  </property>
  <property fmtid="{D5CDD505-2E9C-101B-9397-08002B2CF9AE}" pid="4" name="CTP_TimeStamp">
    <vt:lpwstr>2019-11-21 03:41:30Z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ies>
</file>