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3"/>
    <p:sldId id="261" r:id="rId4"/>
    <p:sldId id="276" r:id="rId5"/>
    <p:sldId id="277" r:id="rId6"/>
    <p:sldId id="279" r:id="rId7"/>
    <p:sldId id="280" r:id="rId8"/>
    <p:sldId id="283" r:id="rId9"/>
    <p:sldId id="263" r:id="rId10"/>
    <p:sldId id="271" r:id="rId11"/>
    <p:sldId id="272" r:id="rId12"/>
    <p:sldId id="273" r:id="rId13"/>
    <p:sldId id="284" r:id="rId14"/>
    <p:sldId id="26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76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03CF0-6E0B-4875-9977-F910DD15014E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D4EB6-6904-4879-AF1A-C10C5D4B8440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6D73-965A-4B6D-8F80-CA2902517E87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DB9D-CA64-4337-888B-DE4E88925E59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173AA-4700-4E79-A133-2D8603E19353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B3317-B36A-4639-8F4F-08EA19B370E9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A09F-62FD-4A98-AEDF-61B9315FC934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D38C7-460B-4252-8BCB-269CCB2B6AE6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08C0-CD51-457D-9341-C9A110DF8BF4}" type="datetime1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3409-7C7D-4879-986C-CD9056700DA3}" type="datetime1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6706F-0BAB-4FCC-A6B6-9D2449C68EA3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E71DF-092E-4159-94B0-95A213FE7ECD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4AB6-92E0-41FB-BEEE-CAEB88C7F3AE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118B-F49E-4F5A-A26D-E438A17C868D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3111" y="1874169"/>
            <a:ext cx="10385777" cy="1807912"/>
          </a:xfrm>
        </p:spPr>
        <p:txBody>
          <a:bodyPr/>
          <a:lstStyle/>
          <a:p>
            <a:r>
              <a:rPr lang="en-US" dirty="0"/>
              <a:t>WF on NR-U BS RF RX FRC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884905"/>
            <a:ext cx="9144000" cy="1655762"/>
          </a:xfrm>
        </p:spPr>
        <p:txBody>
          <a:bodyPr/>
          <a:lstStyle/>
          <a:p>
            <a:r>
              <a:rPr lang="en-US" dirty="0"/>
              <a:t>ZTE,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664166" y="474132"/>
            <a:ext cx="262472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R4-1916162 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45770" y="288925"/>
            <a:ext cx="4480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#93</a:t>
            </a:r>
            <a:endParaRPr lang="en-US" b="1" dirty="0"/>
          </a:p>
          <a:p>
            <a:r>
              <a:rPr lang="en-US" b="1" dirty="0"/>
              <a:t>Reno, USA, 18th Nov. - 22th Nov.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2320" y="175523"/>
            <a:ext cx="10515600" cy="5378765"/>
          </a:xfrm>
        </p:spPr>
        <p:txBody>
          <a:bodyPr>
            <a:normAutofit/>
          </a:bodyPr>
          <a:lstStyle/>
          <a:p>
            <a:pPr marL="180975" lvl="1" indent="-180975" fontAlgn="auto">
              <a:spcBef>
                <a:spcPts val="0"/>
              </a:spcBef>
            </a:pPr>
            <a:r>
              <a:rPr lang="en-US" altLang="en-GB" sz="2000" dirty="0"/>
              <a:t>Dynamic range FRC</a:t>
            </a:r>
            <a:endParaRPr lang="en-GB" sz="2000" dirty="0"/>
          </a:p>
          <a:p>
            <a:pPr marL="361950" lvl="2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600" i="1" dirty="0">
              <a:sym typeface="+mn-ea"/>
            </a:endParaRPr>
          </a:p>
          <a:p>
            <a:pPr marL="532765" lvl="2" indent="-179705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i="1" dirty="0">
              <a:sym typeface="+mn-ea"/>
            </a:endParaRPr>
          </a:p>
          <a:p>
            <a:pPr marL="353060" lvl="2" indent="0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US" sz="1600" i="1" dirty="0">
              <a:sym typeface="+mn-ea"/>
            </a:endParaRPr>
          </a:p>
          <a:p>
            <a:pPr marL="532765" lvl="2" indent="-179705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en-GB" dirty="0">
              <a:sym typeface="+mn-ea"/>
            </a:endParaRPr>
          </a:p>
          <a:p>
            <a:pPr marL="342900" lvl="2" indent="-342900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i="1" dirty="0"/>
          </a:p>
          <a:p>
            <a:pPr marL="533400" lvl="2" indent="-171450">
              <a:spcBef>
                <a:spcPts val="0"/>
              </a:spcBef>
              <a:spcAft>
                <a:spcPts val="600"/>
              </a:spcAft>
            </a:pPr>
            <a:endParaRPr lang="en-US" sz="1600" i="1" dirty="0"/>
          </a:p>
          <a:p>
            <a:pPr marL="361950" lvl="2" indent="0">
              <a:spcBef>
                <a:spcPts val="0"/>
              </a:spcBef>
              <a:spcAft>
                <a:spcPts val="600"/>
              </a:spcAft>
              <a:buNone/>
            </a:pP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  <p:pic>
        <p:nvPicPr>
          <p:cNvPr id="5" name="图片 4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7543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7543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7543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7543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7543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" name="表格 1"/>
          <p:cNvGraphicFramePr/>
          <p:nvPr/>
        </p:nvGraphicFramePr>
        <p:xfrm>
          <a:off x="3200400" y="355600"/>
          <a:ext cx="6502400" cy="274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0963"/>
                <a:gridCol w="573087"/>
                <a:gridCol w="571500"/>
                <a:gridCol w="571500"/>
                <a:gridCol w="571500"/>
                <a:gridCol w="571500"/>
                <a:gridCol w="571500"/>
                <a:gridCol w="571500"/>
                <a:gridCol w="571500"/>
                <a:gridCol w="577850"/>
              </a:tblGrid>
              <a:tr h="2743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Reference channel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G-FR1-A2</a:t>
                      </a: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7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8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9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11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12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13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14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15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CBW</a:t>
                      </a:r>
                      <a:endParaRPr lang="en-US" altLang="en-US" sz="9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40MHz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40MHz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40MHz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Subcarrier spacing (kHz)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Allocated resource blocks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CP-OFDM Symbols per slot 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(Note 1)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Modulation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16QAM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16QAM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16QAM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16QAM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16QAM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16QAM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16QAM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16QAM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Code rate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(N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te 2)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/3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/3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/3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/3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/3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/3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/3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/3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/3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Payload size (bits)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3752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3752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4032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3752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3752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3752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7424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3752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3752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Transport block CRC (bits)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24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24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Code block CRC size (bits)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code blocks - C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Code block size including CRC (bits) (Note 3)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3768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3768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4056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3768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3768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3768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7448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3768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3768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number of bits per slot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5760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5760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6336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5760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5760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5760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11520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5760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5760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symbols per slot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1440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1440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1584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1440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1440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1440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2880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1440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1440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gridSpan="10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1:</a:t>
                      </a:r>
                      <a:r>
                        <a:rPr lang="en-US" sz="900" b="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UL-DMRS-config-type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= 1 with </a:t>
                      </a:r>
                      <a:r>
                        <a:rPr lang="en-US" sz="900" b="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UL-DMRS-max-len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= 1, </a:t>
                      </a:r>
                      <a:r>
                        <a:rPr lang="en-US" sz="900" b="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UL-DMRS-add-pos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= 1 with </a:t>
                      </a:r>
                      <a:r>
                        <a:rPr lang="en-US" sz="900" b="0">
                          <a:latin typeface="Arial" panose="020B0604020202020204" pitchFamily="34" charset="0"/>
                        </a:rPr>
                        <a:t>= 2, = 11 as per 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able 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6.4.1.1.3-3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of TS 38.211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[5].</a:t>
                      </a:r>
                      <a:endParaRPr lang="en-US" sz="900" b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2:MCS index 16 and t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arget coding rate = 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658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/1024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are adopted to 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calculate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payload size for receiver sensitivity and 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in-channel selectivity</a:t>
                      </a:r>
                      <a:endParaRPr lang="en-US" sz="9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3: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Code block size including CRC (bits)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equals to </a:t>
                      </a:r>
                      <a:r>
                        <a:rPr lang="en-US" sz="900" b="0">
                          <a:latin typeface="Arial" panose="020B0604020202020204" pitchFamily="34" charset="0"/>
                        </a:rPr>
                        <a:t> in sub-clause 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5.2.2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of TS 38.212 [15].</a:t>
                      </a:r>
                      <a:endParaRPr lang="en-US" sz="900" b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4: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reference channel A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the allocated RB’s are uniformly spaced over the channel bandwidth at RB index 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N,N+5,N+10,..N+45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where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N={0,1,2,3,4,5,6}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 </a:t>
                      </a:r>
                      <a:endParaRPr lang="en-US" sz="900" b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5:For reference channel A2-8, the allocated RB’s are uniformly spaced over the channel bandwidth at RB index N,N,N+2,..., N+18 where N={0,1,2,3,4,5}.</a:t>
                      </a:r>
                      <a:endParaRPr lang="en-US" sz="900" b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6:For reference channel A2-9, the allocated RB’s are uniformly spaced over the channel bandwidth at RB index N, N+1, N+2,...,N+10 where N={0}.</a:t>
                      </a:r>
                      <a:endParaRPr lang="en-US" sz="900" b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7: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or reference channel A2-10, the allocated RB’s are uniformly spaced over the channel bandwidth at RB index  N,N+10,N+20,..N+90 where N={0,1,2,3,...,15}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endParaRPr 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8: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or reference channel A2-11, the allocated RB’s are uniformly spaced over the channel bandwidth at RB index N,N+5,N+10,..,N+45 where N={0,1,2,3,4,5}.</a:t>
                      </a:r>
                      <a:endParaRPr lang="en-US" sz="900" b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:For reference channel A2-12, the allocated RB’s are uniformly spaced over the channel bandwidth at RB index N,N+2,..., N+18 where N={0,1,2,..,6}.</a:t>
                      </a:r>
                      <a:endParaRPr lang="en-US" sz="900" b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: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reference channel A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13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the allocated RB’s are uniformly spaced over the channel bandwidth at RB index 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900" b="0">
                          <a:solidFill>
                            <a:srgbClr val="00B0F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N,N+10,N+20,...,N+190 where N={0,1,2,3,4,...,25}.</a:t>
                      </a:r>
                      <a:endParaRPr lang="en-US" sz="900" b="0">
                        <a:solidFill>
                          <a:srgbClr val="00B0F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: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reference channel A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14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the allocated RB’s are uniformly spaced over the channel bandwidth at RB index 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N, 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N+10, ...,N+90 where N={0,1,2,3,4,...,15}.</a:t>
                      </a:r>
                      <a:endParaRPr lang="en-US" sz="900" b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12: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reference channel A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the allocated RB’s are uniformly spaced over the channel bandwidth at RB index 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N,N+5,N+10,..N+45 where N={0,1,2,3,4,5}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图片 5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68580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68580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685800"/>
            <a:ext cx="104775" cy="190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2320" y="175523"/>
            <a:ext cx="10515600" cy="5378765"/>
          </a:xfrm>
        </p:spPr>
        <p:txBody>
          <a:bodyPr>
            <a:normAutofit/>
          </a:bodyPr>
          <a:lstStyle/>
          <a:p>
            <a:pPr marL="180975" lvl="1" indent="-180975" fontAlgn="auto">
              <a:spcBef>
                <a:spcPts val="0"/>
              </a:spcBef>
            </a:pPr>
            <a:r>
              <a:rPr lang="en-US" altLang="en-GB" sz="2000" dirty="0"/>
              <a:t>Dynamic range FRC</a:t>
            </a:r>
            <a:endParaRPr lang="en-GB" sz="2000" dirty="0"/>
          </a:p>
          <a:p>
            <a:pPr marL="361950" lvl="2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600" i="1" dirty="0">
              <a:sym typeface="+mn-ea"/>
            </a:endParaRPr>
          </a:p>
          <a:p>
            <a:pPr marL="532765" lvl="2" indent="-179705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i="1" dirty="0">
              <a:sym typeface="+mn-ea"/>
            </a:endParaRPr>
          </a:p>
          <a:p>
            <a:pPr marL="353060" lvl="2" indent="0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US" sz="1600" i="1" dirty="0">
              <a:sym typeface="+mn-ea"/>
            </a:endParaRPr>
          </a:p>
          <a:p>
            <a:pPr marL="532765" lvl="2" indent="-179705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en-GB" dirty="0">
              <a:sym typeface="+mn-ea"/>
            </a:endParaRPr>
          </a:p>
          <a:p>
            <a:pPr marL="342900" lvl="2" indent="-342900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i="1" dirty="0"/>
          </a:p>
          <a:p>
            <a:pPr marL="533400" lvl="2" indent="-171450">
              <a:spcBef>
                <a:spcPts val="0"/>
              </a:spcBef>
              <a:spcAft>
                <a:spcPts val="600"/>
              </a:spcAft>
            </a:pPr>
            <a:endParaRPr lang="en-US" sz="1600" i="1" dirty="0"/>
          </a:p>
          <a:p>
            <a:pPr marL="361950" lvl="2" indent="0">
              <a:spcBef>
                <a:spcPts val="0"/>
              </a:spcBef>
              <a:spcAft>
                <a:spcPts val="600"/>
              </a:spcAft>
              <a:buNone/>
            </a:pP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  <p:pic>
        <p:nvPicPr>
          <p:cNvPr id="5" name="图片 4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7543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7543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7543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7543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7543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68580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68580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68580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9" name="表格 8"/>
          <p:cNvGraphicFramePr/>
          <p:nvPr/>
        </p:nvGraphicFramePr>
        <p:xfrm>
          <a:off x="2844800" y="678180"/>
          <a:ext cx="6502400" cy="274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0963"/>
                <a:gridCol w="573087"/>
                <a:gridCol w="571500"/>
                <a:gridCol w="571500"/>
                <a:gridCol w="571500"/>
                <a:gridCol w="571500"/>
                <a:gridCol w="571500"/>
                <a:gridCol w="571500"/>
                <a:gridCol w="571500"/>
                <a:gridCol w="577850"/>
              </a:tblGrid>
              <a:tr h="274320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6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17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8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19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60MHz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60MHz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80MHz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80MHz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Subcarrier spacing (kHz)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6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6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Allocated resource blocks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CP-OFDM Symbols per slot 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(Note 1)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Modulation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16QAM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16QAM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16QAM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16QAM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Code rate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(N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te 2)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/3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/3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/3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/3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Payload size (bits)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7424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3752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7424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3752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Transport block CRC (bits)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24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24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Code block CRC size (bits)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code blocks - C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Code block size including CRC (bits) (Note 3)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7448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3768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7448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3768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number of bits per slot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11520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5760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11520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5760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symbols per slot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2880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1440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2880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1440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gridSpan="10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1:</a:t>
                      </a:r>
                      <a:r>
                        <a:rPr lang="en-US" sz="900" b="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UL-DMRS-config-type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= 1 with </a:t>
                      </a:r>
                      <a:r>
                        <a:rPr lang="en-US" sz="900" b="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UL-DMRS-max-len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= 1, </a:t>
                      </a:r>
                      <a:r>
                        <a:rPr lang="en-US" sz="900" b="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UL-DMRS-add-pos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= 1 with </a:t>
                      </a:r>
                      <a:r>
                        <a:rPr lang="en-US" sz="900" b="0">
                          <a:latin typeface="Arial" panose="020B0604020202020204" pitchFamily="34" charset="0"/>
                        </a:rPr>
                        <a:t>= 2, = 11 as per 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able 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6.4.1.1.3-3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of TS 38.211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[5].</a:t>
                      </a:r>
                      <a:endParaRPr lang="en-US" sz="900" b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2:MCS index 16 and t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arget coding rate = 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65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8/1024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are adopted to 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calculate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payload size for receiver sensitivity and 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in-channel selectivity</a:t>
                      </a:r>
                      <a:endParaRPr lang="en-US" sz="9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3: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Code block size including CRC (bits)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equals to </a:t>
                      </a:r>
                      <a:r>
                        <a:rPr lang="en-US" sz="900" b="0">
                          <a:latin typeface="Arial" panose="020B0604020202020204" pitchFamily="34" charset="0"/>
                        </a:rPr>
                        <a:t> in sub-clause 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5.2.2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of TS 38.212 [15].</a:t>
                      </a:r>
                      <a:endParaRPr lang="en-US" sz="900" b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4: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reference channel A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the allocated RB’s are uniformly spaced over the channel bandwidth at RB index 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N,N+8,N+16,...,N+152 where N={0,1,2,...,9}.</a:t>
                      </a:r>
                      <a:endParaRPr lang="en-US" sz="900" b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5: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reference channel A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17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the allocated RB’s are uniformly spaced over the channel bandwidth at RB index 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N,N+8,N+16....,N+72 where N={0,1,2,...,6} </a:t>
                      </a:r>
                      <a:r>
                        <a:rPr lang="en-US" sz="900" b="0">
                          <a:solidFill>
                            <a:srgbClr val="00B0F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and 0,8,16,24,32,39,48,56,64,72 for PRB 39 testing.</a:t>
                      </a:r>
                      <a:endParaRPr lang="en-US" sz="900" b="0">
                        <a:solidFill>
                          <a:srgbClr val="00B0F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6: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reference channel A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18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the allocated RB’s are uniformly spaced over the channel bandwidth at RB index </a:t>
                      </a:r>
                      <a:r>
                        <a:rPr lang="en-US" sz="900" b="0">
                          <a:solidFill>
                            <a:srgbClr val="00B0F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N,N+10,N+20,...,N+190 where N={0,1,2,3,4,...,26}.</a:t>
                      </a:r>
                      <a:endParaRPr lang="en-US" sz="900" b="0">
                        <a:solidFill>
                          <a:srgbClr val="00B0F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7: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reference channel A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19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the allocated RB’s are uniformly spaced over the channel bandwidth at RB index 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N,N+10,N+20,..N+90 where N={0,1,2,3,...,15}.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图片 13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10972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10972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10972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Agreements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SNR </a:t>
            </a:r>
            <a:r>
              <a:rPr lang="sv-SE" dirty="0" err="1"/>
              <a:t>values</a:t>
            </a:r>
            <a:r>
              <a:rPr lang="sv-SE" dirty="0"/>
              <a:t> (practical </a:t>
            </a:r>
            <a:r>
              <a:rPr lang="sv-SE" dirty="0" err="1"/>
              <a:t>channel</a:t>
            </a:r>
            <a:r>
              <a:rPr lang="sv-SE" dirty="0"/>
              <a:t> </a:t>
            </a:r>
            <a:r>
              <a:rPr lang="sv-SE" dirty="0" err="1"/>
              <a:t>estimation</a:t>
            </a:r>
            <a:r>
              <a:rPr lang="sv-SE" dirty="0"/>
              <a:t>) </a:t>
            </a:r>
            <a:r>
              <a:rPr lang="sv-SE" dirty="0" err="1"/>
              <a:t>shall</a:t>
            </a:r>
            <a:r>
              <a:rPr lang="sv-SE" dirty="0"/>
              <a:t> be </a:t>
            </a:r>
            <a:r>
              <a:rPr lang="sv-SE" dirty="0" err="1"/>
              <a:t>provided</a:t>
            </a:r>
            <a:r>
              <a:rPr lang="sv-SE" dirty="0"/>
              <a:t> for </a:t>
            </a:r>
            <a:r>
              <a:rPr lang="sv-SE" dirty="0" err="1"/>
              <a:t>next</a:t>
            </a:r>
            <a:r>
              <a:rPr lang="sv-SE" dirty="0"/>
              <a:t> </a:t>
            </a:r>
            <a:r>
              <a:rPr lang="sv-SE" dirty="0" err="1"/>
              <a:t>February</a:t>
            </a:r>
            <a:r>
              <a:rPr lang="sv-SE" dirty="0"/>
              <a:t> RAN4#</a:t>
            </a:r>
            <a:r>
              <a:rPr lang="en-US" altLang="sv-SE" dirty="0"/>
              <a:t>94</a:t>
            </a:r>
            <a:r>
              <a:rPr lang="sv-SE" dirty="0"/>
              <a:t> meeting.</a:t>
            </a:r>
            <a:endParaRPr lang="sv-SE" dirty="0"/>
          </a:p>
          <a:p>
            <a:r>
              <a:rPr lang="sv-SE" dirty="0"/>
              <a:t>No </a:t>
            </a:r>
            <a:r>
              <a:rPr lang="sv-SE" dirty="0" err="1"/>
              <a:t>margin</a:t>
            </a:r>
            <a:r>
              <a:rPr lang="sv-SE" dirty="0"/>
              <a:t> </a:t>
            </a:r>
            <a:r>
              <a:rPr lang="sv-SE" dirty="0" err="1"/>
              <a:t>should</a:t>
            </a:r>
            <a:r>
              <a:rPr lang="sv-SE" dirty="0"/>
              <a:t> be </a:t>
            </a:r>
            <a:r>
              <a:rPr lang="sv-SE" dirty="0" err="1"/>
              <a:t>included</a:t>
            </a:r>
            <a:r>
              <a:rPr lang="sv-SE" dirty="0"/>
              <a:t>.</a:t>
            </a:r>
            <a:endParaRPr lang="sv-SE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References: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22630"/>
            <a:ext cx="10515600" cy="5378765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sz="1800" dirty="0">
                <a:solidFill>
                  <a:schemeClr val="tx1"/>
                </a:solidFill>
                <a:sym typeface="+mn-ea"/>
              </a:rPr>
              <a:t>[1]</a:t>
            </a:r>
            <a:r>
              <a:rPr lang="en-US" altLang="en-US" sz="180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R4-1914286</a:t>
            </a:r>
            <a:r>
              <a:rPr lang="en-US" altLang="en-US" sz="18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,</a:t>
            </a:r>
            <a:r>
              <a:rPr lang="en-US" sz="180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Draft CR to TS 38.104: Introduction of NR-U in core specification – Rx part</a:t>
            </a:r>
            <a:r>
              <a:rPr lang="en-US" sz="1800" dirty="0">
                <a:solidFill>
                  <a:schemeClr val="tx1"/>
                </a:solidFill>
                <a:sym typeface="+mn-ea"/>
              </a:rPr>
              <a:t>, Nokia</a:t>
            </a:r>
            <a:endParaRPr lang="en-US" sz="1800" dirty="0">
              <a:solidFill>
                <a:schemeClr val="tx1"/>
              </a:solidFill>
            </a:endParaRPr>
          </a:p>
          <a:p>
            <a:pPr marL="457200" lvl="1" indent="0">
              <a:buNone/>
            </a:pPr>
            <a:r>
              <a:rPr lang="en-US" sz="1800" dirty="0">
                <a:solidFill>
                  <a:schemeClr val="tx1"/>
                </a:solidFill>
                <a:sym typeface="+mn-ea"/>
              </a:rPr>
              <a:t>[2]</a:t>
            </a:r>
            <a:r>
              <a:rPr lang="en-US" altLang="en-US" sz="180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R4-1914232</a:t>
            </a:r>
            <a:r>
              <a:rPr lang="en-US" altLang="en-US" sz="18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,</a:t>
            </a:r>
            <a:r>
              <a:rPr lang="en-US" sz="180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simulation results for NR-U BS RX FRC,ZTE Corporation</a:t>
            </a:r>
            <a:endParaRPr lang="en-US" sz="1800">
              <a:solidFill>
                <a:schemeClr val="tx1"/>
              </a:solidFill>
              <a:latin typeface="Arial" panose="020B0604020202020204" pitchFamily="34" charset="0"/>
              <a:sym typeface="+mn-ea"/>
            </a:endParaRPr>
          </a:p>
          <a:p>
            <a:pPr marL="457200" lvl="1" indent="0">
              <a:buNone/>
            </a:pPr>
            <a:r>
              <a:rPr lang="en-US" sz="180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[3] R4-1914233</a:t>
            </a:r>
            <a:r>
              <a:rPr lang="en-US" altLang="en-US" sz="18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,</a:t>
            </a:r>
            <a:r>
              <a:rPr lang="en-US" sz="180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NR-U BS REFSENS and dynamic range requirement</a:t>
            </a:r>
            <a:r>
              <a:rPr lang="en-US" altLang="en-US" sz="180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,</a:t>
            </a:r>
            <a:r>
              <a:rPr lang="en-US" sz="1800" dirty="0">
                <a:solidFill>
                  <a:schemeClr val="tx1"/>
                </a:solidFill>
                <a:sym typeface="+mn-ea"/>
              </a:rPr>
              <a:t> </a:t>
            </a:r>
            <a:r>
              <a:rPr lang="en-US" sz="180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ZTE Corporation</a:t>
            </a:r>
            <a:endParaRPr lang="en-US" sz="1800">
              <a:solidFill>
                <a:schemeClr val="tx1"/>
              </a:solidFill>
              <a:latin typeface="Arial" panose="020B0604020202020204" pitchFamily="34" charset="0"/>
              <a:sym typeface="+mn-ea"/>
            </a:endParaRPr>
          </a:p>
          <a:p>
            <a:pPr marL="0" lvl="1" indent="0">
              <a:buNone/>
            </a:pPr>
            <a:r>
              <a:rPr lang="en-US" sz="180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       [4] R4-1914234,</a:t>
            </a:r>
            <a:r>
              <a:rPr lang="en-US" altLang="en-US" sz="18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en-US" sz="180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NR-U BS ICS requirement, ZTE corporation</a:t>
            </a:r>
            <a:endParaRPr lang="en-US" altLang="en-GB" dirty="0"/>
          </a:p>
          <a:p>
            <a:pPr marL="457200" lvl="1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/>
        </p:nvSpPr>
        <p:spPr>
          <a:xfrm>
            <a:off x="838200" y="-1405305"/>
            <a:ext cx="10515600" cy="53787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altLang="en-GB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/>
          </a:bodyPr>
          <a:lstStyle/>
          <a:p>
            <a:pPr marL="180975" lvl="1" indent="-180975">
              <a:spcBef>
                <a:spcPts val="0"/>
              </a:spcBef>
            </a:pPr>
            <a:r>
              <a:rPr lang="en-US" altLang="en-GB" dirty="0">
                <a:solidFill>
                  <a:schemeClr val="tx1"/>
                </a:solidFill>
              </a:rPr>
              <a:t>Some</a:t>
            </a:r>
            <a:r>
              <a:rPr lang="pl-PL" altLang="en-GB" dirty="0">
                <a:solidFill>
                  <a:schemeClr val="tx1"/>
                </a:solidFill>
              </a:rPr>
              <a:t> </a:t>
            </a:r>
            <a:r>
              <a:rPr lang="en-US" altLang="en-GB" dirty="0">
                <a:solidFill>
                  <a:schemeClr val="tx1"/>
                </a:solidFill>
              </a:rPr>
              <a:t>NR-U BS Rx requirements require new FRC</a:t>
            </a:r>
            <a:r>
              <a:rPr lang="pl-PL" altLang="en-GB" dirty="0">
                <a:solidFill>
                  <a:schemeClr val="tx1"/>
                </a:solidFill>
              </a:rPr>
              <a:t>(s)</a:t>
            </a:r>
            <a:r>
              <a:rPr lang="en-US" altLang="en-GB" dirty="0">
                <a:solidFill>
                  <a:schemeClr val="tx1"/>
                </a:solidFill>
              </a:rPr>
              <a:t> to be defined.</a:t>
            </a:r>
            <a:r>
              <a:rPr lang="pl-PL" altLang="en-GB" dirty="0">
                <a:solidFill>
                  <a:schemeClr val="tx1"/>
                </a:solidFill>
              </a:rPr>
              <a:t> FRC(s) </a:t>
            </a:r>
            <a:r>
              <a:rPr lang="en-US" altLang="en-GB" dirty="0">
                <a:solidFill>
                  <a:schemeClr val="tx1"/>
                </a:solidFill>
              </a:rPr>
              <a:t>parameters are critical </a:t>
            </a:r>
            <a:r>
              <a:rPr lang="pl-PL" altLang="en-GB" dirty="0">
                <a:solidFill>
                  <a:schemeClr val="tx1"/>
                </a:solidFill>
              </a:rPr>
              <a:t>to </a:t>
            </a:r>
            <a:r>
              <a:rPr lang="en-US" altLang="en-GB" dirty="0">
                <a:solidFill>
                  <a:schemeClr val="tx1"/>
                </a:solidFill>
              </a:rPr>
              <a:t>define Rx wanted signal and interfering signal configurations</a:t>
            </a:r>
            <a:r>
              <a:rPr lang="pl-PL" altLang="en-GB" dirty="0">
                <a:solidFill>
                  <a:schemeClr val="tx1"/>
                </a:solidFill>
              </a:rPr>
              <a:t>. NR BS </a:t>
            </a:r>
            <a:r>
              <a:rPr lang="en-US" altLang="en-GB" dirty="0">
                <a:solidFill>
                  <a:schemeClr val="tx1"/>
                </a:solidFill>
              </a:rPr>
              <a:t>Rx</a:t>
            </a:r>
            <a:r>
              <a:rPr lang="pl-PL" altLang="en-GB" dirty="0">
                <a:solidFill>
                  <a:schemeClr val="tx1"/>
                </a:solidFill>
              </a:rPr>
              <a:t> </a:t>
            </a:r>
            <a:r>
              <a:rPr lang="en-US" altLang="en-GB" dirty="0">
                <a:solidFill>
                  <a:schemeClr val="tx1"/>
                </a:solidFill>
              </a:rPr>
              <a:t>requirements are essential to finished Rel-16 NR-U WI.</a:t>
            </a:r>
            <a:endParaRPr lang="en-US" altLang="en-GB" sz="2000" dirty="0">
              <a:solidFill>
                <a:schemeClr val="tx1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>
              <a:solidFill>
                <a:srgbClr val="FF0000"/>
              </a:solidFill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altLang="en-GB" sz="2000" dirty="0"/>
          </a:p>
          <a:p>
            <a:pPr marL="180975" lvl="1" indent="-180975">
              <a:spcBef>
                <a:spcPts val="0"/>
              </a:spcBef>
            </a:pPr>
            <a:endParaRPr lang="en-US" alt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Simulation </a:t>
            </a:r>
            <a:r>
              <a:rPr lang="sv-SE" dirty="0" err="1"/>
              <a:t>assumptions</a:t>
            </a:r>
            <a:r>
              <a:rPr lang="sv-SE" dirty="0"/>
              <a:t> - DMRS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DMRS </a:t>
            </a:r>
            <a:r>
              <a:rPr lang="sv-SE" dirty="0" err="1"/>
              <a:t>pattern</a:t>
            </a:r>
            <a:r>
              <a:rPr lang="sv-SE" dirty="0"/>
              <a:t> </a:t>
            </a:r>
            <a:r>
              <a:rPr lang="sv-SE" dirty="0" err="1"/>
              <a:t>type</a:t>
            </a:r>
            <a:r>
              <a:rPr lang="sv-SE" dirty="0"/>
              <a:t> 1:</a:t>
            </a:r>
            <a:endParaRPr lang="sv-SE" dirty="0"/>
          </a:p>
          <a:p>
            <a:pPr lvl="1"/>
            <a:r>
              <a:rPr lang="sv-SE" dirty="0"/>
              <a:t>1 symbol front </a:t>
            </a:r>
            <a:r>
              <a:rPr lang="sv-SE" dirty="0" err="1"/>
              <a:t>loaded</a:t>
            </a:r>
            <a:r>
              <a:rPr lang="sv-SE" dirty="0"/>
              <a:t> + 1 </a:t>
            </a:r>
            <a:r>
              <a:rPr lang="sv-SE" dirty="0" err="1"/>
              <a:t>additional</a:t>
            </a:r>
            <a:endParaRPr lang="sv-SE" dirty="0"/>
          </a:p>
          <a:p>
            <a:pPr lvl="1"/>
            <a:r>
              <a:rPr lang="sv-SE" dirty="0"/>
              <a:t>No FDM, no data in DMRS symbol </a:t>
            </a:r>
            <a:r>
              <a:rPr lang="en-US" altLang="sv-SE" strike="sngStrike" dirty="0">
                <a:solidFill>
                  <a:schemeClr val="tx1"/>
                </a:solidFill>
                <a:uFillTx/>
              </a:rPr>
              <a:t>and </a:t>
            </a:r>
            <a:r>
              <a:rPr lang="en-US" altLang="sv-SE" strike="sngStrike" dirty="0">
                <a:solidFill>
                  <a:srgbClr val="FF0000"/>
                </a:solidFill>
                <a:uFillTx/>
              </a:rPr>
              <a:t>3dB power boosting for DMRS</a:t>
            </a:r>
            <a:endParaRPr lang="sv-SE" dirty="0">
              <a:solidFill>
                <a:srgbClr val="FF0000"/>
              </a:solidFill>
            </a:endParaRPr>
          </a:p>
          <a:p>
            <a:pPr lvl="1"/>
            <a:endParaRPr lang="sv-SE" dirty="0"/>
          </a:p>
          <a:p>
            <a:pPr marL="3200400" lvl="7" indent="0">
              <a:buNone/>
            </a:pPr>
            <a:endParaRPr lang="sv-SE" dirty="0"/>
          </a:p>
          <a:p>
            <a:pPr marL="3200400" lvl="7" indent="0">
              <a:buNone/>
            </a:pPr>
            <a:endParaRPr lang="sv-SE" dirty="0"/>
          </a:p>
          <a:p>
            <a:pPr marL="3200400" lvl="7" indent="0">
              <a:buNone/>
            </a:pPr>
            <a:endParaRPr lang="en-US" b="1" strike="sngStrike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9387" y="3501009"/>
            <a:ext cx="3438701" cy="230425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Simulation </a:t>
            </a:r>
            <a:r>
              <a:rPr lang="sv-SE" dirty="0" err="1"/>
              <a:t>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Receiver type: MMSE</a:t>
            </a:r>
            <a:endParaRPr lang="en-US" dirty="0"/>
          </a:p>
          <a:p>
            <a:pPr>
              <a:buNone/>
            </a:pPr>
            <a:r>
              <a:rPr lang="en-US" dirty="0"/>
              <a:t>No PT-RS for FR1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REFSENS and ICS </a:t>
            </a:r>
            <a:r>
              <a:rPr lang="sv-SE" dirty="0" err="1"/>
              <a:t>assumptions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919536" y="1514048"/>
          <a:ext cx="8352790" cy="3463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7990"/>
                <a:gridCol w="4114800"/>
              </a:tblGrid>
              <a:tr h="2702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+mn-cs"/>
                        </a:rPr>
                        <a:t>Parameter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Value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+mn-cs"/>
                        </a:rPr>
                        <a:t>Propagation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AWGN</a:t>
                      </a:r>
                      <a:endParaRPr lang="en-US" sz="1800" dirty="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Modulation</a:t>
                      </a:r>
                      <a:endParaRPr lang="en-US" sz="1800" dirty="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QPSK</a:t>
                      </a:r>
                      <a:endParaRPr lang="en-US" sz="1800" dirty="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Coding rate</a:t>
                      </a:r>
                      <a:endParaRPr lang="en-US" sz="1800" dirty="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1/3</a:t>
                      </a:r>
                      <a:endParaRPr lang="en-US" sz="1800" dirty="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Symbol type</a:t>
                      </a:r>
                      <a:endParaRPr lang="en-US" sz="1800" dirty="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CP-OFDM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HARQ</a:t>
                      </a:r>
                      <a:endParaRPr lang="en-US" sz="1800" dirty="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None</a:t>
                      </a:r>
                      <a:endParaRPr lang="en-US" sz="1800" dirty="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#antenna</a:t>
                      </a:r>
                      <a:endParaRPr lang="en-US" sz="1800" dirty="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+mn-cs"/>
                        </a:rPr>
                        <a:t>Channel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+mn-cs"/>
                        </a:rPr>
                        <a:t>estimation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+mn-cs"/>
                        </a:rPr>
                        <a:t>practical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Criteria</a:t>
                      </a:r>
                      <a:endParaRPr lang="en-US" sz="1800" dirty="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SNR at 95% throughput</a:t>
                      </a:r>
                      <a:endParaRPr lang="en-US" sz="1800" dirty="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err="1"/>
              <a:t>Dynamic</a:t>
            </a:r>
            <a:r>
              <a:rPr lang="sv-SE" dirty="0"/>
              <a:t> Range </a:t>
            </a:r>
            <a:r>
              <a:rPr lang="sv-SE" dirty="0" err="1"/>
              <a:t>assumptions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919536" y="1862688"/>
          <a:ext cx="8291195" cy="3463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395"/>
                <a:gridCol w="4114800"/>
              </a:tblGrid>
              <a:tr h="2702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+mn-cs"/>
                        </a:rPr>
                        <a:t>Parameter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Value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+mn-cs"/>
                        </a:rPr>
                        <a:t>Propagation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dirty="0"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AWGN</a:t>
                      </a:r>
                      <a:endParaRPr lang="en-US" sz="1800" dirty="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Modulation</a:t>
                      </a:r>
                      <a:endParaRPr lang="en-US" sz="1800" dirty="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16QAM</a:t>
                      </a:r>
                      <a:endParaRPr lang="en-US" sz="1800" dirty="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Coding rate</a:t>
                      </a:r>
                      <a:endParaRPr lang="en-US" sz="1800" dirty="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2/3</a:t>
                      </a:r>
                      <a:endParaRPr lang="en-US" sz="1800" dirty="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Symbol type</a:t>
                      </a:r>
                      <a:endParaRPr lang="en-US" sz="1800" dirty="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CP-OFDM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HARQ</a:t>
                      </a:r>
                      <a:endParaRPr lang="en-US" sz="1800" dirty="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None</a:t>
                      </a:r>
                      <a:endParaRPr lang="en-US" sz="180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#antenna</a:t>
                      </a:r>
                      <a:endParaRPr lang="en-US" sz="1800" dirty="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+mn-cs"/>
                        </a:rPr>
                        <a:t>Channel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+mn-cs"/>
                        </a:rPr>
                        <a:t>estimation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+mn-cs"/>
                        </a:rPr>
                        <a:t>practical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Criteria</a:t>
                      </a:r>
                      <a:endParaRPr lang="en-US" sz="1800" dirty="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SNR at 95% throughput</a:t>
                      </a:r>
                      <a:endParaRPr lang="en-US" sz="1800" dirty="0">
                        <a:effectLst/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MCS index and </a:t>
            </a:r>
            <a:r>
              <a:rPr lang="sv-SE" dirty="0" err="1"/>
              <a:t>target</a:t>
            </a:r>
            <a:r>
              <a:rPr lang="sv-SE" dirty="0"/>
              <a:t> </a:t>
            </a:r>
            <a:r>
              <a:rPr lang="sv-SE" dirty="0" err="1"/>
              <a:t>coding</a:t>
            </a:r>
            <a:r>
              <a:rPr lang="sv-SE" dirty="0"/>
              <a:t> rate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5069160"/>
          </a:xfrm>
        </p:spPr>
        <p:txBody>
          <a:bodyPr>
            <a:normAutofit/>
          </a:bodyPr>
          <a:lstStyle/>
          <a:p>
            <a:pPr lvl="1"/>
            <a:r>
              <a:rPr lang="sv-SE" dirty="0"/>
              <a:t>REFSENS and ICS:</a:t>
            </a:r>
            <a:endParaRPr lang="sv-SE" dirty="0"/>
          </a:p>
          <a:p>
            <a:pPr lvl="2"/>
            <a:r>
              <a:rPr lang="sv-SE" dirty="0"/>
              <a:t>MCS index = 4</a:t>
            </a:r>
            <a:endParaRPr lang="sv-SE" dirty="0"/>
          </a:p>
          <a:p>
            <a:pPr lvl="2"/>
            <a:r>
              <a:rPr lang="sv-SE" dirty="0"/>
              <a:t>Target </a:t>
            </a:r>
            <a:r>
              <a:rPr lang="sv-SE" dirty="0" err="1"/>
              <a:t>coding</a:t>
            </a:r>
            <a:r>
              <a:rPr lang="sv-SE" dirty="0"/>
              <a:t> rate = 308/1024</a:t>
            </a:r>
            <a:endParaRPr lang="sv-SE" dirty="0"/>
          </a:p>
          <a:p>
            <a:pPr lvl="1"/>
            <a:r>
              <a:rPr lang="sv-SE" dirty="0" err="1"/>
              <a:t>Dynamic</a:t>
            </a:r>
            <a:r>
              <a:rPr lang="sv-SE" dirty="0"/>
              <a:t> Range:</a:t>
            </a:r>
            <a:endParaRPr lang="sv-SE" dirty="0"/>
          </a:p>
          <a:p>
            <a:pPr lvl="2"/>
            <a:r>
              <a:rPr lang="sv-SE" dirty="0"/>
              <a:t>MCS index = 16</a:t>
            </a:r>
            <a:endParaRPr lang="sv-SE" dirty="0"/>
          </a:p>
          <a:p>
            <a:pPr lvl="2"/>
            <a:r>
              <a:rPr lang="sv-SE" dirty="0"/>
              <a:t>Target </a:t>
            </a:r>
            <a:r>
              <a:rPr lang="sv-SE" dirty="0" err="1"/>
              <a:t>coding</a:t>
            </a:r>
            <a:r>
              <a:rPr lang="sv-SE" dirty="0"/>
              <a:t> Rate = 658/1024</a:t>
            </a:r>
            <a:endParaRPr lang="sv-SE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2320" y="175523"/>
            <a:ext cx="10515600" cy="5378765"/>
          </a:xfrm>
        </p:spPr>
        <p:txBody>
          <a:bodyPr>
            <a:normAutofit/>
          </a:bodyPr>
          <a:lstStyle/>
          <a:p>
            <a:pPr marL="180975" lvl="1" indent="-180975" fontAlgn="auto">
              <a:spcBef>
                <a:spcPts val="0"/>
              </a:spcBef>
            </a:pPr>
            <a:r>
              <a:rPr lang="en-US" altLang="en-GB" sz="2000" dirty="0"/>
              <a:t>REFSENS and ICS FRC</a:t>
            </a:r>
            <a:endParaRPr lang="en-GB" sz="2000" dirty="0"/>
          </a:p>
          <a:p>
            <a:pPr marL="361950" lvl="2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600" i="1" dirty="0">
              <a:sym typeface="+mn-ea"/>
            </a:endParaRPr>
          </a:p>
          <a:p>
            <a:pPr marL="532765" lvl="2" indent="-179705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i="1" dirty="0">
              <a:sym typeface="+mn-ea"/>
            </a:endParaRPr>
          </a:p>
          <a:p>
            <a:pPr marL="353060" lvl="2" indent="0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US" sz="1600" i="1" dirty="0">
              <a:sym typeface="+mn-ea"/>
            </a:endParaRPr>
          </a:p>
          <a:p>
            <a:pPr marL="532765" lvl="2" indent="-179705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en-GB" dirty="0">
              <a:sym typeface="+mn-ea"/>
            </a:endParaRPr>
          </a:p>
          <a:p>
            <a:pPr marL="342900" lvl="2" indent="-342900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i="1" dirty="0"/>
          </a:p>
          <a:p>
            <a:pPr marL="533400" lvl="2" indent="-171450">
              <a:spcBef>
                <a:spcPts val="0"/>
              </a:spcBef>
              <a:spcAft>
                <a:spcPts val="600"/>
              </a:spcAft>
            </a:pPr>
            <a:endParaRPr lang="en-US" sz="1600" i="1" dirty="0"/>
          </a:p>
          <a:p>
            <a:pPr marL="361950" lvl="2" indent="0">
              <a:spcBef>
                <a:spcPts val="0"/>
              </a:spcBef>
              <a:spcAft>
                <a:spcPts val="600"/>
              </a:spcAft>
              <a:buNone/>
            </a:pP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  <p:pic>
        <p:nvPicPr>
          <p:cNvPr id="5" name="图片 4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7543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7543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7543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9" name="表格 8"/>
          <p:cNvGraphicFramePr/>
          <p:nvPr/>
        </p:nvGraphicFramePr>
        <p:xfrm>
          <a:off x="3327400" y="345440"/>
          <a:ext cx="6502400" cy="8096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0963"/>
                <a:gridCol w="573087"/>
                <a:gridCol w="571500"/>
                <a:gridCol w="571500"/>
                <a:gridCol w="571500"/>
                <a:gridCol w="571500"/>
                <a:gridCol w="571500"/>
                <a:gridCol w="571500"/>
                <a:gridCol w="571500"/>
                <a:gridCol w="577850"/>
              </a:tblGrid>
              <a:tr h="274320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900" b="1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G-FR1-A1-10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G-FR1-A1-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11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G-FR1-A1-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12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G-FR1-A1-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13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G-FR1-A1-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14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G-FR1-A1-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15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G-FR1-A1-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G-FR1-A1-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17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G-FR1-A1-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18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825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900" b="1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10MHz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900" b="1"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20MHz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40MHz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40MHz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40MHz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Subcarrier spacing (kHz)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Allocated resource blocks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CP-OFDM Symbols per slot 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(Note 1)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Modulation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QPSK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QPSK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QPSK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QPSK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QPSK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QPSK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QPSK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QPSK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QPSK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Code rate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(N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te 2)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1/3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1/3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1/3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1/3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1/3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1/3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1/3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1/3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1/3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Payload size (bits)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888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888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984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888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888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888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1736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888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888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Transport block CRC (bits)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Code block CRC size (bits)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code blocks - C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Code block size including CRC (bits) (Note 3)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904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904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1000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904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904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904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1752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904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904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number of bits per slot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2880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2880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3168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2880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2880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2880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5760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2880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2880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symbols per slot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1440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1440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1584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1440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1440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1440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2880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1440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1440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gridSpan="10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1:</a:t>
                      </a:r>
                      <a:r>
                        <a:rPr lang="en-US" sz="900" b="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UL-DMRS-config-type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= 1 with </a:t>
                      </a:r>
                      <a:r>
                        <a:rPr lang="en-US" sz="900" b="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UL-DMRS-max-len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= 1, </a:t>
                      </a:r>
                      <a:r>
                        <a:rPr lang="en-US" sz="900" b="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UL-DMRS-add-pos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= 1 with </a:t>
                      </a:r>
                      <a:r>
                        <a:rPr lang="en-US" sz="900" b="0">
                          <a:latin typeface="Arial" panose="020B0604020202020204" pitchFamily="34" charset="0"/>
                        </a:rPr>
                        <a:t>= 2, = 11 as per 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able 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6.4.1.1.3-3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of TS 38.211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[5].</a:t>
                      </a:r>
                      <a:endParaRPr lang="en-US" sz="900" b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2:MCS index 4 and t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arget coding rate = 308/1024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are adopted to 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calculate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payload size for receiver sensitivity and 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in-channel selectivity</a:t>
                      </a:r>
                      <a:endParaRPr lang="en-US" sz="9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3: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Code block size including CRC (bits)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equals to </a:t>
                      </a:r>
                      <a:r>
                        <a:rPr lang="en-US" sz="900" b="0">
                          <a:latin typeface="Arial" panose="020B0604020202020204" pitchFamily="34" charset="0"/>
                        </a:rPr>
                        <a:t> in sub-clause 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5.2.2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of TS 38.212 [15].</a:t>
                      </a:r>
                      <a:endParaRPr lang="en-US" sz="900" b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4: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reference channel A1-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 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N,N+5,N+10,..N+45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where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N={0,1,2,3,4,5,6}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 </a:t>
                      </a:r>
                      <a:endParaRPr lang="en-US" sz="900" b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5:For reference channel A1-11, the allocated RB’s are uniformly spaced over the channel bandwidth at RB index N,N+2,..., N+18 where N={0,1,2,3,4,5}.</a:t>
                      </a:r>
                      <a:endParaRPr lang="en-US" sz="900" b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6:For reference channel A1-12, the allocated RB’s are uniformly spaced over the channel bandwidth at RB index N, N+1, N+2,...,N+10 where N={0}</a:t>
                      </a:r>
                      <a:endParaRPr lang="en-US" sz="900" b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.NOTE 7: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or reference channel A1-13, the allocated RB’s are uniformly spaced over the channel bandwidth at RB index  N,N+10,N+20,..N+90 where N={0,1,2,3,...,15}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.</a:t>
                      </a:r>
                      <a:endParaRPr 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8: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or reference channel A1-14, the allocated RB’s are uniformly spaced over the channel bandwidth at RB index N,N+5,N+10,..,N+45 where N={0,1,2,3,4,5}.</a:t>
                      </a:r>
                      <a:endParaRPr lang="en-US" sz="900" b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:For reference channel A1-15, the allocated RB’s are uniformly spaced over the channel bandwidth at RB index N,N+2,..., N+18 where N={0,1,2,..,6}.</a:t>
                      </a:r>
                      <a:endParaRPr lang="en-US" sz="900" b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: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reference channel A1-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the allocated RB’s are uniformly spaced over the channel bandwidth at RB index 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900" b="0">
                          <a:solidFill>
                            <a:srgbClr val="00B0F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N,N+10,N+20,...,N+190 where N={0,1,2,3,4,...,25}.</a:t>
                      </a:r>
                      <a:endParaRPr lang="en-US" sz="900" b="0">
                        <a:solidFill>
                          <a:srgbClr val="00B0F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: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reference channel A1-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17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the allocated RB’s are uniformly spaced over the channel bandwidth at RB index 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N, 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N+10, ...,N+90 where N={0,1,2,3,4,...,15}.</a:t>
                      </a:r>
                      <a:endParaRPr lang="en-US" sz="900" b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12: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reference channel A1-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8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the allocated RB’s are uniformly spaced over the channel bandwidth at RB index 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N,N+5,N+10,..N+45 where N={0,1,2,3,4,5}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图片 9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7543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7543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2320" y="175523"/>
            <a:ext cx="10515600" cy="5378765"/>
          </a:xfrm>
        </p:spPr>
        <p:txBody>
          <a:bodyPr>
            <a:normAutofit/>
          </a:bodyPr>
          <a:lstStyle/>
          <a:p>
            <a:pPr marL="180975" lvl="1" indent="-180975" fontAlgn="auto">
              <a:spcBef>
                <a:spcPts val="0"/>
              </a:spcBef>
            </a:pPr>
            <a:r>
              <a:rPr lang="en-US" altLang="en-GB" sz="2000" dirty="0"/>
              <a:t>REFSENS and ICS FRC</a:t>
            </a:r>
            <a:endParaRPr lang="en-GB" sz="2000" dirty="0"/>
          </a:p>
          <a:p>
            <a:pPr marL="361950" lvl="2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600" i="1" dirty="0">
              <a:sym typeface="+mn-ea"/>
            </a:endParaRPr>
          </a:p>
          <a:p>
            <a:pPr marL="532765" lvl="2" indent="-179705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i="1" dirty="0">
              <a:sym typeface="+mn-ea"/>
            </a:endParaRPr>
          </a:p>
          <a:p>
            <a:pPr marL="353060" lvl="2" indent="0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US" sz="1600" i="1" dirty="0">
              <a:sym typeface="+mn-ea"/>
            </a:endParaRPr>
          </a:p>
          <a:p>
            <a:pPr marL="532765" lvl="2" indent="-179705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en-GB" dirty="0">
              <a:sym typeface="+mn-ea"/>
            </a:endParaRPr>
          </a:p>
          <a:p>
            <a:pPr marL="342900" lvl="2" indent="-342900" fontAlgn="auto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i="1" dirty="0"/>
          </a:p>
          <a:p>
            <a:pPr marL="533400" lvl="2" indent="-171450">
              <a:spcBef>
                <a:spcPts val="0"/>
              </a:spcBef>
              <a:spcAft>
                <a:spcPts val="600"/>
              </a:spcAft>
            </a:pPr>
            <a:endParaRPr lang="en-US" sz="1600" i="1" dirty="0"/>
          </a:p>
          <a:p>
            <a:pPr marL="361950" lvl="2" indent="0">
              <a:spcBef>
                <a:spcPts val="0"/>
              </a:spcBef>
              <a:spcAft>
                <a:spcPts val="600"/>
              </a:spcAft>
              <a:buNone/>
            </a:pP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  <p:pic>
        <p:nvPicPr>
          <p:cNvPr id="5" name="图片 4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7543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7543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7543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7543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7543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" name="表格 1"/>
          <p:cNvGraphicFramePr/>
          <p:nvPr/>
        </p:nvGraphicFramePr>
        <p:xfrm>
          <a:off x="2844800" y="678815"/>
          <a:ext cx="6502400" cy="52241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0963"/>
                <a:gridCol w="573087"/>
                <a:gridCol w="571500"/>
                <a:gridCol w="571500"/>
                <a:gridCol w="571500"/>
                <a:gridCol w="571500"/>
                <a:gridCol w="571500"/>
                <a:gridCol w="571500"/>
                <a:gridCol w="571500"/>
                <a:gridCol w="577850"/>
              </a:tblGrid>
              <a:tr h="286385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1-19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G-FR1-A1-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20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G-FR1-A1-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21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G-FR1-A1-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22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G-FR1-A1-</a:t>
                      </a: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23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60MHz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60MHz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80MHz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80MHz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10MHz</a:t>
                      </a:r>
                      <a:endParaRPr lang="en-US" altLang="en-US" sz="9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Subcarrier spacing (kHz)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6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6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6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Allocated resource blocks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CP-OFDM Symbols per slot 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(Note 1)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Modulation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QPSK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QPSK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QPSK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QPSK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QPSK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Code rate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(N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te 2)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1/3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1/3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1/3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1/3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1/3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Payload size (bits)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1736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888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1736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888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528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Transport block CRC (bits)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Code block CRC size (bits)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code blocks - C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Code block size including CRC (bits) (Note 3)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1752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904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1752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904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544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number of bits per slot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5760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2880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5760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2880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1728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symbols per slot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2880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1440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2880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1440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864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gridSpan="10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1:</a:t>
                      </a:r>
                      <a:r>
                        <a:rPr lang="en-US" sz="900" b="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UL-DMRS-config-type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= 1 with </a:t>
                      </a:r>
                      <a:r>
                        <a:rPr lang="en-US" sz="900" b="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UL-DMRS-max-len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= 1, </a:t>
                      </a:r>
                      <a:r>
                        <a:rPr lang="en-US" sz="900" b="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UL-DMRS-add-pos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= 1 with </a:t>
                      </a:r>
                      <a:r>
                        <a:rPr lang="en-US" sz="900" b="0">
                          <a:latin typeface="Arial" panose="020B0604020202020204" pitchFamily="34" charset="0"/>
                        </a:rPr>
                        <a:t>= 2, = 11 as per 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able 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6.4.1.1.3-3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of TS 38.211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[5].</a:t>
                      </a:r>
                      <a:endParaRPr lang="en-US" sz="900" b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2:MCS index 4 and t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arget coding rate = 308/1024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are adopted to 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calculate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payload size for receiver sensitivity and 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in-channel selectivity</a:t>
                      </a:r>
                      <a:endParaRPr lang="en-US" sz="9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3: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Code block size including CRC (bits)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equals to </a:t>
                      </a:r>
                      <a:r>
                        <a:rPr lang="en-US" sz="900" b="0">
                          <a:latin typeface="Arial" panose="020B0604020202020204" pitchFamily="34" charset="0"/>
                        </a:rPr>
                        <a:t> in sub-clause 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5.2.2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of TS 38.212 [15].</a:t>
                      </a:r>
                      <a:endParaRPr lang="en-US" sz="900" b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4: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reference channel A1-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19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the allocated RB’s are uniformly spaced over the channel bandwidth at RB index </a:t>
                      </a:r>
                      <a:endParaRPr lang="en-US" sz="9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5: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reference channel A1-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20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the allocated RB’s are uniformly spaced over the channel bandwidth at RB index 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and </a:t>
                      </a:r>
                      <a:r>
                        <a:rPr lang="en-US" sz="900" b="0">
                          <a:solidFill>
                            <a:srgbClr val="00B0F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0,8,16,24,32,39,48,56,64,72 for PRB 39 testing</a:t>
                      </a:r>
                      <a:endParaRPr lang="en-US" sz="900" b="0">
                        <a:solidFill>
                          <a:srgbClr val="00B0F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6: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reference channel A1-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21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the allocated RB’s are uniformly spaced over the channel bandwidth at RB index </a:t>
                      </a:r>
                      <a:r>
                        <a:rPr lang="en-US" sz="900" b="0">
                          <a:solidFill>
                            <a:srgbClr val="00B0F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N,N+10,N+20,...,N+190 where N={0,1,2,3,4,...,26}.</a:t>
                      </a:r>
                      <a:endParaRPr lang="en-US" sz="900" b="0">
                        <a:solidFill>
                          <a:srgbClr val="00B0F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7:</a:t>
                      </a:r>
                      <a:r>
                        <a:rPr lang="en-US" sz="900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For reference channel A1-</a:t>
                      </a:r>
                      <a:r>
                        <a:rPr lang="en-US" sz="90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22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the allocated RB’s are uniformly spaced over the channel bandwidth at RB index 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N,N+10,N+20,..N+90 where N={0,1,2,3,...,15}.</a:t>
                      </a:r>
                      <a:endParaRPr lang="en-US" sz="900" b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NOTE 8: 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reference channel A1-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23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the allocated RB’s are uniformly spaced over the channel bandwidth at RB index 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N,N+2,..N+10 where N={0}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图片 5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10972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10972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/>
          <p:nvPr/>
        </p:nvPicPr>
        <p:blipFill>
          <a:blip r:embed="rId1"/>
          <a:stretch>
            <a:fillRect/>
          </a:stretch>
        </p:blipFill>
        <p:spPr>
          <a:xfrm>
            <a:off x="2844800" y="1097280"/>
            <a:ext cx="104775" cy="190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60765</Words>
  <Application>WPS 演示</Application>
  <PresentationFormat>Widescreen</PresentationFormat>
  <Paragraphs>1719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Times New Roman</vt:lpstr>
      <vt:lpstr>Calibri Light</vt:lpstr>
      <vt:lpstr>微软雅黑</vt:lpstr>
      <vt:lpstr>Arial Unicode MS</vt:lpstr>
      <vt:lpstr>等线</vt:lpstr>
      <vt:lpstr>Office Theme</vt:lpstr>
      <vt:lpstr>WF on NR-U BS RF RX FRC</vt:lpstr>
      <vt:lpstr>Background </vt:lpstr>
      <vt:lpstr>Simulation assumptions - DMRS</vt:lpstr>
      <vt:lpstr>Simulation assumptions</vt:lpstr>
      <vt:lpstr>REFSENS and ICS assumptions</vt:lpstr>
      <vt:lpstr>Dynamic Range assumptions</vt:lpstr>
      <vt:lpstr>MCS index and target coding rate</vt:lpstr>
      <vt:lpstr>PowerPoint 演示文稿</vt:lpstr>
      <vt:lpstr>PowerPoint 演示文稿</vt:lpstr>
      <vt:lpstr>PowerPoint 演示文稿</vt:lpstr>
      <vt:lpstr>PowerPoint 演示文稿</vt:lpstr>
      <vt:lpstr>Agreements</vt:lpstr>
      <vt:lpstr>References: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Rui ZTE</cp:lastModifiedBy>
  <cp:revision>76</cp:revision>
  <dcterms:created xsi:type="dcterms:W3CDTF">2018-08-21T06:09:00Z</dcterms:created>
  <dcterms:modified xsi:type="dcterms:W3CDTF">2019-11-22T18:58:37Z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0x01010057487C7AB0FA344C95D548FCA1A0E6B1</vt:lpwstr>
  </property>
  <property fmtid="{D5CDD505-2E9C-101B-9397-08002B2CF9AE}" pid="3" name="KSOProductBuildVer">
    <vt:lpwstr>2052-11.8.2.8411</vt:lpwstr>
  </property>
</Properties>
</file>