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6" r:id="rId4"/>
    <p:sldId id="262" r:id="rId5"/>
    <p:sldId id="268" r:id="rId6"/>
    <p:sldId id="269" r:id="rId7"/>
    <p:sldId id="26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7" autoAdjust="0"/>
    <p:restoredTop sz="94660"/>
  </p:normalViewPr>
  <p:slideViewPr>
    <p:cSldViewPr snapToGrid="0">
      <p:cViewPr varScale="1">
        <p:scale>
          <a:sx n="71" d="100"/>
          <a:sy n="71" d="100"/>
        </p:scale>
        <p:origin x="47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F0D3ED86-56D7-4718-8BB4-81C3C27B7CAA}"/>
    <pc:docChg chg="modSld">
      <pc:chgData name="Gaurav Nigam" userId="5d6eecaa-87af-434f-b1c7-8f35e61232ad" providerId="ADAL" clId="{F0D3ED86-56D7-4718-8BB4-81C3C27B7CAA}" dt="2019-11-22T02:48:42.154" v="13" actId="13926"/>
      <pc:docMkLst>
        <pc:docMk/>
      </pc:docMkLst>
      <pc:sldChg chg="modSp">
        <pc:chgData name="Gaurav Nigam" userId="5d6eecaa-87af-434f-b1c7-8f35e61232ad" providerId="ADAL" clId="{F0D3ED86-56D7-4718-8BB4-81C3C27B7CAA}" dt="2019-11-22T02:48:42.154" v="13" actId="13926"/>
        <pc:sldMkLst>
          <pc:docMk/>
          <pc:sldMk cId="2425215661" sldId="262"/>
        </pc:sldMkLst>
        <pc:spChg chg="mod">
          <ac:chgData name="Gaurav Nigam" userId="5d6eecaa-87af-434f-b1c7-8f35e61232ad" providerId="ADAL" clId="{F0D3ED86-56D7-4718-8BB4-81C3C27B7CAA}" dt="2019-11-22T02:48:42.154" v="13" actId="13926"/>
          <ac:spMkLst>
            <pc:docMk/>
            <pc:sldMk cId="2425215661" sldId="26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69962-03C9-4CD8-A398-1053E4A3655A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24641-B679-4EAB-A903-135014AE99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68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24641-B679-4EAB-A903-135014AE99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01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24641-B679-4EAB-A903-135014AE99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845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93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32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02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61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916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80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65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6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75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35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95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9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022" y="273881"/>
            <a:ext cx="11714672" cy="761507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TSG-RAN WG4 Meeting #93				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R4-1915913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Reno, NV, USA, 18</a:t>
            </a:r>
            <a:r>
              <a:rPr lang="en-US" altLang="zh-CN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22</a:t>
            </a:r>
            <a:r>
              <a:rPr lang="en-US" altLang="zh-CN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November, 2019	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on NR URLLC demodulation and CSI requirements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734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UE demodulation requirements for high reliability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764030"/>
            <a:ext cx="11473132" cy="5727939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1800" dirty="0"/>
              <a:t>Introduce PDSCH</a:t>
            </a:r>
            <a:r>
              <a:rPr lang="en-GB" altLang="zh-CN" sz="1800" dirty="0">
                <a:highlight>
                  <a:srgbClr val="FFFF00"/>
                </a:highlight>
              </a:rPr>
              <a:t> low BLER high confidence </a:t>
            </a:r>
            <a:r>
              <a:rPr lang="en-GB" altLang="zh-CN" sz="1800" dirty="0" smtClean="0">
                <a:highlight>
                  <a:srgbClr val="FFFF00"/>
                </a:highlight>
              </a:rPr>
              <a:t>requirement </a:t>
            </a:r>
            <a:r>
              <a:rPr lang="en-GB" altLang="zh-CN" sz="1800" strike="sngStrike" dirty="0" smtClean="0">
                <a:highlight>
                  <a:srgbClr val="FFFF00"/>
                </a:highlight>
              </a:rPr>
              <a:t>demodulation performance requirements with slot aggregation</a:t>
            </a:r>
          </a:p>
          <a:p>
            <a:pPr lvl="1" hangingPunct="0"/>
            <a:r>
              <a:rPr lang="en-GB" altLang="zh-CN" sz="1600" dirty="0" smtClean="0"/>
              <a:t>If feasible, define [1] test case to verify 10^-5 BLER</a:t>
            </a:r>
          </a:p>
          <a:p>
            <a:pPr lvl="2" hangingPunct="0"/>
            <a:r>
              <a:rPr lang="en-GB" altLang="zh-CN" sz="1400" dirty="0" smtClean="0"/>
              <a:t>Target </a:t>
            </a:r>
            <a:r>
              <a:rPr lang="en-GB" altLang="zh-CN" sz="1400" dirty="0"/>
              <a:t>BLER: 10^-5</a:t>
            </a:r>
          </a:p>
          <a:p>
            <a:pPr lvl="2" hangingPunct="0"/>
            <a:r>
              <a:rPr lang="en-GB" altLang="zh-CN" sz="1400" dirty="0"/>
              <a:t>Target test confidence level: 99.999%</a:t>
            </a:r>
          </a:p>
          <a:p>
            <a:pPr lvl="2" hangingPunct="0"/>
            <a:r>
              <a:rPr lang="en-GB" altLang="zh-CN" sz="1400" dirty="0"/>
              <a:t>Propagation conditions: Static channel</a:t>
            </a:r>
          </a:p>
          <a:p>
            <a:pPr lvl="2" hangingPunct="0"/>
            <a:r>
              <a:rPr lang="en-GB" altLang="zh-CN" sz="1400" dirty="0"/>
              <a:t>MCS: MCS5 from MCS Table 3 for PDSCH</a:t>
            </a:r>
          </a:p>
          <a:p>
            <a:pPr lvl="2" hangingPunct="0"/>
            <a:r>
              <a:rPr lang="en-GB" altLang="zh-CN" sz="1400" dirty="0"/>
              <a:t>Duplex mode: Both TDD and FDD</a:t>
            </a:r>
          </a:p>
          <a:p>
            <a:pPr lvl="3" hangingPunct="0"/>
            <a:r>
              <a:rPr lang="en-GB" altLang="zh-CN" sz="1200" dirty="0"/>
              <a:t>FFS TDD patterns</a:t>
            </a:r>
          </a:p>
          <a:p>
            <a:pPr lvl="2" hangingPunct="0"/>
            <a:r>
              <a:rPr lang="en-GB" altLang="zh-CN" sz="1400" dirty="0"/>
              <a:t>SCS:</a:t>
            </a:r>
          </a:p>
          <a:p>
            <a:pPr lvl="3" hangingPunct="0"/>
            <a:r>
              <a:rPr lang="en-GB" altLang="zh-CN" sz="1200" dirty="0"/>
              <a:t>TDD</a:t>
            </a:r>
            <a:r>
              <a:rPr lang="en-US" altLang="zh-CN" sz="1200" dirty="0"/>
              <a:t>: 30KHz</a:t>
            </a:r>
            <a:endParaRPr lang="en-GB" altLang="zh-CN" sz="1200" dirty="0"/>
          </a:p>
          <a:p>
            <a:pPr lvl="3" hangingPunct="0"/>
            <a:r>
              <a:rPr lang="en-GB" altLang="zh-CN" sz="1200" dirty="0"/>
              <a:t>FDD: 15KHz</a:t>
            </a:r>
          </a:p>
          <a:p>
            <a:pPr lvl="4" hangingPunct="0"/>
            <a:r>
              <a:rPr lang="en-GB" altLang="zh-CN" sz="1200" dirty="0"/>
              <a:t>FFS 30KHz</a:t>
            </a:r>
          </a:p>
          <a:p>
            <a:pPr lvl="2" hangingPunct="0"/>
            <a:r>
              <a:rPr lang="en-GB" altLang="zh-CN" sz="1400" dirty="0"/>
              <a:t>Test method: refer to R4-1915866 (ad hoc minutes for NR URLLC test feasibility) </a:t>
            </a:r>
          </a:p>
          <a:p>
            <a:pPr lvl="3" hangingPunct="0"/>
            <a:r>
              <a:rPr lang="en-GB" altLang="zh-CN" sz="1200" dirty="0"/>
              <a:t>Method 1: Consider aggregation 1 or 2, but no HARQ for non-boosted SNR</a:t>
            </a:r>
          </a:p>
          <a:p>
            <a:pPr lvl="3" hangingPunct="0"/>
            <a:r>
              <a:rPr lang="en-GB" altLang="zh-CN" sz="1200" dirty="0"/>
              <a:t>Method 2: No aggregation or HARQ for boosted SNR.</a:t>
            </a:r>
          </a:p>
          <a:p>
            <a:pPr lvl="3" hangingPunct="0"/>
            <a:r>
              <a:rPr lang="en-US" altLang="zh-CN" sz="1200" dirty="0"/>
              <a:t>FFS whether to use method 1 or method 2 for testing (as described below). Adjustment of the baseline parameters for the long test after simulations is not precluded.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</a:pPr>
            <a:r>
              <a:rPr lang="en-GB" altLang="zh-CN" sz="1800" dirty="0"/>
              <a:t>Other test cases will be defined with higher BLER and/or</a:t>
            </a:r>
            <a:r>
              <a:rPr lang="en-GB" altLang="zh-CN" sz="1800" dirty="0">
                <a:solidFill>
                  <a:srgbClr val="FF0000"/>
                </a:solidFill>
              </a:rPr>
              <a:t> </a:t>
            </a:r>
            <a:r>
              <a:rPr lang="en-GB" altLang="zh-CN" sz="1800" dirty="0">
                <a:solidFill>
                  <a:srgbClr val="FF0000"/>
                </a:solidFill>
              </a:rPr>
              <a:t>lower </a:t>
            </a:r>
            <a:r>
              <a:rPr lang="en-GB" altLang="zh-CN" sz="1800" dirty="0"/>
              <a:t>confidence </a:t>
            </a:r>
            <a:r>
              <a:rPr lang="en-GB" altLang="zh-CN" sz="1800" dirty="0"/>
              <a:t>level </a:t>
            </a:r>
            <a:endParaRPr lang="en-US" altLang="zh-CN" sz="1800" dirty="0"/>
          </a:p>
          <a:p>
            <a:pPr lvl="1" hangingPunct="0"/>
            <a:r>
              <a:rPr lang="en-US" altLang="zh-CN" sz="1600" dirty="0"/>
              <a:t>Other parameter combinations of HARQ, aggregation, channel etc. and further requirements will be considered. </a:t>
            </a:r>
          </a:p>
          <a:p>
            <a:pPr lvl="1" hangingPunct="0"/>
            <a:r>
              <a:rPr lang="en-US" altLang="zh-CN" sz="1600" dirty="0"/>
              <a:t>When further requirements are specified, it will be decided case by case whether to test them at 10^-5 BLER and CL 99.999% or other conditions</a:t>
            </a:r>
          </a:p>
          <a:p>
            <a:pPr lvl="1" hangingPunct="0"/>
            <a:r>
              <a:rPr lang="en-US" altLang="zh-CN" sz="1600" dirty="0">
                <a:highlight>
                  <a:srgbClr val="FFFF00"/>
                </a:highlight>
              </a:rPr>
              <a:t>These test cases will include PDSCH aggregation </a:t>
            </a:r>
            <a:r>
              <a:rPr lang="en-US" altLang="zh-CN" sz="1600" strike="sngStrike" dirty="0">
                <a:highlight>
                  <a:srgbClr val="FFFF00"/>
                </a:highlight>
              </a:rPr>
              <a:t>if that is not included in the low BLER/high reliability testing</a:t>
            </a:r>
            <a:r>
              <a:rPr lang="en-US" altLang="zh-CN" sz="1600" dirty="0" smtClean="0">
                <a:highlight>
                  <a:srgbClr val="FFFF00"/>
                </a:highlight>
              </a:rPr>
              <a:t>.</a:t>
            </a:r>
          </a:p>
          <a:p>
            <a:pPr lvl="2" hangingPunct="0"/>
            <a:r>
              <a:rPr lang="en-US" altLang="zh-CN" sz="1200" dirty="0" smtClean="0">
                <a:highlight>
                  <a:srgbClr val="FFFF00"/>
                </a:highlight>
              </a:rPr>
              <a:t>FFS PDSCH aggregation level</a:t>
            </a:r>
            <a:endParaRPr lang="en-GB" altLang="zh-CN" sz="12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59887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UE CQI reporting requirements for high reliability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727939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3200" dirty="0"/>
              <a:t>Introduce</a:t>
            </a:r>
            <a:r>
              <a:rPr lang="en-US" altLang="zh-CN" sz="3200" dirty="0"/>
              <a:t> </a:t>
            </a:r>
            <a:r>
              <a:rPr lang="en-GB" altLang="zh-CN" sz="3200" dirty="0"/>
              <a:t>CQI reporting requirements to verify the support of CQI Table 3</a:t>
            </a:r>
          </a:p>
          <a:p>
            <a:pPr lvl="1" hangingPunct="0"/>
            <a:r>
              <a:rPr lang="en-GB" altLang="zh-CN" sz="2800" dirty="0"/>
              <a:t>Option 1: CQI test in AWGN</a:t>
            </a:r>
          </a:p>
          <a:p>
            <a:pPr lvl="1" hangingPunct="0"/>
            <a:r>
              <a:rPr lang="en-GB" altLang="zh-CN" sz="2800" dirty="0"/>
              <a:t>Option 2: CQI test in fading channel</a:t>
            </a:r>
          </a:p>
          <a:p>
            <a:pPr lvl="1" hangingPunct="0"/>
            <a:r>
              <a:rPr lang="en-GB" altLang="zh-CN" sz="2800" dirty="0"/>
              <a:t>FFS:</a:t>
            </a:r>
          </a:p>
          <a:p>
            <a:pPr lvl="2" hangingPunct="0"/>
            <a:r>
              <a:rPr lang="en-GB" altLang="zh-CN" sz="2200" dirty="0"/>
              <a:t>Target BLER</a:t>
            </a:r>
          </a:p>
          <a:p>
            <a:pPr lvl="2" hangingPunct="0"/>
            <a:r>
              <a:rPr lang="en-GB" altLang="zh-CN" sz="2200" dirty="0"/>
              <a:t>Test metrics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val="473587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UE demodulation requirements for low latency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727939"/>
          </a:xfrm>
        </p:spPr>
        <p:txBody>
          <a:bodyPr>
            <a:noAutofit/>
          </a:bodyPr>
          <a:lstStyle/>
          <a:p>
            <a:pPr hangingPunct="0"/>
            <a:r>
              <a:rPr lang="en-GB" altLang="zh-CN" dirty="0"/>
              <a:t>Introduce PDSCH demodulation performance requirements to verify PDSCH processing capability 2</a:t>
            </a:r>
          </a:p>
          <a:p>
            <a:pPr lvl="1" hangingPunct="0"/>
            <a:r>
              <a:rPr lang="en-GB" altLang="zh-CN" dirty="0"/>
              <a:t>UL-DL </a:t>
            </a:r>
            <a:r>
              <a:rPr lang="en-GB" altLang="zh-CN" dirty="0" smtClean="0"/>
              <a:t>configuration </a:t>
            </a:r>
            <a:endParaRPr lang="en-GB" altLang="zh-CN" dirty="0" smtClean="0"/>
          </a:p>
          <a:p>
            <a:pPr lvl="2" hangingPunct="0"/>
            <a:r>
              <a:rPr lang="en-GB" altLang="zh-CN" dirty="0">
                <a:highlight>
                  <a:srgbClr val="00FFFF"/>
                </a:highlight>
              </a:rPr>
              <a:t>FFS on TDD pattern</a:t>
            </a:r>
            <a:endParaRPr lang="en-GB" altLang="zh-CN" dirty="0">
              <a:highlight>
                <a:srgbClr val="00FFFF"/>
              </a:highlight>
            </a:endParaRPr>
          </a:p>
          <a:p>
            <a:pPr lvl="2" hangingPunct="0"/>
            <a:r>
              <a:rPr lang="en-GB" altLang="zh-CN" dirty="0" smtClean="0">
                <a:highlight>
                  <a:srgbClr val="00FFFF"/>
                </a:highlight>
              </a:rPr>
              <a:t>FFS</a:t>
            </a:r>
            <a:r>
              <a:rPr lang="en-GB" altLang="zh-CN" dirty="0">
                <a:highlight>
                  <a:srgbClr val="00FFFF"/>
                </a:highlight>
              </a:rPr>
              <a:t> </a:t>
            </a:r>
            <a:r>
              <a:rPr lang="en-GB" altLang="zh-CN" dirty="0" smtClean="0">
                <a:highlight>
                  <a:srgbClr val="00FFFF"/>
                </a:highlight>
              </a:rPr>
              <a:t>on which slots will be scheduled</a:t>
            </a:r>
            <a:r>
              <a:rPr lang="en-GB" altLang="zh-CN" dirty="0" smtClean="0"/>
              <a:t> </a:t>
            </a:r>
            <a:r>
              <a:rPr lang="en-GB" altLang="zh-CN" strike="sngStrike" dirty="0" smtClean="0"/>
              <a:t>only scheduling </a:t>
            </a:r>
            <a:r>
              <a:rPr lang="en-GB" altLang="zh-CN" strike="sngStrike" dirty="0"/>
              <a:t>PDSCH transmissions on S slot</a:t>
            </a:r>
          </a:p>
          <a:p>
            <a:pPr hangingPunct="0"/>
            <a:r>
              <a:rPr lang="en-US" altLang="zh-CN" dirty="0"/>
              <a:t>Introduce performance requirements to verify PDSCH mapping Type B</a:t>
            </a:r>
            <a:r>
              <a:rPr lang="en-US" altLang="zh-CN" dirty="0">
                <a:highlight>
                  <a:srgbClr val="FFFF00"/>
                </a:highlight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highlight>
                  <a:srgbClr val="FFFF00"/>
                </a:highlight>
              </a:rPr>
              <a:t>with non-slot configured</a:t>
            </a:r>
            <a:r>
              <a:rPr lang="en-US" altLang="zh-CN" dirty="0" smtClean="0">
                <a:highlight>
                  <a:srgbClr val="FFFF00"/>
                </a:highlight>
              </a:rPr>
              <a:t> with </a:t>
            </a:r>
            <a:r>
              <a:rPr lang="en-US" altLang="zh-CN" dirty="0">
                <a:highlight>
                  <a:srgbClr val="FFFF00"/>
                </a:highlight>
              </a:rPr>
              <a:t>fewer symbols </a:t>
            </a:r>
            <a:r>
              <a:rPr lang="en-US" altLang="zh-CN" dirty="0" smtClean="0">
                <a:highlight>
                  <a:srgbClr val="FFFF00"/>
                </a:highlight>
              </a:rPr>
              <a:t>tha</a:t>
            </a:r>
            <a:r>
              <a:rPr lang="en-US" altLang="zh-CN" dirty="0" smtClean="0">
                <a:solidFill>
                  <a:srgbClr val="FF0000"/>
                </a:solidFill>
                <a:highlight>
                  <a:srgbClr val="FFFF00"/>
                </a:highlight>
              </a:rPr>
              <a:t>n</a:t>
            </a:r>
            <a:r>
              <a:rPr lang="en-US" altLang="zh-CN" dirty="0" smtClean="0">
                <a:highlight>
                  <a:srgbClr val="FFFF00"/>
                </a:highlight>
              </a:rPr>
              <a:t> </a:t>
            </a:r>
            <a:r>
              <a:rPr lang="en-US" altLang="zh-CN" dirty="0">
                <a:highlight>
                  <a:srgbClr val="FFFF00"/>
                </a:highlight>
              </a:rPr>
              <a:t>Rel-15 </a:t>
            </a:r>
            <a:r>
              <a:rPr lang="en-US" altLang="zh-CN" dirty="0" err="1">
                <a:highlight>
                  <a:srgbClr val="FFFF00"/>
                </a:highlight>
              </a:rPr>
              <a:t>demod</a:t>
            </a:r>
            <a:endParaRPr lang="en-US" altLang="zh-CN" dirty="0">
              <a:highlight>
                <a:srgbClr val="FFFF00"/>
              </a:highlight>
            </a:endParaRPr>
          </a:p>
          <a:p>
            <a:pPr lvl="1" hangingPunct="0"/>
            <a:r>
              <a:rPr lang="en-US" altLang="zh-CN" dirty="0"/>
              <a:t>Option 1: define the additional PDSCH demodulation performance requirements</a:t>
            </a:r>
          </a:p>
          <a:p>
            <a:pPr lvl="1" hangingPunct="0"/>
            <a:r>
              <a:rPr lang="en-US" altLang="zh-CN" dirty="0"/>
              <a:t>Option 2: no specific requirement and verify it in the other introduced performance requirements</a:t>
            </a:r>
          </a:p>
          <a:p>
            <a:pPr hangingPunct="0"/>
            <a:r>
              <a:rPr lang="en-US" altLang="zh-CN" dirty="0"/>
              <a:t>Introduce PDSCH demodulation performance requirements for pre-emption</a:t>
            </a:r>
          </a:p>
          <a:p>
            <a:pPr lvl="1" hangingPunct="0"/>
            <a:r>
              <a:rPr lang="en-US" altLang="zh-CN" sz="2000" dirty="0"/>
              <a:t>Verify</a:t>
            </a:r>
            <a:r>
              <a:rPr lang="en-GB" altLang="zh-CN" sz="2000" dirty="0"/>
              <a:t> the performance of UE flushing the URLLC PDSCH REs which is scheduled by DCI transmitted after that URLLC PDSCH</a:t>
            </a:r>
          </a:p>
          <a:p>
            <a:pPr lvl="1" hangingPunct="0"/>
            <a:r>
              <a:rPr lang="en-GB" altLang="zh-CN" sz="2000" dirty="0"/>
              <a:t>FFS whether to define the demodulation requirements to verify decoding performance of PDSCH transmitted ahead of </a:t>
            </a:r>
            <a:r>
              <a:rPr lang="en-US" altLang="zh-CN" sz="2000" dirty="0"/>
              <a:t>corresponding DCI</a:t>
            </a:r>
          </a:p>
        </p:txBody>
      </p:sp>
    </p:spTree>
    <p:extLst>
      <p:ext uri="{BB962C8B-B14F-4D97-AF65-F5344CB8AC3E}">
        <p14:creationId xmlns:p14="http://schemas.microsoft.com/office/powerpoint/2010/main" val="2425215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BS demodulation requirements for high reliability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157" y="584737"/>
            <a:ext cx="11473132" cy="5727939"/>
          </a:xfrm>
        </p:spPr>
        <p:txBody>
          <a:bodyPr>
            <a:noAutofit/>
          </a:bodyPr>
          <a:lstStyle/>
          <a:p>
            <a:pPr hangingPunct="0">
              <a:lnSpc>
                <a:spcPct val="100000"/>
              </a:lnSpc>
            </a:pPr>
            <a:r>
              <a:rPr lang="en-GB" altLang="zh-CN" sz="1800" dirty="0"/>
              <a:t>Introduce PUSCH </a:t>
            </a:r>
            <a:r>
              <a:rPr lang="en-GB" altLang="zh-CN" sz="1800" dirty="0">
                <a:highlight>
                  <a:srgbClr val="FFFF00"/>
                </a:highlight>
              </a:rPr>
              <a:t>low BLER high confidence requirement </a:t>
            </a:r>
            <a:r>
              <a:rPr lang="en-GB" altLang="zh-CN" sz="1800" strike="sngStrike" dirty="0" smtClean="0"/>
              <a:t>low </a:t>
            </a:r>
            <a:r>
              <a:rPr lang="en-GB" altLang="zh-CN" sz="1800" strike="sngStrike" dirty="0"/>
              <a:t>BLER, ´</a:t>
            </a:r>
            <a:r>
              <a:rPr lang="en-GB" altLang="zh-CN" sz="1800" strike="sngStrike" dirty="0">
                <a:highlight>
                  <a:srgbClr val="FFFF00"/>
                </a:highlight>
              </a:rPr>
              <a:t>high reliability test demodulation performance requirements with slot aggregation</a:t>
            </a:r>
          </a:p>
          <a:p>
            <a:pPr lvl="1" hangingPunct="0"/>
            <a:r>
              <a:rPr lang="en-GB" altLang="zh-CN" sz="1600" dirty="0"/>
              <a:t>If feasible, define [1] test case to verify 10^-5 BLER</a:t>
            </a:r>
          </a:p>
          <a:p>
            <a:pPr lvl="2" hangingPunct="0"/>
            <a:r>
              <a:rPr lang="en-GB" altLang="zh-CN" sz="1400" dirty="0"/>
              <a:t>Target BLER: 10^-5</a:t>
            </a:r>
          </a:p>
          <a:p>
            <a:pPr lvl="2" hangingPunct="0"/>
            <a:r>
              <a:rPr lang="en-GB" altLang="zh-CN" sz="1400" dirty="0"/>
              <a:t>Target test confidence level: 99.999%</a:t>
            </a:r>
          </a:p>
          <a:p>
            <a:pPr lvl="2" hangingPunct="0"/>
            <a:r>
              <a:rPr lang="en-GB" altLang="zh-CN" sz="1400" dirty="0"/>
              <a:t>Propagation conditions: Static channel</a:t>
            </a:r>
          </a:p>
          <a:p>
            <a:pPr lvl="2" hangingPunct="0"/>
            <a:r>
              <a:rPr lang="en-GB" altLang="zh-CN" sz="1400" dirty="0"/>
              <a:t>MCS: MCS5 from MCS Table 2 for PUSCH</a:t>
            </a:r>
          </a:p>
          <a:p>
            <a:pPr lvl="2" hangingPunct="0"/>
            <a:r>
              <a:rPr lang="en-GB" altLang="zh-CN" sz="1400" dirty="0"/>
              <a:t>Duplex mode: Both TDD and FDD</a:t>
            </a:r>
          </a:p>
          <a:p>
            <a:pPr lvl="3" hangingPunct="0"/>
            <a:r>
              <a:rPr lang="en-GB" altLang="zh-CN" sz="1200" dirty="0"/>
              <a:t>FFS TDD patterns</a:t>
            </a:r>
          </a:p>
          <a:p>
            <a:pPr lvl="2" hangingPunct="0"/>
            <a:r>
              <a:rPr lang="en-GB" altLang="zh-CN" sz="1400" dirty="0"/>
              <a:t>SCS:</a:t>
            </a:r>
          </a:p>
          <a:p>
            <a:pPr lvl="3" hangingPunct="0"/>
            <a:r>
              <a:rPr lang="en-GB" altLang="zh-CN" sz="1200" dirty="0"/>
              <a:t>TDD</a:t>
            </a:r>
            <a:r>
              <a:rPr lang="en-US" altLang="zh-CN" sz="1200" dirty="0"/>
              <a:t>: 30KHz</a:t>
            </a:r>
          </a:p>
          <a:p>
            <a:pPr lvl="4" hangingPunct="0"/>
            <a:r>
              <a:rPr lang="en-US" altLang="zh-CN" sz="1200" dirty="0">
                <a:highlight>
                  <a:srgbClr val="FFFF00"/>
                </a:highlight>
              </a:rPr>
              <a:t>FFS 15kHz</a:t>
            </a:r>
            <a:endParaRPr lang="en-GB" altLang="zh-CN" sz="1200" dirty="0">
              <a:highlight>
                <a:srgbClr val="FFFF00"/>
              </a:highlight>
            </a:endParaRPr>
          </a:p>
          <a:p>
            <a:pPr lvl="3" hangingPunct="0"/>
            <a:r>
              <a:rPr lang="en-GB" altLang="zh-CN" sz="1200" dirty="0"/>
              <a:t>FDD: 15KHz</a:t>
            </a:r>
          </a:p>
          <a:p>
            <a:pPr lvl="4" hangingPunct="0"/>
            <a:r>
              <a:rPr lang="en-GB" altLang="zh-CN" sz="1200" dirty="0"/>
              <a:t>FFS 30KHz</a:t>
            </a:r>
          </a:p>
          <a:p>
            <a:pPr lvl="2" hangingPunct="0"/>
            <a:r>
              <a:rPr lang="en-GB" altLang="zh-CN" sz="1400" dirty="0"/>
              <a:t>Test method: refer to R4-1915866 (ad hoc minutes for NR URLLC test feasibility) </a:t>
            </a:r>
          </a:p>
          <a:p>
            <a:pPr lvl="3" hangingPunct="0"/>
            <a:r>
              <a:rPr lang="en-GB" altLang="zh-CN" sz="1200" dirty="0"/>
              <a:t>Method 1: Consider aggregation 1 or 2, but no HARQ for non-boosted SNR</a:t>
            </a:r>
          </a:p>
          <a:p>
            <a:pPr lvl="3" hangingPunct="0"/>
            <a:r>
              <a:rPr lang="en-GB" altLang="zh-CN" sz="1200" dirty="0"/>
              <a:t>Method 2: No aggregation or HARQ for boosted SNR.</a:t>
            </a:r>
          </a:p>
          <a:p>
            <a:pPr lvl="3" hangingPunct="0"/>
            <a:r>
              <a:rPr lang="en-US" altLang="zh-CN" sz="1200" dirty="0"/>
              <a:t>FFS whether to use method 1 or method 2 for testing (as described below). Adjustment of the baseline parameters for the long test after simulations is not precluded.</a:t>
            </a:r>
          </a:p>
          <a:p>
            <a:pPr hangingPunct="0">
              <a:lnSpc>
                <a:spcPct val="100000"/>
              </a:lnSpc>
              <a:spcBef>
                <a:spcPts val="0"/>
              </a:spcBef>
            </a:pPr>
            <a:r>
              <a:rPr lang="en-GB" altLang="zh-CN" sz="1800" dirty="0"/>
              <a:t>Other test cases will be defined with higher BLER and/or</a:t>
            </a:r>
            <a:r>
              <a:rPr lang="en-GB" altLang="zh-CN" sz="1800" dirty="0">
                <a:solidFill>
                  <a:srgbClr val="FF0000"/>
                </a:solidFill>
              </a:rPr>
              <a:t> </a:t>
            </a:r>
            <a:r>
              <a:rPr lang="en-GB" altLang="zh-CN" sz="1800" dirty="0" smtClean="0">
                <a:solidFill>
                  <a:srgbClr val="FF0000"/>
                </a:solidFill>
              </a:rPr>
              <a:t>lower </a:t>
            </a:r>
            <a:r>
              <a:rPr lang="en-GB" altLang="zh-CN" sz="1800" dirty="0" smtClean="0"/>
              <a:t>confidence </a:t>
            </a:r>
            <a:r>
              <a:rPr lang="en-GB" altLang="zh-CN" sz="1800" dirty="0"/>
              <a:t>level </a:t>
            </a:r>
            <a:endParaRPr lang="en-US" altLang="zh-CN" sz="1800" dirty="0"/>
          </a:p>
          <a:p>
            <a:pPr lvl="1" hangingPunct="0"/>
            <a:r>
              <a:rPr lang="en-US" altLang="zh-CN" sz="1600" dirty="0"/>
              <a:t>Other parameter combinations of HARQ, aggregation, channel etc. and further requirements will be considered. </a:t>
            </a:r>
          </a:p>
          <a:p>
            <a:pPr lvl="1" hangingPunct="0"/>
            <a:r>
              <a:rPr lang="en-US" altLang="zh-CN" sz="1600" dirty="0"/>
              <a:t>When further requirements are specified, it will be decided case by case whether to test them at 10^-5 BLER and CL 99.999% or other conditions</a:t>
            </a:r>
          </a:p>
          <a:p>
            <a:pPr lvl="1" hangingPunct="0"/>
            <a:r>
              <a:rPr lang="en-US" altLang="zh-CN" sz="1600" dirty="0">
                <a:highlight>
                  <a:srgbClr val="FFFF00"/>
                </a:highlight>
              </a:rPr>
              <a:t>Other test cases will include PUSCH aggregation </a:t>
            </a:r>
            <a:r>
              <a:rPr lang="en-US" altLang="zh-CN" sz="1600" strike="sngStrike" dirty="0">
                <a:highlight>
                  <a:srgbClr val="FFFF00"/>
                </a:highlight>
              </a:rPr>
              <a:t>if it is not included in the low BLER/high reliability </a:t>
            </a:r>
            <a:r>
              <a:rPr lang="en-US" altLang="zh-CN" sz="1600" strike="sngStrike" dirty="0" smtClean="0">
                <a:highlight>
                  <a:srgbClr val="FFFF00"/>
                </a:highlight>
              </a:rPr>
              <a:t>test</a:t>
            </a:r>
          </a:p>
          <a:p>
            <a:pPr lvl="2" hangingPunct="0"/>
            <a:r>
              <a:rPr lang="en-GB" altLang="zh-CN" sz="1400" dirty="0">
                <a:highlight>
                  <a:srgbClr val="FFFF00"/>
                </a:highlight>
              </a:rPr>
              <a:t>FFS PUSCH aggregation level</a:t>
            </a:r>
          </a:p>
        </p:txBody>
      </p:sp>
    </p:spTree>
    <p:extLst>
      <p:ext uri="{BB962C8B-B14F-4D97-AF65-F5344CB8AC3E}">
        <p14:creationId xmlns:p14="http://schemas.microsoft.com/office/powerpoint/2010/main" val="9092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BS demodulation requirements for </a:t>
            </a:r>
            <a:r>
              <a:rPr lang="en-US" altLang="zh-CN" b="1" dirty="0" smtClean="0"/>
              <a:t>high </a:t>
            </a:r>
            <a:r>
              <a:rPr lang="en-US" altLang="zh-CN" b="1" dirty="0" smtClean="0"/>
              <a:t>reliability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727939"/>
          </a:xfrm>
        </p:spPr>
        <p:txBody>
          <a:bodyPr>
            <a:noAutofit/>
          </a:bodyPr>
          <a:lstStyle/>
          <a:p>
            <a:pPr marL="228600" lvl="1" hangingPunct="0">
              <a:spcBef>
                <a:spcPts val="1000"/>
              </a:spcBef>
            </a:pPr>
            <a:r>
              <a:rPr lang="en-GB" altLang="zh-CN" sz="3200" dirty="0"/>
              <a:t>FFS on introduction of PUCCH demodulation performance requirements</a:t>
            </a:r>
          </a:p>
          <a:p>
            <a:pPr marL="685800" lvl="2" hangingPunct="0">
              <a:spcBef>
                <a:spcPts val="1000"/>
              </a:spcBef>
            </a:pPr>
            <a:r>
              <a:rPr lang="en-GB" altLang="zh-CN" sz="2800" strike="sngStrike" dirty="0"/>
              <a:t>FFS on Target </a:t>
            </a:r>
            <a:r>
              <a:rPr lang="en-GB" altLang="zh-CN" sz="2800" strike="sngStrike" dirty="0">
                <a:highlight>
                  <a:srgbClr val="FFFF00"/>
                </a:highlight>
              </a:rPr>
              <a:t>BLERDTX-&gt;ACK, NACK-&gt;ACK, ACK-&gt;NACK target error rates</a:t>
            </a:r>
          </a:p>
          <a:p>
            <a:pPr marL="228600" lvl="1" hangingPunct="0">
              <a:spcBef>
                <a:spcPts val="1000"/>
              </a:spcBef>
            </a:pPr>
            <a:endParaRPr lang="en-GB" altLang="zh-CN" sz="3200" dirty="0"/>
          </a:p>
          <a:p>
            <a:pPr lvl="1" hangingPunct="0"/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5430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/>
              <a:t>BS demodulation requirements for low latency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244860"/>
          </a:xfrm>
        </p:spPr>
        <p:txBody>
          <a:bodyPr>
            <a:noAutofit/>
          </a:bodyPr>
          <a:lstStyle/>
          <a:p>
            <a:pPr marL="228600" lvl="1" hangingPunct="0">
              <a:spcBef>
                <a:spcPts val="1000"/>
              </a:spcBef>
            </a:pPr>
            <a:r>
              <a:rPr lang="en-GB" altLang="zh-CN" sz="3200" strike="sngStrike" dirty="0"/>
              <a:t>FFS on introduction of PUSCH demodulation performance requirements with non-slot transmission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altLang="zh-CN" sz="3200" strike="sngStrike" dirty="0">
                <a:highlight>
                  <a:srgbClr val="FFFF00"/>
                </a:highlight>
              </a:rPr>
              <a:t>FFS on introduction of</a:t>
            </a:r>
            <a:r>
              <a:rPr lang="en-GB" altLang="zh-CN" sz="3200" dirty="0">
                <a:highlight>
                  <a:srgbClr val="FFFF00"/>
                </a:highlight>
              </a:rPr>
              <a:t> Introduce </a:t>
            </a:r>
            <a:r>
              <a:rPr lang="en-GB" altLang="zh-CN" sz="3200" dirty="0"/>
              <a:t>PUSCH demodulation requirements to verify the support of PUSCH mapping Type B</a:t>
            </a:r>
            <a:r>
              <a:rPr lang="en-GB" altLang="zh-CN" sz="3200" dirty="0">
                <a:highlight>
                  <a:srgbClr val="FFFF00"/>
                </a:highlight>
              </a:rPr>
              <a:t> </a:t>
            </a:r>
            <a:r>
              <a:rPr lang="en-GB" altLang="zh-CN" sz="3200" dirty="0">
                <a:solidFill>
                  <a:srgbClr val="FF0000"/>
                </a:solidFill>
                <a:highlight>
                  <a:srgbClr val="FFFF00"/>
                </a:highlight>
              </a:rPr>
              <a:t>with </a:t>
            </a:r>
            <a:r>
              <a:rPr lang="en-GB" altLang="zh-CN" sz="3200" dirty="0" smtClean="0">
                <a:solidFill>
                  <a:srgbClr val="FF0000"/>
                </a:solidFill>
                <a:highlight>
                  <a:srgbClr val="FFFF00"/>
                </a:highlight>
              </a:rPr>
              <a:t>non-slot configured with</a:t>
            </a:r>
            <a:r>
              <a:rPr lang="en-GB" altLang="zh-CN" sz="3200" dirty="0" smtClean="0">
                <a:highlight>
                  <a:srgbClr val="FFFF00"/>
                </a:highlight>
              </a:rPr>
              <a:t> fewer </a:t>
            </a:r>
            <a:r>
              <a:rPr lang="en-GB" altLang="zh-CN" sz="3200" dirty="0">
                <a:highlight>
                  <a:srgbClr val="FFFF00"/>
                </a:highlight>
              </a:rPr>
              <a:t>symbols than Rel-15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altLang="zh-CN" sz="3200" strike="sngStrike" dirty="0"/>
              <a:t>No</a:t>
            </a:r>
            <a:r>
              <a:rPr lang="en-GB" altLang="zh-CN" sz="3200" dirty="0"/>
              <a:t> </a:t>
            </a:r>
            <a:r>
              <a:rPr lang="en-GB" altLang="zh-CN" sz="3200" dirty="0">
                <a:highlight>
                  <a:srgbClr val="FFFF00"/>
                </a:highlight>
              </a:rPr>
              <a:t>FFS</a:t>
            </a:r>
            <a:r>
              <a:rPr lang="en-GB" altLang="zh-CN" sz="3200" dirty="0"/>
              <a:t> requirements for UL transmission with grant free/UL configured grant</a:t>
            </a:r>
          </a:p>
          <a:p>
            <a:pPr marL="228600" lvl="1" hangingPunct="0">
              <a:spcBef>
                <a:spcPts val="1000"/>
              </a:spcBef>
            </a:pPr>
            <a:endParaRPr lang="en-GB" altLang="zh-CN" sz="3200" dirty="0"/>
          </a:p>
          <a:p>
            <a:pPr lvl="1" hangingPunct="0"/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6444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751</Words>
  <Application>Microsoft Office PowerPoint</Application>
  <PresentationFormat>宽屏</PresentationFormat>
  <Paragraphs>75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Times New Roman</vt:lpstr>
      <vt:lpstr>Office 主题</vt:lpstr>
      <vt:lpstr>3GPP TSG-RAN WG4 Meeting #93    R4-1915913   Reno, NV, USA, 18th – 22nd November, 2019 </vt:lpstr>
      <vt:lpstr>UE demodulation requirements for high reliability</vt:lpstr>
      <vt:lpstr>UE CQI reporting requirements for high reliability</vt:lpstr>
      <vt:lpstr>UE demodulation requirements for low latency</vt:lpstr>
      <vt:lpstr>BS demodulation requirements for high reliability</vt:lpstr>
      <vt:lpstr>BS demodulation requirements for high reliability</vt:lpstr>
      <vt:lpstr>BS demodulation requirements for low latency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HST PUSCH demodulation</dc:title>
  <dc:creator>Daixizeng</dc:creator>
  <cp:lastModifiedBy>Daixizeng</cp:lastModifiedBy>
  <cp:revision>45</cp:revision>
  <dcterms:created xsi:type="dcterms:W3CDTF">2019-11-21T01:25:29Z</dcterms:created>
  <dcterms:modified xsi:type="dcterms:W3CDTF">2019-11-22T04:21:27Z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(3)LQt0zb0wqHRfR29Ki8rPWzt7a4Xvw7kdWtCUa7si4s6SYs6HFdsMgvrezE8XFG6fjg0PY5z6
Revrp4jllXzIcZ/MOVA4vhB9M8/lBN8YX/M2MKAXqQVJJQC/lknqzvlDVeX5hXYiSQJnL/Ti
YjJSRWaw7UIjhm2C9NXO9cHbztp2caCLYIBafu2th8dH7YYSBLwM3Nlb33k95bu49mBvXZmx
UPG1uy8y+u4A/tiHsH</vt:lpwstr>
  </property>
  <property fmtid="{D5CDD505-2E9C-101B-9397-08002B2CF9AE}" pid="3" name="_2015_ms_pID_7253431">
    <vt:lpwstr>AQB3zjv//CmkWwHGbjYB+ujbTF6Wreezb0rfUHrH2hHg7cMZnLNt01
H/tWXpPAh8PNDmHO+q+FkPxOImo48ozZpT+L5oA6r/oZq8P4yQJOnQkKgoMC/xSPc9IEtIeh
KCqc+eF2L+oZR0VvKtVpp6zUeUHnPx8fn2aCUTTk8qEWWi/f4M9gnmy/0qmVxP4nQ9hO5hbh
4rL+4XqBQzR5+kamP8DjmtYgI7J1ZFp7GMju</vt:lpwstr>
  </property>
  <property fmtid="{D5CDD505-2E9C-101B-9397-08002B2CF9AE}" pid="4" name="_AdHocReviewCycleID">
    <vt:i4>-1500424276</vt:i4>
  </property>
  <property fmtid="{D5CDD505-2E9C-101B-9397-08002B2CF9AE}" pid="5" name="_NewReviewCycle">
    <vt:lpwstr/>
  </property>
  <property fmtid="{D5CDD505-2E9C-101B-9397-08002B2CF9AE}" pid="6" name="_EmailSubject">
    <vt:lpwstr>Draft WF for URLLC demodulation</vt:lpwstr>
  </property>
  <property fmtid="{D5CDD505-2E9C-101B-9397-08002B2CF9AE}" pid="7" name="_AuthorEmail">
    <vt:lpwstr>gnigam@qti.qualcomm.com</vt:lpwstr>
  </property>
  <property fmtid="{D5CDD505-2E9C-101B-9397-08002B2CF9AE}" pid="8" name="_AuthorEmailDisplayName">
    <vt:lpwstr>Gaurav Nigam</vt:lpwstr>
  </property>
  <property fmtid="{D5CDD505-2E9C-101B-9397-08002B2CF9AE}" pid="9" name="_2015_ms_pID_7253432">
    <vt:lpwstr>lA==</vt:lpwstr>
  </property>
</Properties>
</file>