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8" r:id="rId3"/>
    <p:sldId id="267" r:id="rId4"/>
    <p:sldId id="260" r:id="rId5"/>
    <p:sldId id="257" r:id="rId6"/>
    <p:sldId id="271" r:id="rId7"/>
    <p:sldId id="261" r:id="rId8"/>
    <p:sldId id="262" r:id="rId9"/>
    <p:sldId id="263" r:id="rId10"/>
    <p:sldId id="264" r:id="rId11"/>
    <p:sldId id="272" r:id="rId12"/>
    <p:sldId id="266" r:id="rId13"/>
    <p:sldId id="268" r:id="rId14"/>
    <p:sldId id="269" r:id="rId15"/>
    <p:sldId id="270" r:id="rId1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87"/>
    <p:restoredTop sz="92587" autoAdjust="0"/>
  </p:normalViewPr>
  <p:slideViewPr>
    <p:cSldViewPr>
      <p:cViewPr>
        <p:scale>
          <a:sx n="90" d="100"/>
          <a:sy n="90" d="100"/>
        </p:scale>
        <p:origin x="-125" y="-130"/>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55CA40-0D7F-4BE4-B4AF-B4BB727E59F2}" type="datetimeFigureOut">
              <a:rPr lang="zh-CN" altLang="en-US" smtClean="0"/>
              <a:pPr/>
              <a:t>2019-11-23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D96FCE-6A4F-4F7B-A5FC-070969246C8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1910819</a:t>
            </a:r>
            <a:endParaRPr lang="zh-CN" altLang="en-US" dirty="0"/>
          </a:p>
        </p:txBody>
      </p:sp>
      <p:sp>
        <p:nvSpPr>
          <p:cNvPr id="4" name="灯片编号占位符 3"/>
          <p:cNvSpPr>
            <a:spLocks noGrp="1"/>
          </p:cNvSpPr>
          <p:nvPr>
            <p:ph type="sldNum" sz="quarter" idx="10"/>
          </p:nvPr>
        </p:nvSpPr>
        <p:spPr/>
        <p:txBody>
          <a:bodyPr/>
          <a:lstStyle/>
          <a:p>
            <a:fld id="{4FD96FCE-6A4F-4F7B-A5FC-070969246C89}" type="slidenum">
              <a:rPr lang="zh-CN" altLang="en-US" smtClean="0"/>
              <a:pPr/>
              <a:t>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4FD96FCE-6A4F-4F7B-A5FC-070969246C89}" type="slidenum">
              <a:rPr lang="zh-CN" altLang="en-US" smtClean="0"/>
              <a:pPr/>
              <a:t>7</a:t>
            </a:fld>
            <a:endParaRPr lang="zh-CN" altLang="en-US"/>
          </a:p>
        </p:txBody>
      </p:sp>
    </p:spTree>
    <p:extLst>
      <p:ext uri="{BB962C8B-B14F-4D97-AF65-F5344CB8AC3E}">
        <p14:creationId xmlns:p14="http://schemas.microsoft.com/office/powerpoint/2010/main" xmlns="" val="2568687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hangingPunct="0"/>
            <a:endParaRPr lang="zh-CN" altLang="en-US" dirty="0"/>
          </a:p>
        </p:txBody>
      </p:sp>
      <p:sp>
        <p:nvSpPr>
          <p:cNvPr id="4" name="灯片编号占位符 3"/>
          <p:cNvSpPr>
            <a:spLocks noGrp="1"/>
          </p:cNvSpPr>
          <p:nvPr>
            <p:ph type="sldNum" sz="quarter" idx="10"/>
          </p:nvPr>
        </p:nvSpPr>
        <p:spPr/>
        <p:txBody>
          <a:bodyPr/>
          <a:lstStyle/>
          <a:p>
            <a:fld id="{4FD96FCE-6A4F-4F7B-A5FC-070969246C89}" type="slidenum">
              <a:rPr lang="zh-CN" altLang="en-US" smtClean="0"/>
              <a:pPr/>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2019-11-23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E980DA8-4574-4789-AD47-D2C1E9125373}" type="datetimeFigureOut">
              <a:rPr lang="zh-CN" altLang="en-US" smtClean="0"/>
              <a:pPr/>
              <a:t>2019-11-23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E980DA8-4574-4789-AD47-D2C1E9125373}" type="datetimeFigureOut">
              <a:rPr lang="zh-CN" altLang="en-US" smtClean="0"/>
              <a:pPr/>
              <a:t>2019-11-23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980DA8-4574-4789-AD47-D2C1E9125373}" type="datetimeFigureOut">
              <a:rPr lang="zh-CN" altLang="en-US" smtClean="0"/>
              <a:pPr/>
              <a:t>2019-11-23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2019-11-23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2019-11-23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E980DA8-4574-4789-AD47-D2C1E9125373}" type="datetimeFigureOut">
              <a:rPr lang="zh-CN" altLang="en-US" smtClean="0"/>
              <a:pPr/>
              <a:t>2019-11-23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9F83E9C-471E-4653-83A3-9EE19105D01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dirty="0"/>
              <a:t>WF on inter-frequency without MG</a:t>
            </a:r>
            <a:endParaRPr lang="zh-CN" altLang="en-US" dirty="0"/>
          </a:p>
        </p:txBody>
      </p:sp>
      <p:sp>
        <p:nvSpPr>
          <p:cNvPr id="3" name="副标题 2"/>
          <p:cNvSpPr>
            <a:spLocks noGrp="1"/>
          </p:cNvSpPr>
          <p:nvPr>
            <p:ph type="subTitle" idx="1"/>
          </p:nvPr>
        </p:nvSpPr>
        <p:spPr/>
        <p:txBody>
          <a:bodyPr/>
          <a:lstStyle/>
          <a:p>
            <a:r>
              <a:rPr lang="en-US" altLang="zh-CN"/>
              <a:t>CMCC</a:t>
            </a:r>
            <a:endParaRPr lang="zh-CN" altLang="en-US"/>
          </a:p>
        </p:txBody>
      </p:sp>
      <p:sp>
        <p:nvSpPr>
          <p:cNvPr id="12289" name="Rectangle 1"/>
          <p:cNvSpPr>
            <a:spLocks noChangeArrowheads="1"/>
          </p:cNvSpPr>
          <p:nvPr/>
        </p:nvSpPr>
        <p:spPr bwMode="auto">
          <a:xfrm>
            <a:off x="251520" y="290334"/>
            <a:ext cx="846274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b="1" dirty="0"/>
              <a:t>3GPP TSG-RAN WG4 Meeting #93                              		 </a:t>
            </a:r>
            <a:r>
              <a:rPr lang="en-US" altLang="zh-CN" b="1" dirty="0" smtClean="0"/>
              <a:t>R4-1915853</a:t>
            </a:r>
            <a:endParaRPr lang="zh-CN" altLang="zh-CN" dirty="0"/>
          </a:p>
          <a:p>
            <a:r>
              <a:rPr lang="en-US" altLang="zh-CN" b="1" dirty="0"/>
              <a:t>Reno, USA, 18</a:t>
            </a:r>
            <a:r>
              <a:rPr lang="en-US" altLang="zh-CN" b="1" baseline="30000" dirty="0"/>
              <a:t>th</a:t>
            </a:r>
            <a:r>
              <a:rPr lang="en-US" altLang="zh-CN" b="1" dirty="0"/>
              <a:t> – 22</a:t>
            </a:r>
            <a:r>
              <a:rPr lang="en-US" altLang="zh-CN" b="1" baseline="30000" dirty="0"/>
              <a:t>nd</a:t>
            </a:r>
            <a:r>
              <a:rPr lang="en-US" altLang="zh-CN" b="1" dirty="0"/>
              <a:t> Nov, 2019</a:t>
            </a:r>
          </a:p>
          <a:p>
            <a:r>
              <a:rPr lang="en-US" altLang="zh-CN" b="1" dirty="0"/>
              <a:t>Agenda Item:</a:t>
            </a:r>
            <a:r>
              <a:rPr lang="zh-CN" altLang="en-US" b="1" dirty="0"/>
              <a:t> </a:t>
            </a:r>
            <a:r>
              <a:rPr lang="en-US" altLang="zh-CN" b="1" dirty="0"/>
              <a:t>9.15.1.5</a:t>
            </a:r>
            <a:endParaRPr lang="zh-CN" altLang="zh-CN" b="1" dirty="0"/>
          </a:p>
          <a:p>
            <a:endParaRPr lang="zh-CN" altLang="zh-CN"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a:t>The delay requirements (4)</a:t>
            </a:r>
            <a:endParaRPr lang="zh-CN" altLang="en-US" sz="4000" dirty="0"/>
          </a:p>
        </p:txBody>
      </p:sp>
      <p:sp>
        <p:nvSpPr>
          <p:cNvPr id="3" name="内容占位符 2"/>
          <p:cNvSpPr>
            <a:spLocks noGrp="1"/>
          </p:cNvSpPr>
          <p:nvPr>
            <p:ph idx="1"/>
          </p:nvPr>
        </p:nvSpPr>
        <p:spPr>
          <a:xfrm>
            <a:off x="457200" y="1200151"/>
            <a:ext cx="8229600" cy="4086244"/>
          </a:xfrm>
        </p:spPr>
        <p:txBody>
          <a:bodyPr>
            <a:normAutofit fontScale="55000" lnSpcReduction="20000"/>
          </a:bodyPr>
          <a:lstStyle/>
          <a:p>
            <a:pPr hangingPunct="0"/>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dirty="0"/>
              <a:t>: For a UE supporting FR2 power class 1,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baseline="-25000" dirty="0"/>
              <a:t> </a:t>
            </a:r>
            <a:r>
              <a:rPr lang="en-GB" altLang="zh-CN" sz="2900" dirty="0"/>
              <a:t>= </a:t>
            </a:r>
            <a:r>
              <a:rPr lang="en-US" altLang="zh-CN" sz="2900" dirty="0">
                <a:solidFill>
                  <a:srgbClr val="FF0000"/>
                </a:solidFill>
              </a:rPr>
              <a:t>40</a:t>
            </a:r>
            <a:r>
              <a:rPr lang="en-GB" altLang="zh-CN" sz="2900" dirty="0"/>
              <a:t> samples. For a UE supporting FR2 power class 2,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baseline="-25000" dirty="0"/>
              <a:t> </a:t>
            </a:r>
            <a:r>
              <a:rPr lang="en-GB" altLang="zh-CN" sz="2900" dirty="0"/>
              <a:t>= </a:t>
            </a:r>
            <a:r>
              <a:rPr lang="en-US" altLang="zh-CN" sz="2900" dirty="0">
                <a:solidFill>
                  <a:srgbClr val="FF0000"/>
                </a:solidFill>
              </a:rPr>
              <a:t>24</a:t>
            </a:r>
            <a:r>
              <a:rPr lang="en-GB" altLang="zh-CN" sz="2900" dirty="0"/>
              <a:t> samples. For a UE supporting FR2 power class 3,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baseline="-25000" dirty="0"/>
              <a:t> </a:t>
            </a:r>
            <a:r>
              <a:rPr lang="en-GB" altLang="zh-CN" sz="2900" dirty="0"/>
              <a:t>= </a:t>
            </a:r>
            <a:r>
              <a:rPr lang="en-US" altLang="zh-CN" sz="2900" dirty="0">
                <a:solidFill>
                  <a:srgbClr val="FF0000"/>
                </a:solidFill>
              </a:rPr>
              <a:t>24</a:t>
            </a:r>
            <a:r>
              <a:rPr lang="en-GB" altLang="zh-CN" sz="2900" dirty="0"/>
              <a:t> samples. For a UE supporting FR2 power class 4, </a:t>
            </a:r>
            <a:r>
              <a:rPr lang="en-GB" altLang="zh-CN" sz="2900" dirty="0" err="1"/>
              <a:t>M</a:t>
            </a:r>
            <a:r>
              <a:rPr lang="en-GB" altLang="zh-CN" sz="2900" baseline="-25000" dirty="0" err="1"/>
              <a:t>pss</a:t>
            </a:r>
            <a:r>
              <a:rPr lang="en-GB" altLang="zh-CN" sz="2900" baseline="-25000" dirty="0"/>
              <a:t>/</a:t>
            </a:r>
            <a:r>
              <a:rPr lang="en-GB" altLang="zh-CN" sz="2900" baseline="-25000" dirty="0" err="1"/>
              <a:t>sss_sync</a:t>
            </a:r>
            <a:r>
              <a:rPr lang="en-GB" altLang="zh-CN" sz="2900" baseline="-25000" dirty="0"/>
              <a:t> </a:t>
            </a:r>
            <a:r>
              <a:rPr lang="en-GB" altLang="zh-CN" sz="2900" dirty="0"/>
              <a:t>= </a:t>
            </a:r>
            <a:r>
              <a:rPr lang="en-US" altLang="zh-CN" sz="2900" dirty="0">
                <a:solidFill>
                  <a:srgbClr val="FF0000"/>
                </a:solidFill>
              </a:rPr>
              <a:t>24</a:t>
            </a:r>
            <a:r>
              <a:rPr lang="en-GB" altLang="zh-CN" sz="2900" dirty="0"/>
              <a:t> samples.</a:t>
            </a:r>
            <a:endParaRPr lang="zh-CN" altLang="zh-CN" sz="2900" dirty="0"/>
          </a:p>
          <a:p>
            <a:pPr hangingPunct="0"/>
            <a:r>
              <a:rPr lang="en-GB" altLang="zh-CN" sz="2900" dirty="0" err="1"/>
              <a:t>M</a:t>
            </a:r>
            <a:r>
              <a:rPr lang="en-GB" altLang="zh-CN" sz="2900" baseline="-25000" dirty="0" err="1"/>
              <a:t>SSB_index_inter</a:t>
            </a:r>
            <a:r>
              <a:rPr lang="en-GB" altLang="zh-CN" sz="2900" dirty="0"/>
              <a:t>: For a UE supporting power class 1, </a:t>
            </a:r>
            <a:r>
              <a:rPr lang="en-GB" altLang="zh-CN" sz="2900" dirty="0" err="1"/>
              <a:t>M</a:t>
            </a:r>
            <a:r>
              <a:rPr lang="en-GB" altLang="zh-CN" sz="2900" baseline="-25000" dirty="0" err="1"/>
              <a:t>SSB_index_inter</a:t>
            </a:r>
            <a:r>
              <a:rPr lang="en-GB" altLang="zh-CN" sz="2900" dirty="0"/>
              <a:t> = 40 samples. For a vehicle mounted UE supporting power class 2,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baseline="-25000" dirty="0"/>
              <a:t> </a:t>
            </a:r>
            <a:r>
              <a:rPr lang="en-GB" altLang="zh-CN" sz="2900" dirty="0"/>
              <a:t>= 24 samples. For a UE supporting power class 3, </a:t>
            </a:r>
            <a:r>
              <a:rPr lang="en-GB" altLang="zh-CN" sz="2900" dirty="0" err="1"/>
              <a:t>M</a:t>
            </a:r>
            <a:r>
              <a:rPr lang="en-GB" altLang="zh-CN" sz="2900" baseline="-25000" dirty="0" err="1"/>
              <a:t>SSB_index_inter</a:t>
            </a:r>
            <a:r>
              <a:rPr lang="en-GB" altLang="zh-CN" sz="2900" dirty="0"/>
              <a:t> = 24 samples. For a UE supporting power class 4, </a:t>
            </a:r>
            <a:r>
              <a:rPr lang="en-GB" altLang="zh-CN" sz="2900" dirty="0" err="1"/>
              <a:t>M</a:t>
            </a:r>
            <a:r>
              <a:rPr lang="en-GB" altLang="zh-CN" sz="2900" baseline="-25000" dirty="0" err="1"/>
              <a:t>meas_period_inter</a:t>
            </a:r>
            <a:r>
              <a:rPr lang="en-GB" altLang="zh-CN" sz="2900" dirty="0"/>
              <a:t> = 24 samples.</a:t>
            </a:r>
            <a:endParaRPr lang="zh-CN" altLang="zh-CN" sz="2900" dirty="0"/>
          </a:p>
          <a:p>
            <a:pPr hangingPunct="0"/>
            <a:r>
              <a:rPr lang="en-GB" altLang="zh-CN" sz="2900" dirty="0" err="1"/>
              <a:t>M</a:t>
            </a:r>
            <a:r>
              <a:rPr lang="en-GB" altLang="zh-CN" sz="2900" baseline="-25000" dirty="0" err="1"/>
              <a:t>meas_period_inter</a:t>
            </a:r>
            <a:r>
              <a:rPr lang="en-GB" altLang="zh-CN" sz="2900" dirty="0"/>
              <a:t>: For a UE supporting FR2 power class 1, </a:t>
            </a:r>
            <a:r>
              <a:rPr lang="en-GB" altLang="zh-CN" sz="2900" dirty="0" err="1"/>
              <a:t>M</a:t>
            </a:r>
            <a:r>
              <a:rPr lang="en-GB" altLang="zh-CN" sz="2900" baseline="-25000" dirty="0" err="1"/>
              <a:t>meas_period_inter</a:t>
            </a:r>
            <a:r>
              <a:rPr lang="en-GB" altLang="zh-CN" sz="2900" dirty="0"/>
              <a:t> =</a:t>
            </a:r>
            <a:r>
              <a:rPr lang="en-US" altLang="zh-CN" sz="2900" dirty="0">
                <a:solidFill>
                  <a:srgbClr val="FF0000"/>
                </a:solidFill>
              </a:rPr>
              <a:t>40</a:t>
            </a:r>
            <a:r>
              <a:rPr lang="en-GB" altLang="zh-CN" sz="2900" dirty="0"/>
              <a:t> samples. For a vehicle mounted UE supporting FR2 power class 2,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dirty="0"/>
              <a:t>=</a:t>
            </a:r>
            <a:r>
              <a:rPr lang="en-US" altLang="zh-CN" sz="2900" dirty="0">
                <a:solidFill>
                  <a:srgbClr val="FF0000"/>
                </a:solidFill>
              </a:rPr>
              <a:t>24</a:t>
            </a:r>
            <a:r>
              <a:rPr lang="en-GB" altLang="zh-CN" sz="2900" dirty="0"/>
              <a:t> samples. For a UE supporting FR2 power class 3, </a:t>
            </a:r>
            <a:r>
              <a:rPr lang="en-GB" altLang="zh-CN" sz="2900" dirty="0" err="1"/>
              <a:t>M</a:t>
            </a:r>
            <a:r>
              <a:rPr lang="en-GB" altLang="zh-CN" sz="2900" baseline="-25000" dirty="0" err="1"/>
              <a:t>meas_period_inter</a:t>
            </a:r>
            <a:r>
              <a:rPr lang="en-GB" altLang="zh-CN" sz="2900" dirty="0"/>
              <a:t> =</a:t>
            </a:r>
            <a:r>
              <a:rPr lang="en-US" altLang="zh-CN" sz="2900" dirty="0">
                <a:solidFill>
                  <a:srgbClr val="FF0000"/>
                </a:solidFill>
              </a:rPr>
              <a:t>24</a:t>
            </a:r>
            <a:r>
              <a:rPr lang="en-GB" altLang="zh-CN" sz="2900" dirty="0"/>
              <a:t> samples. For a UE supporting FR2 power class 4, </a:t>
            </a:r>
            <a:r>
              <a:rPr lang="en-GB" altLang="zh-CN" sz="2900" dirty="0" err="1"/>
              <a:t>M</a:t>
            </a:r>
            <a:r>
              <a:rPr lang="en-GB" altLang="zh-CN" sz="2900" baseline="-25000" dirty="0" err="1"/>
              <a:t>meas_period_inter</a:t>
            </a:r>
            <a:r>
              <a:rPr lang="en-GB" altLang="zh-CN" sz="2900" dirty="0"/>
              <a:t> = </a:t>
            </a:r>
            <a:r>
              <a:rPr lang="en-US" altLang="zh-CN" sz="2900" dirty="0">
                <a:solidFill>
                  <a:srgbClr val="FF0000"/>
                </a:solidFill>
              </a:rPr>
              <a:t>24</a:t>
            </a:r>
            <a:r>
              <a:rPr lang="en-GB" altLang="zh-CN" sz="2900" dirty="0"/>
              <a:t> samples.</a:t>
            </a:r>
          </a:p>
          <a:p>
            <a:pPr hangingPunct="0"/>
            <a:endParaRPr lang="en-US" altLang="zh-CN" sz="2900" dirty="0"/>
          </a:p>
          <a:p>
            <a:r>
              <a:rPr lang="en-US" altLang="zh-CN" sz="2900" dirty="0"/>
              <a:t>When </a:t>
            </a:r>
            <a:r>
              <a:rPr lang="en-US" altLang="zh-CN" sz="2900" dirty="0" err="1"/>
              <a:t>interfrequency</a:t>
            </a:r>
            <a:r>
              <a:rPr lang="en-US" altLang="zh-CN" sz="2900" dirty="0"/>
              <a:t> SMTC is fully non overlapping with measurement gaps or </a:t>
            </a:r>
            <a:r>
              <a:rPr lang="en-US" altLang="zh-CN" sz="2900" dirty="0" err="1"/>
              <a:t>interfrequency</a:t>
            </a:r>
            <a:r>
              <a:rPr lang="en-US" altLang="zh-CN" sz="2900" dirty="0"/>
              <a:t> SMTC is fully overlapping with MGs, </a:t>
            </a:r>
            <a:r>
              <a:rPr lang="en-US" altLang="zh-CN" sz="2900" dirty="0" err="1"/>
              <a:t>Kp</a:t>
            </a:r>
            <a:r>
              <a:rPr lang="en-US" altLang="zh-CN" sz="2900" dirty="0"/>
              <a:t>=1</a:t>
            </a:r>
          </a:p>
          <a:p>
            <a:r>
              <a:rPr lang="en-US" altLang="zh-CN" sz="2900" dirty="0" smtClean="0"/>
              <a:t>When </a:t>
            </a:r>
            <a:r>
              <a:rPr lang="en-US" altLang="zh-CN" sz="2900" dirty="0" err="1"/>
              <a:t>interfrequency</a:t>
            </a:r>
            <a:r>
              <a:rPr lang="en-US" altLang="zh-CN" sz="2900" dirty="0"/>
              <a:t> SMTC is partially overlapping with measurement gaps, </a:t>
            </a:r>
            <a:r>
              <a:rPr lang="en-US" altLang="zh-CN" sz="2900" dirty="0" err="1"/>
              <a:t>Kp</a:t>
            </a:r>
            <a:r>
              <a:rPr lang="en-US" altLang="zh-CN" sz="2900" dirty="0"/>
              <a:t> =  1/(1- (SMTC period /MGRP)), where SMTC period &lt; MGRP</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Scheduling and measurement restriction</a:t>
            </a:r>
            <a:endParaRPr lang="zh-CN" altLang="en-US" sz="3600" dirty="0"/>
          </a:p>
        </p:txBody>
      </p:sp>
      <p:sp>
        <p:nvSpPr>
          <p:cNvPr id="3" name="内容占位符 2"/>
          <p:cNvSpPr>
            <a:spLocks noGrp="1"/>
          </p:cNvSpPr>
          <p:nvPr>
            <p:ph idx="1"/>
          </p:nvPr>
        </p:nvSpPr>
        <p:spPr/>
        <p:txBody>
          <a:bodyPr>
            <a:noAutofit/>
          </a:bodyPr>
          <a:lstStyle/>
          <a:p>
            <a:r>
              <a:rPr lang="en-US" altLang="zh-CN" sz="1800" dirty="0" smtClean="0">
                <a:solidFill>
                  <a:srgbClr val="00B0F0"/>
                </a:solidFill>
              </a:rPr>
              <a:t>Synchronization is always assumed for partial and fully overlapped TDD carriers that to be measured for inter-frequency measurement without MG. FFS on how UE can aware on the synchronization condition</a:t>
            </a:r>
          </a:p>
          <a:p>
            <a:pPr lvl="1"/>
            <a:r>
              <a:rPr lang="en-US" altLang="zh-CN" sz="1400" dirty="0" smtClean="0"/>
              <a:t>For TDD bands on FR1, UE is not expected to transmit PUCCH/PUSCH/SRS</a:t>
            </a:r>
            <a:r>
              <a:rPr lang="en-US" altLang="zh-CN" sz="1400" dirty="0" smtClean="0">
                <a:solidFill>
                  <a:srgbClr val="FF0000"/>
                </a:solidFill>
              </a:rPr>
              <a:t> </a:t>
            </a:r>
            <a:r>
              <a:rPr lang="en-US" altLang="zh-CN" sz="1400" dirty="0" smtClean="0">
                <a:solidFill>
                  <a:srgbClr val="00B0F0"/>
                </a:solidFill>
              </a:rPr>
              <a:t>on SSB symbols to be measured, and on 1 data symbol before each consecutive SSB symbols to be measured and 1 data symbol after each consecutive SSB symbols to be measured within SMTC window duration</a:t>
            </a:r>
          </a:p>
          <a:p>
            <a:pPr lvl="1"/>
            <a:r>
              <a:rPr lang="en-US" altLang="zh-CN" sz="1400" dirty="0" smtClean="0"/>
              <a:t>No need to consider second SMTC case for scheduling restriction requirements in inter-frequency measurement without MG for TDD bands on FR1. </a:t>
            </a:r>
          </a:p>
          <a:p>
            <a:pPr lvl="1"/>
            <a:r>
              <a:rPr lang="en-US" altLang="zh-CN" sz="1400" dirty="0" smtClean="0"/>
              <a:t>No need to consider second SMTC case for scheduling restriction requirements in inter-frequency measurement without MG in FR1 mixed numerology(UE is not capable to support mixed numerologies) and FR2 cases. </a:t>
            </a:r>
          </a:p>
          <a:p>
            <a:pPr lvl="1"/>
            <a:r>
              <a:rPr lang="en-US" altLang="zh-CN" sz="1400" dirty="0" smtClean="0">
                <a:solidFill>
                  <a:srgbClr val="00B0F0"/>
                </a:solidFill>
              </a:rPr>
              <a:t>FFS:  </a:t>
            </a:r>
            <a:r>
              <a:rPr lang="en-US" altLang="zh-CN" sz="1400" dirty="0" smtClean="0"/>
              <a:t>In FR1 mixed numerology(UE is not capable to support mixed numerologies) and FR2 cases, UE is not expected to transmit PUCCH/PUSCH/SRS or receive PDCCH/PDSCH/TRS/CSI-RS for CQI on all symbols within SMTC window duration. </a:t>
            </a:r>
            <a:endParaRPr lang="zh-CN" altLang="zh-CN" sz="1400" dirty="0" smtClean="0"/>
          </a:p>
          <a:p>
            <a:pPr lvl="1"/>
            <a:endParaRPr lang="zh-CN" altLang="zh-CN" sz="1200"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UE capability</a:t>
            </a:r>
            <a:endParaRPr lang="zh-CN" altLang="en-US" dirty="0"/>
          </a:p>
        </p:txBody>
      </p:sp>
      <p:sp>
        <p:nvSpPr>
          <p:cNvPr id="3" name="内容占位符 2"/>
          <p:cNvSpPr>
            <a:spLocks noGrp="1"/>
          </p:cNvSpPr>
          <p:nvPr>
            <p:ph idx="1"/>
          </p:nvPr>
        </p:nvSpPr>
        <p:spPr/>
        <p:txBody>
          <a:bodyPr>
            <a:normAutofit/>
          </a:bodyPr>
          <a:lstStyle/>
          <a:p>
            <a:r>
              <a:rPr lang="en-US" altLang="zh-CN" dirty="0" smtClean="0"/>
              <a:t>FFS on optionality of inter-frequency measurement without MG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BBF738D-BDB7-BF46-A4CD-6C96B2DA4C6D}"/>
              </a:ext>
            </a:extLst>
          </p:cNvPr>
          <p:cNvSpPr>
            <a:spLocks noGrp="1"/>
          </p:cNvSpPr>
          <p:nvPr>
            <p:ph type="title"/>
          </p:nvPr>
        </p:nvSpPr>
        <p:spPr/>
        <p:txBody>
          <a:bodyPr>
            <a:normAutofit fontScale="90000"/>
          </a:bodyPr>
          <a:lstStyle/>
          <a:p>
            <a:r>
              <a:rPr kumimoji="1" lang="en-US" altLang="zh-CN" dirty="0"/>
              <a:t>Minimum</a:t>
            </a:r>
            <a:r>
              <a:rPr kumimoji="1" lang="zh-CN" altLang="en-US" dirty="0"/>
              <a:t> </a:t>
            </a:r>
            <a:r>
              <a:rPr kumimoji="1" lang="en-US" altLang="zh-CN" dirty="0"/>
              <a:t>requirements</a:t>
            </a:r>
            <a:r>
              <a:rPr kumimoji="1" lang="zh-CN" altLang="en-US" dirty="0"/>
              <a:t> </a:t>
            </a:r>
            <a:r>
              <a:rPr kumimoji="1" lang="en-US" altLang="zh-CN" dirty="0"/>
              <a:t>at</a:t>
            </a:r>
            <a:r>
              <a:rPr kumimoji="1" lang="zh-CN" altLang="en-US" dirty="0"/>
              <a:t> </a:t>
            </a:r>
            <a:r>
              <a:rPr kumimoji="1" lang="en-US" altLang="zh-CN" dirty="0"/>
              <a:t>transitions</a:t>
            </a:r>
            <a:endParaRPr kumimoji="1" lang="zh-CN" altLang="en-US" dirty="0"/>
          </a:p>
        </p:txBody>
      </p:sp>
      <p:sp>
        <p:nvSpPr>
          <p:cNvPr id="3" name="内容占位符 2">
            <a:extLst>
              <a:ext uri="{FF2B5EF4-FFF2-40B4-BE49-F238E27FC236}">
                <a16:creationId xmlns:a16="http://schemas.microsoft.com/office/drawing/2014/main" xmlns="" id="{9E420ECD-3DDD-0F47-BB9D-C72B419C3124}"/>
              </a:ext>
            </a:extLst>
          </p:cNvPr>
          <p:cNvSpPr>
            <a:spLocks noGrp="1"/>
          </p:cNvSpPr>
          <p:nvPr>
            <p:ph idx="1"/>
          </p:nvPr>
        </p:nvSpPr>
        <p:spPr>
          <a:xfrm>
            <a:off x="457200" y="1200151"/>
            <a:ext cx="8229600" cy="2883767"/>
          </a:xfrm>
        </p:spPr>
        <p:txBody>
          <a:bodyPr>
            <a:normAutofit lnSpcReduction="10000"/>
          </a:bodyPr>
          <a:lstStyle/>
          <a:p>
            <a:r>
              <a:rPr lang="en-GB" altLang="zh-CN" sz="2800" dirty="0"/>
              <a:t>When the measurement on one intra-frequency measurement object </a:t>
            </a:r>
            <a:r>
              <a:rPr lang="en-GB" altLang="zh-CN" sz="2800" u="sng" dirty="0">
                <a:solidFill>
                  <a:srgbClr val="FF0000"/>
                </a:solidFill>
              </a:rPr>
              <a:t>or inter-frequency measurement object</a:t>
            </a:r>
            <a:r>
              <a:rPr lang="en-GB" altLang="zh-CN" sz="2800" dirty="0"/>
              <a:t> transitions from measurements performed outside gaps to measurements performed within gaps or vice versa during one measurement period, the cell identification and measurement period requirements with the longer delay apply.</a:t>
            </a:r>
            <a:endParaRPr lang="zh-CN" altLang="zh-CN" sz="2800" dirty="0"/>
          </a:p>
          <a:p>
            <a:endParaRPr kumimoji="1" lang="zh-CN" altLang="en-US" dirty="0"/>
          </a:p>
        </p:txBody>
      </p:sp>
    </p:spTree>
    <p:extLst>
      <p:ext uri="{BB962C8B-B14F-4D97-AF65-F5344CB8AC3E}">
        <p14:creationId xmlns:p14="http://schemas.microsoft.com/office/powerpoint/2010/main" xmlns="" val="1124418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Measurement gap sharing</a:t>
            </a:r>
            <a:endParaRPr lang="zh-CN" altLang="en-US" dirty="0"/>
          </a:p>
        </p:txBody>
      </p:sp>
      <p:sp>
        <p:nvSpPr>
          <p:cNvPr id="3" name="内容占位符 2"/>
          <p:cNvSpPr>
            <a:spLocks noGrp="1"/>
          </p:cNvSpPr>
          <p:nvPr>
            <p:ph idx="1"/>
          </p:nvPr>
        </p:nvSpPr>
        <p:spPr/>
        <p:txBody>
          <a:bodyPr>
            <a:normAutofit fontScale="70000" lnSpcReduction="20000"/>
          </a:bodyPr>
          <a:lstStyle/>
          <a:p>
            <a:r>
              <a:rPr lang="en-GB" altLang="zh-CN" dirty="0" smtClean="0"/>
              <a:t>Measurement gap sharing shall be applies when UE requires measurement gaps to identify and measure cells on intra-frequency carriers or when SMTC configured for intra-frequency measurement are fully overlapping with per-UE measurement gaps, and </a:t>
            </a:r>
            <a:r>
              <a:rPr lang="en-GB" altLang="zh-CN" dirty="0" smtClean="0">
                <a:solidFill>
                  <a:srgbClr val="FF0000"/>
                </a:solidFill>
              </a:rPr>
              <a:t>when </a:t>
            </a:r>
            <a:r>
              <a:rPr lang="en-GB" altLang="zh-CN" u="sng" dirty="0" smtClean="0">
                <a:solidFill>
                  <a:srgbClr val="FF0000"/>
                </a:solidFill>
              </a:rPr>
              <a:t>UE requires measurement gaps </a:t>
            </a:r>
            <a:r>
              <a:rPr lang="en-GB" altLang="zh-CN" strike="sngStrike" dirty="0" smtClean="0">
                <a:solidFill>
                  <a:srgbClr val="FF0000"/>
                </a:solidFill>
              </a:rPr>
              <a:t>UE is configured</a:t>
            </a:r>
            <a:r>
              <a:rPr lang="en-GB" altLang="zh-CN" strike="sngStrike" dirty="0" smtClean="0"/>
              <a:t> </a:t>
            </a:r>
            <a:r>
              <a:rPr lang="en-GB" altLang="zh-CN" dirty="0" smtClean="0"/>
              <a:t>to identify and measure cells on inter-frequency carriers</a:t>
            </a:r>
            <a:r>
              <a:rPr lang="en-GB" altLang="zh-CN" u="sng" dirty="0" smtClean="0">
                <a:solidFill>
                  <a:srgbClr val="FF0000"/>
                </a:solidFill>
              </a:rPr>
              <a:t>, or when SMTC configured for inter-frequency measurement are fully overlapping with per-UE measurement gaps</a:t>
            </a:r>
            <a:r>
              <a:rPr lang="en-GB" altLang="zh-CN" dirty="0" smtClean="0">
                <a:solidFill>
                  <a:srgbClr val="FF0000"/>
                </a:solidFill>
              </a:rPr>
              <a:t>, </a:t>
            </a:r>
            <a:r>
              <a:rPr lang="en-GB" altLang="zh-CN" dirty="0" smtClean="0"/>
              <a:t>E-UTRA gap-needed inter-frequency carriers and inter-RAT UTRAN carriers and/or inter-RAT GSM carriers.</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Way forward</a:t>
            </a:r>
            <a:endParaRPr lang="zh-CN" altLang="en-US" dirty="0"/>
          </a:p>
        </p:txBody>
      </p:sp>
      <p:sp>
        <p:nvSpPr>
          <p:cNvPr id="3" name="内容占位符 2"/>
          <p:cNvSpPr>
            <a:spLocks noGrp="1"/>
          </p:cNvSpPr>
          <p:nvPr>
            <p:ph idx="1"/>
          </p:nvPr>
        </p:nvSpPr>
        <p:spPr/>
        <p:txBody>
          <a:bodyPr/>
          <a:lstStyle/>
          <a:p>
            <a:r>
              <a:rPr lang="en-US" altLang="zh-CN" dirty="0" smtClean="0"/>
              <a:t>Send LS to RAN1 and RAN2 to inform RAN4 agreements on inter-frequency measurement without MG in next meeting</a:t>
            </a:r>
          </a:p>
          <a:p>
            <a:r>
              <a:rPr lang="en-US" altLang="zh-CN" dirty="0" smtClean="0"/>
              <a:t>Agree on the TS38.133 CR in next meeting</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a:xfrm>
            <a:off x="457200" y="1200151"/>
            <a:ext cx="8229600" cy="3394472"/>
          </a:xfrm>
        </p:spPr>
        <p:txBody>
          <a:bodyPr>
            <a:normAutofit/>
          </a:bodyPr>
          <a:lstStyle/>
          <a:p>
            <a:r>
              <a:rPr lang="en-US" altLang="zh-CN" dirty="0"/>
              <a:t>R4-1912739</a:t>
            </a:r>
            <a:r>
              <a:rPr lang="en-US" altLang="zh-CN" b="1" dirty="0"/>
              <a:t> </a:t>
            </a:r>
            <a:r>
              <a:rPr lang="en-US" altLang="zh-CN" dirty="0"/>
              <a:t>WF</a:t>
            </a:r>
            <a:r>
              <a:rPr lang="zh-CN" altLang="en-US" dirty="0"/>
              <a:t> </a:t>
            </a:r>
            <a:r>
              <a:rPr lang="en-US" altLang="zh-CN" dirty="0"/>
              <a:t>on</a:t>
            </a:r>
            <a:r>
              <a:rPr lang="zh-CN" altLang="en-US" dirty="0"/>
              <a:t> </a:t>
            </a:r>
            <a:r>
              <a:rPr lang="en-US" altLang="zh-CN" dirty="0"/>
              <a:t>inter-frequency</a:t>
            </a:r>
            <a:r>
              <a:rPr lang="zh-CN" altLang="en-US" dirty="0"/>
              <a:t> </a:t>
            </a:r>
            <a:r>
              <a:rPr lang="en-US" altLang="zh-CN" dirty="0"/>
              <a:t>without</a:t>
            </a:r>
            <a:r>
              <a:rPr lang="zh-CN" altLang="en-US" dirty="0"/>
              <a:t> </a:t>
            </a:r>
            <a:r>
              <a:rPr lang="en-US" altLang="zh-CN" dirty="0"/>
              <a:t>MG</a:t>
            </a:r>
            <a:r>
              <a:rPr lang="zh-CN" altLang="en-US" dirty="0"/>
              <a:t> </a:t>
            </a:r>
            <a:r>
              <a:rPr lang="en-US" altLang="zh-CN" dirty="0"/>
              <a:t>was</a:t>
            </a:r>
            <a:r>
              <a:rPr lang="zh-CN" altLang="en-US" dirty="0"/>
              <a:t> </a:t>
            </a:r>
            <a:r>
              <a:rPr lang="en-US" altLang="zh-CN" dirty="0"/>
              <a:t>agreed</a:t>
            </a:r>
            <a:r>
              <a:rPr lang="zh-CN" altLang="en-US" dirty="0"/>
              <a:t> </a:t>
            </a:r>
            <a:r>
              <a:rPr lang="en-US" altLang="zh-CN" dirty="0"/>
              <a:t>in</a:t>
            </a:r>
            <a:r>
              <a:rPr lang="zh-CN" altLang="en-US" dirty="0"/>
              <a:t> </a:t>
            </a:r>
            <a:r>
              <a:rPr lang="en-US" altLang="zh-CN" dirty="0"/>
              <a:t>RAN4#92</a:t>
            </a:r>
            <a:r>
              <a:rPr lang="zh-CN" altLang="en-US" dirty="0"/>
              <a:t> </a:t>
            </a:r>
            <a:r>
              <a:rPr lang="en-US" altLang="zh-CN" dirty="0"/>
              <a:t>bis</a:t>
            </a:r>
            <a:r>
              <a:rPr lang="zh-CN" altLang="en-US" dirty="0"/>
              <a:t> </a:t>
            </a:r>
            <a:r>
              <a:rPr lang="en-US" altLang="zh-CN" dirty="0"/>
              <a:t>meeting.</a:t>
            </a:r>
          </a:p>
          <a:p>
            <a:pPr>
              <a:buNone/>
            </a:pPr>
            <a:endParaRPr lang="en-US" altLang="zh-C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52A7689-5442-A14C-A2AB-5752FE4F7D83}"/>
              </a:ext>
            </a:extLst>
          </p:cNvPr>
          <p:cNvSpPr>
            <a:spLocks noGrp="1"/>
          </p:cNvSpPr>
          <p:nvPr>
            <p:ph type="title"/>
          </p:nvPr>
        </p:nvSpPr>
        <p:spPr/>
        <p:txBody>
          <a:bodyPr/>
          <a:lstStyle/>
          <a:p>
            <a:r>
              <a:rPr kumimoji="1" lang="en-US" altLang="zh-CN" dirty="0"/>
              <a:t>Impact</a:t>
            </a:r>
            <a:r>
              <a:rPr kumimoji="1" lang="zh-CN" altLang="en-US" dirty="0"/>
              <a:t> </a:t>
            </a:r>
            <a:r>
              <a:rPr kumimoji="1" lang="en-US" altLang="zh-CN" dirty="0"/>
              <a:t>on</a:t>
            </a:r>
            <a:r>
              <a:rPr kumimoji="1" lang="zh-CN" altLang="en-US" dirty="0"/>
              <a:t> </a:t>
            </a:r>
            <a:r>
              <a:rPr kumimoji="1" lang="en-US" altLang="zh-CN" dirty="0"/>
              <a:t>the</a:t>
            </a:r>
            <a:r>
              <a:rPr kumimoji="1" lang="zh-CN" altLang="en-US" dirty="0"/>
              <a:t> </a:t>
            </a:r>
            <a:r>
              <a:rPr kumimoji="1" lang="en-US" altLang="zh-CN" dirty="0"/>
              <a:t>specs</a:t>
            </a:r>
            <a:endParaRPr kumimoji="1" lang="zh-CN" altLang="en-US" dirty="0"/>
          </a:p>
        </p:txBody>
      </p:sp>
      <p:sp>
        <p:nvSpPr>
          <p:cNvPr id="3" name="内容占位符 2">
            <a:extLst>
              <a:ext uri="{FF2B5EF4-FFF2-40B4-BE49-F238E27FC236}">
                <a16:creationId xmlns:a16="http://schemas.microsoft.com/office/drawing/2014/main" xmlns="" id="{272B8CD3-A327-E34D-8E83-A8690A44E2F5}"/>
              </a:ext>
            </a:extLst>
          </p:cNvPr>
          <p:cNvSpPr>
            <a:spLocks noGrp="1"/>
          </p:cNvSpPr>
          <p:nvPr>
            <p:ph idx="1"/>
          </p:nvPr>
        </p:nvSpPr>
        <p:spPr/>
        <p:txBody>
          <a:bodyPr>
            <a:normAutofit fontScale="77500" lnSpcReduction="20000"/>
          </a:bodyPr>
          <a:lstStyle/>
          <a:p>
            <a:r>
              <a:rPr lang="en-US" altLang="zh-CN" dirty="0"/>
              <a:t>Definition of inter-frequency measurement without MG</a:t>
            </a:r>
            <a:r>
              <a:rPr lang="zh-CN" altLang="en-US" dirty="0"/>
              <a:t> </a:t>
            </a:r>
            <a:endParaRPr lang="en-US" altLang="zh-CN" dirty="0"/>
          </a:p>
          <a:p>
            <a:r>
              <a:rPr lang="en-US" altLang="zh-CN" dirty="0"/>
              <a:t>CSSF within gap and CSSF outside gap</a:t>
            </a:r>
            <a:r>
              <a:rPr lang="zh-CN" altLang="en-US" dirty="0"/>
              <a:t> </a:t>
            </a:r>
            <a:endParaRPr lang="en-US" altLang="zh-CN" dirty="0"/>
          </a:p>
          <a:p>
            <a:r>
              <a:rPr lang="en-US" altLang="zh-CN" dirty="0"/>
              <a:t>The delay requirements for inter-frequency measurement without MG</a:t>
            </a:r>
            <a:r>
              <a:rPr lang="zh-CN" altLang="en-US" dirty="0"/>
              <a:t> </a:t>
            </a:r>
            <a:endParaRPr lang="en-US" altLang="zh-CN" dirty="0"/>
          </a:p>
          <a:p>
            <a:r>
              <a:rPr lang="en-US" altLang="zh-CN" dirty="0"/>
              <a:t>Scheduling and measurement restriction</a:t>
            </a:r>
          </a:p>
          <a:p>
            <a:r>
              <a:rPr lang="en-US" altLang="zh-CN" dirty="0"/>
              <a:t>UE capability</a:t>
            </a:r>
          </a:p>
          <a:p>
            <a:r>
              <a:rPr lang="en-US" altLang="zh-CN" dirty="0">
                <a:solidFill>
                  <a:srgbClr val="FF0000"/>
                </a:solidFill>
              </a:rPr>
              <a:t>Minimum</a:t>
            </a:r>
            <a:r>
              <a:rPr lang="zh-CN" altLang="en-US" dirty="0">
                <a:solidFill>
                  <a:srgbClr val="FF0000"/>
                </a:solidFill>
              </a:rPr>
              <a:t> </a:t>
            </a:r>
            <a:r>
              <a:rPr lang="en-US" altLang="zh-CN" dirty="0">
                <a:solidFill>
                  <a:srgbClr val="FF0000"/>
                </a:solidFill>
              </a:rPr>
              <a:t>requirements</a:t>
            </a:r>
            <a:r>
              <a:rPr lang="zh-CN" altLang="en-US" dirty="0">
                <a:solidFill>
                  <a:srgbClr val="FF0000"/>
                </a:solidFill>
              </a:rPr>
              <a:t> </a:t>
            </a:r>
            <a:r>
              <a:rPr lang="en-US" altLang="zh-CN" dirty="0">
                <a:solidFill>
                  <a:srgbClr val="FF0000"/>
                </a:solidFill>
              </a:rPr>
              <a:t>at</a:t>
            </a:r>
            <a:r>
              <a:rPr lang="zh-CN" altLang="en-US" dirty="0">
                <a:solidFill>
                  <a:srgbClr val="FF0000"/>
                </a:solidFill>
              </a:rPr>
              <a:t> </a:t>
            </a:r>
            <a:r>
              <a:rPr lang="en-US" altLang="zh-CN" dirty="0" smtClean="0">
                <a:solidFill>
                  <a:srgbClr val="FF0000"/>
                </a:solidFill>
              </a:rPr>
              <a:t>transitions</a:t>
            </a:r>
          </a:p>
          <a:p>
            <a:r>
              <a:rPr lang="en-US" altLang="zh-CN" dirty="0" smtClean="0">
                <a:solidFill>
                  <a:srgbClr val="FF0000"/>
                </a:solidFill>
              </a:rPr>
              <a:t>Measurement Gap Sharing</a:t>
            </a:r>
            <a:endParaRPr lang="zh-CN" altLang="en-US" dirty="0">
              <a:solidFill>
                <a:srgbClr val="FF0000"/>
              </a:solidFill>
            </a:endParaRPr>
          </a:p>
        </p:txBody>
      </p:sp>
    </p:spTree>
    <p:extLst>
      <p:ext uri="{BB962C8B-B14F-4D97-AF65-F5344CB8AC3E}">
        <p14:creationId xmlns:p14="http://schemas.microsoft.com/office/powerpoint/2010/main" xmlns="" val="15128253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4000" dirty="0"/>
              <a:t>Definition</a:t>
            </a:r>
            <a:endParaRPr lang="zh-CN" altLang="en-US" sz="3200" dirty="0"/>
          </a:p>
        </p:txBody>
      </p:sp>
      <p:sp>
        <p:nvSpPr>
          <p:cNvPr id="3" name="内容占位符 2"/>
          <p:cNvSpPr>
            <a:spLocks noGrp="1"/>
          </p:cNvSpPr>
          <p:nvPr>
            <p:ph idx="1"/>
          </p:nvPr>
        </p:nvSpPr>
        <p:spPr/>
        <p:txBody>
          <a:bodyPr/>
          <a:lstStyle/>
          <a:p>
            <a:r>
              <a:rPr lang="en-GB" altLang="zh-CN" dirty="0"/>
              <a:t>The UE can perform inter-frequency SSB based measurements without measurement gaps if</a:t>
            </a:r>
            <a:endParaRPr lang="en-US" altLang="zh-CN" dirty="0"/>
          </a:p>
          <a:p>
            <a:pPr lvl="1"/>
            <a:r>
              <a:rPr lang="en-GB" altLang="zh-CN" dirty="0"/>
              <a:t>the SSB is completely contained in the active BWP of the UE.</a:t>
            </a:r>
            <a:endParaRPr lang="zh-CN" altLang="zh-CN" dirty="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CSSF </a:t>
            </a:r>
            <a:r>
              <a:rPr lang="en-US" altLang="zh-CN" dirty="0" smtClean="0"/>
              <a:t>factor (1)</a:t>
            </a:r>
            <a:endParaRPr lang="zh-CN" altLang="en-US" dirty="0"/>
          </a:p>
        </p:txBody>
      </p:sp>
      <p:sp>
        <p:nvSpPr>
          <p:cNvPr id="3" name="内容占位符 2"/>
          <p:cNvSpPr>
            <a:spLocks noGrp="1"/>
          </p:cNvSpPr>
          <p:nvPr>
            <p:ph idx="1"/>
          </p:nvPr>
        </p:nvSpPr>
        <p:spPr>
          <a:xfrm>
            <a:off x="428596" y="1000114"/>
            <a:ext cx="8229600" cy="3394472"/>
          </a:xfrm>
        </p:spPr>
        <p:txBody>
          <a:bodyPr>
            <a:noAutofit/>
          </a:bodyPr>
          <a:lstStyle/>
          <a:p>
            <a:pPr lvl="1">
              <a:buNone/>
            </a:pPr>
            <a:endParaRPr lang="en-US" altLang="zh-CN" sz="1800" dirty="0" smtClean="0"/>
          </a:p>
          <a:p>
            <a:r>
              <a:rPr lang="en-US" altLang="zh-CN" sz="1800" dirty="0"/>
              <a:t>The definitions of CSSF within gap and outside gap are not changed.</a:t>
            </a:r>
          </a:p>
          <a:p>
            <a:r>
              <a:rPr lang="en-US" altLang="zh-CN" sz="1800" dirty="0"/>
              <a:t>The number of searchers is up to 2 when discussing the requirement of CSSF outside gap.</a:t>
            </a:r>
          </a:p>
          <a:p>
            <a:r>
              <a:rPr lang="en-US" altLang="zh-CN" sz="1800" dirty="0"/>
              <a:t>For CSSF outside gap, the performance of PCC in NR SA should remain the same. Therefore, the inter frequency MO without gap shares the same searcher as all the other SCCs. </a:t>
            </a:r>
            <a:endParaRPr lang="en-US" altLang="zh-CN" sz="1800" dirty="0" smtClean="0"/>
          </a:p>
          <a:p>
            <a:r>
              <a:rPr lang="en-US" altLang="zh-CN" sz="1800" dirty="0" smtClean="0">
                <a:solidFill>
                  <a:srgbClr val="00B0F0"/>
                </a:solidFill>
              </a:rPr>
              <a:t>When configured MG is partially overlapped with </a:t>
            </a:r>
            <a:r>
              <a:rPr lang="en-US" altLang="zh-CN" sz="1800" dirty="0" err="1" smtClean="0">
                <a:solidFill>
                  <a:srgbClr val="00B0F0"/>
                </a:solidFill>
              </a:rPr>
              <a:t>interfrequency</a:t>
            </a:r>
            <a:r>
              <a:rPr lang="en-US" altLang="zh-CN" sz="1800" dirty="0" smtClean="0">
                <a:solidFill>
                  <a:srgbClr val="00B0F0"/>
                </a:solidFill>
              </a:rPr>
              <a:t> SMTC and </a:t>
            </a:r>
            <a:r>
              <a:rPr lang="en-US" altLang="zh-CN" sz="1800" dirty="0" err="1" smtClean="0">
                <a:solidFill>
                  <a:srgbClr val="00B0F0"/>
                </a:solidFill>
              </a:rPr>
              <a:t>interfrequency</a:t>
            </a:r>
            <a:r>
              <a:rPr lang="en-US" altLang="zh-CN" sz="1800" dirty="0" smtClean="0">
                <a:solidFill>
                  <a:srgbClr val="00B0F0"/>
                </a:solidFill>
              </a:rPr>
              <a:t> SSB is completely contained in the active BWP of the UE</a:t>
            </a:r>
          </a:p>
          <a:p>
            <a:pPr lvl="1"/>
            <a:r>
              <a:rPr lang="en-US" altLang="zh-CN" sz="1600" dirty="0" smtClean="0">
                <a:solidFill>
                  <a:srgbClr val="7030A0"/>
                </a:solidFill>
              </a:rPr>
              <a:t>Option 1: Define requirements based on the assumption that UE perform measurement outside gaps (same as intra-frequency measurement without MG)</a:t>
            </a:r>
          </a:p>
          <a:p>
            <a:pPr lvl="1"/>
            <a:r>
              <a:rPr lang="en-US" altLang="zh-CN" sz="1600" dirty="0" smtClean="0">
                <a:solidFill>
                  <a:srgbClr val="7030A0"/>
                </a:solidFill>
              </a:rPr>
              <a:t>Option 2: Define requirements based on the assumption that UE perform measurement within gaps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CSSF </a:t>
            </a:r>
            <a:r>
              <a:rPr lang="en-US" altLang="zh-CN" smtClean="0"/>
              <a:t>factor (2)</a:t>
            </a:r>
            <a:endParaRPr lang="zh-CN" altLang="en-US" dirty="0"/>
          </a:p>
        </p:txBody>
      </p:sp>
      <p:graphicFrame>
        <p:nvGraphicFramePr>
          <p:cNvPr id="4" name="内容占位符 3"/>
          <p:cNvGraphicFramePr>
            <a:graphicFrameLocks noGrp="1"/>
          </p:cNvGraphicFramePr>
          <p:nvPr>
            <p:ph idx="1"/>
          </p:nvPr>
        </p:nvGraphicFramePr>
        <p:xfrm>
          <a:off x="1071538" y="1571618"/>
          <a:ext cx="7072364" cy="2964180"/>
        </p:xfrm>
        <a:graphic>
          <a:graphicData uri="http://schemas.openxmlformats.org/drawingml/2006/table">
            <a:tbl>
              <a:tblPr/>
              <a:tblGrid>
                <a:gridCol w="869618"/>
                <a:gridCol w="941559"/>
                <a:gridCol w="1083860"/>
                <a:gridCol w="924957"/>
                <a:gridCol w="1083860"/>
                <a:gridCol w="1083860"/>
                <a:gridCol w="1084650"/>
              </a:tblGrid>
              <a:tr h="215900">
                <a:tc>
                  <a:txBody>
                    <a:bodyPr/>
                    <a:lstStyle/>
                    <a:p>
                      <a:pPr algn="ctr" hangingPunct="0">
                        <a:spcAft>
                          <a:spcPts val="300"/>
                        </a:spcAft>
                      </a:pPr>
                      <a:r>
                        <a:rPr lang="en-GB" sz="800" b="1" dirty="0">
                          <a:latin typeface="Arial"/>
                          <a:ea typeface="宋体"/>
                          <a:cs typeface="Times New Roman"/>
                        </a:rPr>
                        <a:t>Scenario</a:t>
                      </a:r>
                      <a:endParaRPr lang="zh-CN" sz="1000" b="1" dirty="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b="1" i="1">
                          <a:latin typeface="Arial"/>
                          <a:ea typeface="宋体"/>
                          <a:cs typeface="Times New Roman"/>
                        </a:rPr>
                        <a:t>CSSF</a:t>
                      </a:r>
                      <a:r>
                        <a:rPr lang="en-GB" sz="800" b="1" baseline="-25000">
                          <a:latin typeface="Arial"/>
                          <a:ea typeface="宋体"/>
                          <a:cs typeface="Times New Roman"/>
                        </a:rPr>
                        <a:t>outside_gap,i</a:t>
                      </a:r>
                      <a:r>
                        <a:rPr lang="en-GB" sz="800" b="1">
                          <a:latin typeface="Arial"/>
                          <a:ea typeface="宋体"/>
                          <a:cs typeface="Times New Roman"/>
                        </a:rPr>
                        <a:t> for FR1 PSCC</a:t>
                      </a:r>
                      <a:endParaRPr lang="zh-CN" sz="1000" b="1">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b="1" i="1">
                          <a:latin typeface="Arial"/>
                          <a:ea typeface="宋体"/>
                          <a:cs typeface="Times New Roman"/>
                        </a:rPr>
                        <a:t>CSSF</a:t>
                      </a:r>
                      <a:r>
                        <a:rPr lang="en-GB" sz="800" b="1" baseline="-25000">
                          <a:latin typeface="Arial"/>
                          <a:ea typeface="宋体"/>
                          <a:cs typeface="Times New Roman"/>
                        </a:rPr>
                        <a:t>outside_gap,i</a:t>
                      </a:r>
                      <a:r>
                        <a:rPr lang="en-GB" sz="800" b="1">
                          <a:latin typeface="Arial"/>
                          <a:ea typeface="宋体"/>
                          <a:cs typeface="Times New Roman"/>
                        </a:rPr>
                        <a:t> for FR1 SCC</a:t>
                      </a:r>
                      <a:endParaRPr lang="zh-CN" sz="1000" b="1">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b="1" i="1">
                          <a:latin typeface="Arial"/>
                          <a:ea typeface="宋体"/>
                          <a:cs typeface="Times New Roman"/>
                        </a:rPr>
                        <a:t>CSSF</a:t>
                      </a:r>
                      <a:r>
                        <a:rPr lang="en-GB" sz="800" b="1" baseline="-25000">
                          <a:latin typeface="Arial"/>
                          <a:ea typeface="宋体"/>
                          <a:cs typeface="Times New Roman"/>
                        </a:rPr>
                        <a:t>outside_gap,i</a:t>
                      </a:r>
                      <a:r>
                        <a:rPr lang="en-GB" sz="800" b="1">
                          <a:latin typeface="Arial"/>
                          <a:ea typeface="宋体"/>
                          <a:cs typeface="Times New Roman"/>
                        </a:rPr>
                        <a:t> for FR2 PSCC</a:t>
                      </a:r>
                      <a:endParaRPr lang="zh-CN" sz="1000" b="1">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b="1" i="1">
                          <a:latin typeface="Arial"/>
                          <a:ea typeface="宋体"/>
                          <a:cs typeface="Times New Roman"/>
                        </a:rPr>
                        <a:t>CSSF</a:t>
                      </a:r>
                      <a:r>
                        <a:rPr lang="en-GB" sz="800" b="1" baseline="-25000">
                          <a:latin typeface="Arial"/>
                          <a:ea typeface="宋体"/>
                          <a:cs typeface="Times New Roman"/>
                        </a:rPr>
                        <a:t>outside_gap,i</a:t>
                      </a:r>
                      <a:r>
                        <a:rPr lang="en-GB" sz="800" b="1">
                          <a:latin typeface="Arial"/>
                          <a:ea typeface="宋体"/>
                          <a:cs typeface="Times New Roman"/>
                        </a:rPr>
                        <a:t> for FR2 SCC where neighbour cell measurement is required</a:t>
                      </a:r>
                      <a:r>
                        <a:rPr lang="en-GB" sz="800" b="1" baseline="30000">
                          <a:latin typeface="Arial"/>
                          <a:ea typeface="宋体"/>
                          <a:cs typeface="Times New Roman"/>
                        </a:rPr>
                        <a:t> Note 2</a:t>
                      </a:r>
                      <a:endParaRPr lang="zh-CN" sz="1000" b="1">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b="1" i="1">
                          <a:latin typeface="Arial"/>
                          <a:ea typeface="宋体"/>
                          <a:cs typeface="Times New Roman"/>
                        </a:rPr>
                        <a:t>CSSF</a:t>
                      </a:r>
                      <a:r>
                        <a:rPr lang="en-GB" sz="800" b="1" baseline="-25000">
                          <a:latin typeface="Arial"/>
                          <a:ea typeface="宋体"/>
                          <a:cs typeface="Times New Roman"/>
                        </a:rPr>
                        <a:t>outside_gap,i</a:t>
                      </a:r>
                      <a:r>
                        <a:rPr lang="en-GB" sz="800" b="1">
                          <a:latin typeface="Arial"/>
                          <a:ea typeface="宋体"/>
                          <a:cs typeface="Times New Roman"/>
                        </a:rPr>
                        <a:t> for FR2 SCC where neighbour cell measurement is not required</a:t>
                      </a:r>
                      <a:endParaRPr lang="zh-CN" sz="1000" b="1">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b="1" i="1" dirty="0" err="1">
                          <a:solidFill>
                            <a:srgbClr val="FF0000"/>
                          </a:solidFill>
                          <a:latin typeface="Arial"/>
                          <a:ea typeface="宋体"/>
                          <a:cs typeface="Times New Roman"/>
                        </a:rPr>
                        <a:t>CSSF</a:t>
                      </a:r>
                      <a:r>
                        <a:rPr lang="en-GB" sz="800" b="1" baseline="-25000" dirty="0" err="1">
                          <a:solidFill>
                            <a:srgbClr val="FF0000"/>
                          </a:solidFill>
                          <a:latin typeface="Arial"/>
                          <a:ea typeface="宋体"/>
                          <a:cs typeface="Times New Roman"/>
                        </a:rPr>
                        <a:t>outside_gap,i</a:t>
                      </a:r>
                      <a:r>
                        <a:rPr lang="en-GB" sz="800" b="1" baseline="-25000" dirty="0">
                          <a:solidFill>
                            <a:srgbClr val="FF0000"/>
                          </a:solidFill>
                          <a:latin typeface="Arial"/>
                          <a:ea typeface="宋体"/>
                          <a:cs typeface="Times New Roman"/>
                        </a:rPr>
                        <a:t> </a:t>
                      </a:r>
                      <a:r>
                        <a:rPr lang="en-GB" sz="800" b="1" dirty="0">
                          <a:solidFill>
                            <a:srgbClr val="FF0000"/>
                          </a:solidFill>
                          <a:latin typeface="Arial"/>
                          <a:ea typeface="宋体"/>
                          <a:cs typeface="Times New Roman"/>
                        </a:rPr>
                        <a:t>for inter-frequency MO without MG</a:t>
                      </a:r>
                      <a:endParaRPr lang="zh-CN" sz="1000" b="1" dirty="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5900">
                <a:tc>
                  <a:txBody>
                    <a:bodyPr/>
                    <a:lstStyle/>
                    <a:p>
                      <a:pPr hangingPunct="0">
                        <a:spcAft>
                          <a:spcPts val="300"/>
                        </a:spcAft>
                      </a:pPr>
                      <a:r>
                        <a:rPr lang="en-GB" sz="800" b="1">
                          <a:latin typeface="Arial"/>
                          <a:ea typeface="宋体"/>
                          <a:cs typeface="Times New Roman"/>
                        </a:rPr>
                        <a:t>EN-DC with FR1 only CA </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1</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Number of configured FR1 SCell(s) </a:t>
                      </a:r>
                      <a:r>
                        <a:rPr lang="en-GB" sz="800">
                          <a:solidFill>
                            <a:srgbClr val="FF0000"/>
                          </a:solidFill>
                          <a:latin typeface="Arial"/>
                          <a:ea typeface="宋体"/>
                          <a:cs typeface="Times New Roman"/>
                        </a:rPr>
                        <a:t>+ Y</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N/A</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N/A</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N/A</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dirty="0">
                          <a:solidFill>
                            <a:srgbClr val="FF0000"/>
                          </a:solidFill>
                          <a:latin typeface="Arial"/>
                          <a:ea typeface="宋体"/>
                          <a:cs typeface="Times New Roman"/>
                        </a:rPr>
                        <a:t>Number of configured FR1 </a:t>
                      </a:r>
                      <a:r>
                        <a:rPr lang="en-GB" sz="800" dirty="0" err="1">
                          <a:solidFill>
                            <a:srgbClr val="FF0000"/>
                          </a:solidFill>
                          <a:latin typeface="Arial"/>
                          <a:ea typeface="宋体"/>
                          <a:cs typeface="Times New Roman"/>
                        </a:rPr>
                        <a:t>SCell</a:t>
                      </a:r>
                      <a:r>
                        <a:rPr lang="en-GB" sz="800" dirty="0">
                          <a:solidFill>
                            <a:srgbClr val="FF0000"/>
                          </a:solidFill>
                          <a:latin typeface="Arial"/>
                          <a:ea typeface="宋体"/>
                          <a:cs typeface="Times New Roman"/>
                        </a:rPr>
                        <a:t>(s) + Y</a:t>
                      </a:r>
                      <a:endParaRPr lang="zh-CN" sz="1000" dirty="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5900">
                <a:tc>
                  <a:txBody>
                    <a:bodyPr/>
                    <a:lstStyle/>
                    <a:p>
                      <a:pPr hangingPunct="0">
                        <a:spcAft>
                          <a:spcPts val="300"/>
                        </a:spcAft>
                      </a:pPr>
                      <a:r>
                        <a:rPr lang="en-GB" sz="800" b="1">
                          <a:latin typeface="Arial"/>
                          <a:ea typeface="宋体"/>
                          <a:cs typeface="Times New Roman"/>
                        </a:rPr>
                        <a:t>EN-DC with</a:t>
                      </a:r>
                      <a:endParaRPr lang="zh-CN" sz="1000">
                        <a:latin typeface="Arial"/>
                        <a:ea typeface="宋体"/>
                        <a:cs typeface="Times New Roman"/>
                      </a:endParaRPr>
                    </a:p>
                    <a:p>
                      <a:pPr hangingPunct="0">
                        <a:spcAft>
                          <a:spcPts val="300"/>
                        </a:spcAft>
                      </a:pPr>
                      <a:r>
                        <a:rPr lang="en-GB" sz="800" b="1">
                          <a:latin typeface="Arial"/>
                          <a:ea typeface="宋体"/>
                          <a:cs typeface="Times New Roman"/>
                        </a:rPr>
                        <a:t>FR2 only intra band CA </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N/A</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N/A</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1</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N/A</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Number of configured FR2 SCells </a:t>
                      </a:r>
                      <a:r>
                        <a:rPr lang="en-GB" sz="800">
                          <a:solidFill>
                            <a:srgbClr val="FF0000"/>
                          </a:solidFill>
                          <a:latin typeface="Arial"/>
                          <a:ea typeface="宋体"/>
                          <a:cs typeface="Times New Roman"/>
                        </a:rPr>
                        <a:t>+ Y</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dirty="0">
                          <a:solidFill>
                            <a:srgbClr val="FF0000"/>
                          </a:solidFill>
                          <a:latin typeface="Arial"/>
                          <a:ea typeface="宋体"/>
                          <a:cs typeface="Times New Roman"/>
                        </a:rPr>
                        <a:t>Number of configured FR2 </a:t>
                      </a:r>
                      <a:r>
                        <a:rPr lang="en-GB" sz="800" dirty="0" err="1">
                          <a:solidFill>
                            <a:srgbClr val="FF0000"/>
                          </a:solidFill>
                          <a:latin typeface="Arial"/>
                          <a:ea typeface="宋体"/>
                          <a:cs typeface="Times New Roman"/>
                        </a:rPr>
                        <a:t>SCells</a:t>
                      </a:r>
                      <a:r>
                        <a:rPr lang="en-GB" sz="800" dirty="0">
                          <a:solidFill>
                            <a:srgbClr val="FF0000"/>
                          </a:solidFill>
                          <a:latin typeface="Arial"/>
                          <a:ea typeface="宋体"/>
                          <a:cs typeface="Times New Roman"/>
                        </a:rPr>
                        <a:t> + Y</a:t>
                      </a:r>
                      <a:endParaRPr lang="zh-CN" sz="1000" dirty="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5900">
                <a:tc>
                  <a:txBody>
                    <a:bodyPr/>
                    <a:lstStyle/>
                    <a:p>
                      <a:pPr hangingPunct="0">
                        <a:spcAft>
                          <a:spcPts val="300"/>
                        </a:spcAft>
                      </a:pPr>
                      <a:r>
                        <a:rPr lang="en-GB" sz="800" b="1">
                          <a:latin typeface="Arial"/>
                          <a:ea typeface="宋体"/>
                          <a:cs typeface="Times New Roman"/>
                        </a:rPr>
                        <a:t>EN-DC with</a:t>
                      </a:r>
                      <a:endParaRPr lang="zh-CN" sz="1000">
                        <a:latin typeface="Arial"/>
                        <a:ea typeface="宋体"/>
                        <a:cs typeface="Times New Roman"/>
                      </a:endParaRPr>
                    </a:p>
                    <a:p>
                      <a:pPr hangingPunct="0">
                        <a:spcAft>
                          <a:spcPts val="300"/>
                        </a:spcAft>
                      </a:pPr>
                      <a:r>
                        <a:rPr lang="en-GB" sz="800" b="1">
                          <a:latin typeface="Arial"/>
                          <a:ea typeface="宋体"/>
                          <a:cs typeface="Times New Roman"/>
                        </a:rPr>
                        <a:t>FR1 +FR2 CA (FR1 PSCell) </a:t>
                      </a:r>
                      <a:r>
                        <a:rPr lang="en-GB" sz="800" b="1" baseline="30000">
                          <a:latin typeface="Arial"/>
                          <a:ea typeface="宋体"/>
                          <a:cs typeface="Times New Roman"/>
                        </a:rPr>
                        <a:t>Note 1</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1</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dirty="0">
                          <a:latin typeface="Arial"/>
                          <a:ea typeface="宋体"/>
                          <a:cs typeface="Times New Roman"/>
                        </a:rPr>
                        <a:t>2×(Number of configured </a:t>
                      </a:r>
                      <a:r>
                        <a:rPr lang="en-GB" sz="800" dirty="0" err="1">
                          <a:latin typeface="Arial"/>
                          <a:ea typeface="宋体"/>
                          <a:cs typeface="Times New Roman"/>
                        </a:rPr>
                        <a:t>SCell</a:t>
                      </a:r>
                      <a:r>
                        <a:rPr lang="en-GB" sz="800" dirty="0">
                          <a:latin typeface="Arial"/>
                          <a:ea typeface="宋体"/>
                          <a:cs typeface="Times New Roman"/>
                        </a:rPr>
                        <a:t>(s)</a:t>
                      </a:r>
                      <a:r>
                        <a:rPr lang="en-GB" sz="800" dirty="0">
                          <a:solidFill>
                            <a:srgbClr val="FF0000"/>
                          </a:solidFill>
                          <a:latin typeface="Arial"/>
                          <a:ea typeface="宋体"/>
                          <a:cs typeface="Times New Roman"/>
                        </a:rPr>
                        <a:t> + Y</a:t>
                      </a:r>
                      <a:r>
                        <a:rPr lang="en-GB" sz="800" dirty="0">
                          <a:latin typeface="Arial"/>
                          <a:ea typeface="宋体"/>
                          <a:cs typeface="Times New Roman"/>
                        </a:rPr>
                        <a:t> -1)</a:t>
                      </a:r>
                      <a:endParaRPr lang="zh-CN" sz="1000" dirty="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N/A</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2</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2×(Number of configured SCell(s)</a:t>
                      </a:r>
                      <a:r>
                        <a:rPr lang="en-GB" sz="800">
                          <a:solidFill>
                            <a:srgbClr val="FF0000"/>
                          </a:solidFill>
                          <a:latin typeface="Arial"/>
                          <a:ea typeface="宋体"/>
                          <a:cs typeface="Times New Roman"/>
                        </a:rPr>
                        <a:t> + Y</a:t>
                      </a:r>
                      <a:r>
                        <a:rPr lang="en-GB" sz="800">
                          <a:latin typeface="Arial"/>
                          <a:ea typeface="宋体"/>
                          <a:cs typeface="Times New Roman"/>
                        </a:rPr>
                        <a:t> -1)</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dirty="0">
                          <a:solidFill>
                            <a:srgbClr val="FF0000"/>
                          </a:solidFill>
                          <a:latin typeface="Arial"/>
                          <a:ea typeface="宋体"/>
                          <a:cs typeface="Times New Roman"/>
                        </a:rPr>
                        <a:t>2×(Number of configured </a:t>
                      </a:r>
                      <a:r>
                        <a:rPr lang="en-GB" sz="800" dirty="0" err="1">
                          <a:solidFill>
                            <a:srgbClr val="FF0000"/>
                          </a:solidFill>
                          <a:latin typeface="Arial"/>
                          <a:ea typeface="宋体"/>
                          <a:cs typeface="Times New Roman"/>
                        </a:rPr>
                        <a:t>SCell</a:t>
                      </a:r>
                      <a:r>
                        <a:rPr lang="en-GB" sz="800" dirty="0">
                          <a:solidFill>
                            <a:srgbClr val="FF0000"/>
                          </a:solidFill>
                          <a:latin typeface="Arial"/>
                          <a:ea typeface="宋体"/>
                          <a:cs typeface="Times New Roman"/>
                        </a:rPr>
                        <a:t>(s) + Y -1)</a:t>
                      </a:r>
                      <a:endParaRPr lang="zh-CN" sz="1000" dirty="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5900">
                <a:tc>
                  <a:txBody>
                    <a:bodyPr/>
                    <a:lstStyle/>
                    <a:p>
                      <a:pPr hangingPunct="0">
                        <a:spcAft>
                          <a:spcPts val="300"/>
                        </a:spcAft>
                      </a:pPr>
                      <a:r>
                        <a:rPr lang="en-GB" sz="800" b="1">
                          <a:latin typeface="Arial"/>
                          <a:ea typeface="宋体"/>
                          <a:cs typeface="Times New Roman"/>
                        </a:rPr>
                        <a:t>EN-DC with</a:t>
                      </a:r>
                      <a:endParaRPr lang="zh-CN" sz="1000">
                        <a:latin typeface="Arial"/>
                        <a:ea typeface="宋体"/>
                        <a:cs typeface="Times New Roman"/>
                      </a:endParaRPr>
                    </a:p>
                    <a:p>
                      <a:pPr hangingPunct="0">
                        <a:spcAft>
                          <a:spcPts val="300"/>
                        </a:spcAft>
                      </a:pPr>
                      <a:r>
                        <a:rPr lang="en-GB" sz="800" b="1">
                          <a:latin typeface="Arial"/>
                          <a:ea typeface="宋体"/>
                          <a:cs typeface="Times New Roman"/>
                        </a:rPr>
                        <a:t>FR1 +FR2 CA (FR2 PSCell)</a:t>
                      </a:r>
                      <a:r>
                        <a:rPr lang="en-GB" sz="800" b="1" baseline="30000">
                          <a:latin typeface="Arial"/>
                          <a:ea typeface="宋体"/>
                          <a:cs typeface="Times New Roman"/>
                        </a:rPr>
                        <a:t> Note 1</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N/A</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Number of configured SCell(s)</a:t>
                      </a:r>
                      <a:r>
                        <a:rPr lang="en-GB" sz="800">
                          <a:solidFill>
                            <a:srgbClr val="FF0000"/>
                          </a:solidFill>
                          <a:latin typeface="Arial"/>
                          <a:ea typeface="宋体"/>
                          <a:cs typeface="Times New Roman"/>
                        </a:rPr>
                        <a:t> + Y</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1</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a:latin typeface="Arial"/>
                          <a:ea typeface="宋体"/>
                          <a:cs typeface="Times New Roman"/>
                        </a:rPr>
                        <a:t>N/A</a:t>
                      </a:r>
                      <a:endParaRPr lang="zh-CN" sz="100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dirty="0">
                          <a:latin typeface="Arial"/>
                          <a:ea typeface="宋体"/>
                          <a:cs typeface="Times New Roman"/>
                        </a:rPr>
                        <a:t>Number of configured </a:t>
                      </a:r>
                      <a:r>
                        <a:rPr lang="en-GB" sz="800" dirty="0" err="1">
                          <a:latin typeface="Arial"/>
                          <a:ea typeface="宋体"/>
                          <a:cs typeface="Times New Roman"/>
                        </a:rPr>
                        <a:t>SCell</a:t>
                      </a:r>
                      <a:r>
                        <a:rPr lang="en-GB" sz="800" dirty="0">
                          <a:latin typeface="Arial"/>
                          <a:ea typeface="宋体"/>
                          <a:cs typeface="Times New Roman"/>
                        </a:rPr>
                        <a:t>(s)</a:t>
                      </a:r>
                      <a:r>
                        <a:rPr lang="en-GB" sz="800" dirty="0">
                          <a:solidFill>
                            <a:srgbClr val="FF0000"/>
                          </a:solidFill>
                          <a:latin typeface="Arial"/>
                          <a:ea typeface="宋体"/>
                          <a:cs typeface="Times New Roman"/>
                        </a:rPr>
                        <a:t> + Y</a:t>
                      </a:r>
                      <a:endParaRPr lang="zh-CN" sz="1000" dirty="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300"/>
                        </a:spcAft>
                      </a:pPr>
                      <a:r>
                        <a:rPr lang="en-GB" sz="800" dirty="0">
                          <a:solidFill>
                            <a:srgbClr val="FF0000"/>
                          </a:solidFill>
                          <a:latin typeface="Arial"/>
                          <a:ea typeface="宋体"/>
                          <a:cs typeface="Times New Roman"/>
                        </a:rPr>
                        <a:t>Number of configured </a:t>
                      </a:r>
                      <a:r>
                        <a:rPr lang="en-GB" sz="800" dirty="0" err="1">
                          <a:solidFill>
                            <a:srgbClr val="FF0000"/>
                          </a:solidFill>
                          <a:latin typeface="Arial"/>
                          <a:ea typeface="宋体"/>
                          <a:cs typeface="Times New Roman"/>
                        </a:rPr>
                        <a:t>SCell</a:t>
                      </a:r>
                      <a:r>
                        <a:rPr lang="en-GB" sz="800" dirty="0">
                          <a:solidFill>
                            <a:srgbClr val="FF0000"/>
                          </a:solidFill>
                          <a:latin typeface="Arial"/>
                          <a:ea typeface="宋体"/>
                          <a:cs typeface="Times New Roman"/>
                        </a:rPr>
                        <a:t>(s) + Y</a:t>
                      </a:r>
                      <a:endParaRPr lang="zh-CN" sz="1000" dirty="0">
                        <a:latin typeface="Arial"/>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5900">
                <a:tc gridSpan="7">
                  <a:txBody>
                    <a:bodyPr/>
                    <a:lstStyle/>
                    <a:p>
                      <a:pPr marL="540385" indent="-540385" hangingPunct="0">
                        <a:spcAft>
                          <a:spcPts val="300"/>
                        </a:spcAft>
                      </a:pPr>
                      <a:r>
                        <a:rPr lang="en-GB" altLang="zh-CN" sz="1000" kern="1200" dirty="0" smtClean="0">
                          <a:solidFill>
                            <a:schemeClr val="tx1"/>
                          </a:solidFill>
                          <a:latin typeface="Arial"/>
                          <a:ea typeface="+mn-ea"/>
                          <a:cs typeface="Times New Roman"/>
                        </a:rPr>
                        <a:t>Note 1:	Only one NR FR1 operating band and one NR FR2 operating band are included for FR1+FR2 inter-band EN-DC.</a:t>
                      </a:r>
                      <a:endParaRPr lang="zh-CN" altLang="zh-CN" sz="1000" kern="1200" dirty="0" smtClean="0">
                        <a:solidFill>
                          <a:schemeClr val="tx1"/>
                        </a:solidFill>
                        <a:latin typeface="Arial"/>
                        <a:ea typeface="+mn-ea"/>
                        <a:cs typeface="Times New Roman"/>
                      </a:endParaRPr>
                    </a:p>
                    <a:p>
                      <a:pPr marL="540385" indent="-540385" hangingPunct="0">
                        <a:spcAft>
                          <a:spcPts val="300"/>
                        </a:spcAft>
                      </a:pPr>
                      <a:r>
                        <a:rPr lang="en-GB" altLang="zh-CN" sz="1000" kern="1200" dirty="0" smtClean="0">
                          <a:solidFill>
                            <a:schemeClr val="tx1"/>
                          </a:solidFill>
                          <a:latin typeface="Arial"/>
                          <a:ea typeface="+mn-ea"/>
                          <a:cs typeface="Times New Roman"/>
                        </a:rPr>
                        <a:t>Note 2:	Selection of FR2 SCC where neighbour cell measurement is required follows clause 9.2.3.2.</a:t>
                      </a:r>
                    </a:p>
                    <a:p>
                      <a:pPr marL="540385" marR="0" indent="-540385" algn="l" defTabSz="914400" rtl="0" eaLnBrk="1" fontAlgn="auto" latinLnBrk="0" hangingPunct="0">
                        <a:lnSpc>
                          <a:spcPct val="100000"/>
                        </a:lnSpc>
                        <a:spcBef>
                          <a:spcPts val="0"/>
                        </a:spcBef>
                        <a:spcAft>
                          <a:spcPts val="300"/>
                        </a:spcAft>
                        <a:buClrTx/>
                        <a:buSzTx/>
                        <a:buFontTx/>
                        <a:buNone/>
                        <a:tabLst/>
                        <a:defRPr/>
                      </a:pPr>
                      <a:r>
                        <a:rPr lang="en-US" altLang="zh-CN" sz="1000" dirty="0" smtClean="0">
                          <a:solidFill>
                            <a:srgbClr val="FF0000"/>
                          </a:solidFill>
                          <a:latin typeface="Arial"/>
                          <a:ea typeface="+mn-ea"/>
                          <a:cs typeface="Times New Roman"/>
                        </a:rPr>
                        <a:t>Note3:</a:t>
                      </a:r>
                      <a:r>
                        <a:rPr lang="en-US" altLang="zh-CN" sz="1000" baseline="0" dirty="0" smtClean="0">
                          <a:solidFill>
                            <a:srgbClr val="FF0000"/>
                          </a:solidFill>
                          <a:latin typeface="Arial"/>
                          <a:ea typeface="+mn-ea"/>
                          <a:cs typeface="Times New Roman"/>
                        </a:rPr>
                        <a:t>     </a:t>
                      </a:r>
                      <a:r>
                        <a:rPr lang="en-US" altLang="zh-CN" sz="1000" dirty="0" smtClean="0">
                          <a:solidFill>
                            <a:srgbClr val="FF0000"/>
                          </a:solidFill>
                          <a:latin typeface="Arial"/>
                          <a:ea typeface="+mn-ea"/>
                          <a:cs typeface="Times New Roman"/>
                        </a:rPr>
                        <a:t>Y is the number of configured inter-frequency MOs without </a:t>
                      </a:r>
                      <a:r>
                        <a:rPr lang="en-US" altLang="zh-CN" sz="1000" dirty="0" smtClean="0">
                          <a:solidFill>
                            <a:srgbClr val="FF0000"/>
                          </a:solidFill>
                          <a:latin typeface="Arial"/>
                          <a:ea typeface="+mn-ea"/>
                          <a:cs typeface="Times New Roman"/>
                        </a:rPr>
                        <a:t>MG </a:t>
                      </a:r>
                      <a:r>
                        <a:rPr lang="en-US" altLang="zh-CN" sz="1000" dirty="0" smtClean="0">
                          <a:solidFill>
                            <a:srgbClr val="00B050"/>
                          </a:solidFill>
                          <a:latin typeface="Arial"/>
                          <a:ea typeface="+mn-ea"/>
                          <a:cs typeface="Times New Roman"/>
                        </a:rPr>
                        <a:t>that</a:t>
                      </a:r>
                      <a:r>
                        <a:rPr lang="en-US" altLang="zh-CN" sz="1000" baseline="0" dirty="0" smtClean="0">
                          <a:solidFill>
                            <a:srgbClr val="00B050"/>
                          </a:solidFill>
                          <a:latin typeface="Arial"/>
                          <a:ea typeface="+mn-ea"/>
                          <a:cs typeface="Times New Roman"/>
                        </a:rPr>
                        <a:t> are being measured outside of MG</a:t>
                      </a:r>
                      <a:endParaRPr lang="zh-CN" sz="1000" dirty="0">
                        <a:solidFill>
                          <a:srgbClr val="FF0000"/>
                        </a:solidFill>
                        <a:latin typeface="Arial"/>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1025" name="Rectangle 1"/>
          <p:cNvSpPr>
            <a:spLocks noChangeArrowheads="1"/>
          </p:cNvSpPr>
          <p:nvPr/>
        </p:nvSpPr>
        <p:spPr bwMode="auto">
          <a:xfrm>
            <a:off x="1357290" y="1114360"/>
            <a:ext cx="5593391" cy="80021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Example: Table 9.1.5.1.1-1: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CSSF</a:t>
            </a:r>
            <a:r>
              <a:rPr kumimoji="0" lang="en-US" altLang="zh-CN" sz="1400" b="0" i="0" u="none" strike="noStrike" cap="none" normalizeH="0" baseline="-30000" dirty="0" err="1" smtClean="0">
                <a:ln>
                  <a:noFill/>
                </a:ln>
                <a:solidFill>
                  <a:schemeClr val="tx1"/>
                </a:solidFill>
                <a:effectLst/>
                <a:latin typeface="Times New Roman" pitchFamily="18" charset="0"/>
                <a:ea typeface="宋体" pitchFamily="2" charset="-122"/>
                <a:cs typeface="Times New Roman" pitchFamily="18" charset="0"/>
              </a:rPr>
              <a:t>outside_gap,i</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scaling factor for EN-DC mode</a:t>
            </a:r>
            <a:endParaRPr kumimoji="0" lang="en-US" altLang="zh-CN" sz="1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The delay requirements (1)</a:t>
            </a:r>
            <a:endParaRPr lang="zh-CN" altLang="en-US" sz="3600"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xmlns="" val="3140283836"/>
              </p:ext>
            </p:extLst>
          </p:nvPr>
        </p:nvGraphicFramePr>
        <p:xfrm>
          <a:off x="1643042" y="2194550"/>
          <a:ext cx="5868035" cy="1097280"/>
        </p:xfrm>
        <a:graphic>
          <a:graphicData uri="http://schemas.openxmlformats.org/drawingml/2006/table">
            <a:tbl>
              <a:tblPr/>
              <a:tblGrid>
                <a:gridCol w="2933700">
                  <a:extLst>
                    <a:ext uri="{9D8B030D-6E8A-4147-A177-3AD203B41FA5}">
                      <a16:colId xmlns:a16="http://schemas.microsoft.com/office/drawing/2014/main" xmlns="" val="20000"/>
                    </a:ext>
                  </a:extLst>
                </a:gridCol>
                <a:gridCol w="2934335">
                  <a:extLst>
                    <a:ext uri="{9D8B030D-6E8A-4147-A177-3AD203B41FA5}">
                      <a16:colId xmlns:a16="http://schemas.microsoft.com/office/drawing/2014/main" xmlns="" val="20001"/>
                    </a:ext>
                  </a:extLst>
                </a:gridCol>
              </a:tblGrid>
              <a:tr h="0">
                <a:tc>
                  <a:txBody>
                    <a:bodyPr/>
                    <a:lstStyle/>
                    <a:p>
                      <a:pPr algn="ctr">
                        <a:spcAft>
                          <a:spcPts val="0"/>
                        </a:spcAft>
                      </a:pPr>
                      <a:r>
                        <a:rPr lang="en-GB" sz="900" b="1" kern="100" dirty="0">
                          <a:latin typeface="Arial"/>
                          <a:ea typeface="宋体"/>
                          <a:cs typeface="Times New Roman"/>
                        </a:rPr>
                        <a:t>DRX cycle</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PSS/SSS_sync_inter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max( 600ms, ceil( 5 x K</a:t>
                      </a:r>
                      <a:r>
                        <a:rPr lang="en-GB" sz="900" kern="100" baseline="-25000">
                          <a:latin typeface="Arial"/>
                          <a:ea typeface="宋体"/>
                          <a:cs typeface="Times New Roman"/>
                        </a:rPr>
                        <a:t>p</a:t>
                      </a:r>
                      <a:r>
                        <a:rPr lang="en-GB" sz="900" kern="100">
                          <a:latin typeface="Arial"/>
                          <a:ea typeface="宋体"/>
                          <a:cs typeface="Times New Roman"/>
                        </a:rPr>
                        <a:t>) x SMTC period )</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max( 600ms, ceil(1.5x 5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 x max(SMTC </a:t>
                      </a:r>
                      <a:r>
                        <a:rPr lang="en-GB" sz="900" kern="100" dirty="0" err="1">
                          <a:latin typeface="Arial"/>
                          <a:ea typeface="宋体"/>
                          <a:cs typeface="Times New Roman"/>
                        </a:rPr>
                        <a:t>period,DRX</a:t>
                      </a:r>
                      <a:r>
                        <a:rPr lang="en-GB" sz="900" kern="100" dirty="0">
                          <a:latin typeface="Arial"/>
                          <a:ea typeface="宋体"/>
                          <a:cs typeface="Times New Roman"/>
                        </a:rPr>
                        <a:t>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0">
                <a:tc>
                  <a:txBody>
                    <a:bodyPr/>
                    <a:lstStyle/>
                    <a:p>
                      <a:pPr algn="ctr">
                        <a:spcAft>
                          <a:spcPts val="0"/>
                        </a:spcAft>
                      </a:pPr>
                      <a:r>
                        <a:rPr lang="en-GB" sz="900" kern="100" dirty="0">
                          <a:latin typeface="Arial"/>
                          <a:ea typeface="宋体"/>
                          <a:cs typeface="Times New Roman"/>
                        </a:rPr>
                        <a:t>DRX cycle&gt;320ms</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ceil(5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 x DRX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xmlns="" val="10004"/>
                  </a:ext>
                </a:extLst>
              </a:tr>
            </a:tbl>
          </a:graphicData>
        </a:graphic>
      </p:graphicFrame>
      <p:sp>
        <p:nvSpPr>
          <p:cNvPr id="1025" name="Rectangle 1"/>
          <p:cNvSpPr>
            <a:spLocks noChangeArrowheads="1"/>
          </p:cNvSpPr>
          <p:nvPr/>
        </p:nvSpPr>
        <p:spPr bwMode="auto">
          <a:xfrm>
            <a:off x="-214346" y="17796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Table1: Time period for PSS/SSS detection, (Frequency range FR1)</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graphicFrame>
        <p:nvGraphicFramePr>
          <p:cNvPr id="6" name="表格 5"/>
          <p:cNvGraphicFramePr>
            <a:graphicFrameLocks noGrp="1"/>
          </p:cNvGraphicFramePr>
          <p:nvPr>
            <p:extLst>
              <p:ext uri="{D42A27DB-BD31-4B8C-83A1-F6EECF244321}">
                <p14:modId xmlns:p14="http://schemas.microsoft.com/office/powerpoint/2010/main" xmlns="" val="2942187577"/>
              </p:ext>
            </p:extLst>
          </p:nvPr>
        </p:nvGraphicFramePr>
        <p:xfrm>
          <a:off x="1643042" y="3850734"/>
          <a:ext cx="5868035" cy="1097280"/>
        </p:xfrm>
        <a:graphic>
          <a:graphicData uri="http://schemas.openxmlformats.org/drawingml/2006/table">
            <a:tbl>
              <a:tblPr/>
              <a:tblGrid>
                <a:gridCol w="2933700">
                  <a:extLst>
                    <a:ext uri="{9D8B030D-6E8A-4147-A177-3AD203B41FA5}">
                      <a16:colId xmlns:a16="http://schemas.microsoft.com/office/drawing/2014/main" xmlns="" val="20000"/>
                    </a:ext>
                  </a:extLst>
                </a:gridCol>
                <a:gridCol w="2934335">
                  <a:extLst>
                    <a:ext uri="{9D8B030D-6E8A-4147-A177-3AD203B41FA5}">
                      <a16:colId xmlns:a16="http://schemas.microsoft.com/office/drawing/2014/main" xmlns="" val="20001"/>
                    </a:ext>
                  </a:extLst>
                </a:gridCol>
              </a:tblGrid>
              <a:tr h="0">
                <a:tc>
                  <a:txBody>
                    <a:bodyPr/>
                    <a:lstStyle/>
                    <a:p>
                      <a:pPr algn="ctr">
                        <a:spcAft>
                          <a:spcPts val="0"/>
                        </a:spcAft>
                      </a:pPr>
                      <a:r>
                        <a:rPr lang="en-GB" sz="900" b="1" kern="100">
                          <a:latin typeface="Arial"/>
                          <a:ea typeface="宋体"/>
                          <a:cs typeface="Times New Roman"/>
                        </a:rPr>
                        <a:t>DRX cycle</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PSS/SSS_sync_inter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max(600ms, ceil(</a:t>
                      </a:r>
                      <a:r>
                        <a:rPr lang="en-US" sz="900" kern="100">
                          <a:latin typeface="Arial"/>
                          <a:ea typeface="宋体"/>
                          <a:cs typeface="Times New Roman"/>
                        </a:rPr>
                        <a:t>M</a:t>
                      </a:r>
                      <a:r>
                        <a:rPr lang="en-US" sz="900" kern="100" baseline="-25000">
                          <a:latin typeface="Arial"/>
                          <a:ea typeface="宋体"/>
                          <a:cs typeface="Times New Roman"/>
                        </a:rPr>
                        <a:t>pss/sss_sync_inter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a:t>
                      </a:r>
                      <a:r>
                        <a:rPr lang="en-GB" sz="900" kern="100" baseline="-25000">
                          <a:latin typeface="Arial"/>
                          <a:ea typeface="宋体"/>
                          <a:cs typeface="Times New Roman"/>
                        </a:rPr>
                        <a:t>  </a:t>
                      </a:r>
                      <a:r>
                        <a:rPr lang="en-GB" sz="900" kern="100">
                          <a:latin typeface="Arial"/>
                          <a:ea typeface="宋体"/>
                          <a:cs typeface="Times New Roman"/>
                        </a:rPr>
                        <a:t>x SMTC period)</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55575">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max(600ms, ceil(1.5 x </a:t>
                      </a:r>
                      <a:r>
                        <a:rPr lang="en-US" sz="900" kern="100" dirty="0" err="1">
                          <a:latin typeface="Arial"/>
                          <a:ea typeface="宋体"/>
                          <a:cs typeface="Times New Roman"/>
                        </a:rPr>
                        <a:t>M</a:t>
                      </a:r>
                      <a:r>
                        <a:rPr lang="en-US" sz="900" kern="100" baseline="-25000" dirty="0" err="1">
                          <a:latin typeface="Arial"/>
                          <a:ea typeface="宋体"/>
                          <a:cs typeface="Times New Roman"/>
                        </a:rPr>
                        <a:t>pss</a:t>
                      </a:r>
                      <a:r>
                        <a:rPr lang="en-US" sz="900" kern="100" baseline="-25000" dirty="0">
                          <a:latin typeface="Arial"/>
                          <a:ea typeface="宋体"/>
                          <a:cs typeface="Times New Roman"/>
                        </a:rPr>
                        <a:t>/</a:t>
                      </a:r>
                      <a:r>
                        <a:rPr lang="en-US" sz="900" kern="100" baseline="-25000" dirty="0" err="1">
                          <a:latin typeface="Arial"/>
                          <a:ea typeface="宋体"/>
                          <a:cs typeface="Times New Roman"/>
                        </a:rPr>
                        <a:t>sss_sync_inter</a:t>
                      </a:r>
                      <a:r>
                        <a:rPr lang="en-GB" sz="900" kern="100" dirty="0">
                          <a:latin typeface="Arial"/>
                          <a:ea typeface="宋体"/>
                          <a:cs typeface="Times New Roman"/>
                        </a:rPr>
                        <a:t>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a:t>
                      </a:r>
                      <a:r>
                        <a:rPr lang="en-GB" sz="900" kern="100" baseline="-25000" dirty="0">
                          <a:latin typeface="Arial"/>
                          <a:ea typeface="宋体"/>
                          <a:cs typeface="Times New Roman"/>
                        </a:rPr>
                        <a:t> </a:t>
                      </a:r>
                      <a:r>
                        <a:rPr lang="en-GB" sz="900" kern="100" dirty="0">
                          <a:latin typeface="Arial"/>
                          <a:ea typeface="宋体"/>
                          <a:cs typeface="Times New Roman"/>
                        </a:rPr>
                        <a:t>x max(SMTC </a:t>
                      </a:r>
                      <a:r>
                        <a:rPr lang="en-GB" sz="900" kern="100" dirty="0" err="1">
                          <a:latin typeface="Arial"/>
                          <a:ea typeface="宋体"/>
                          <a:cs typeface="Times New Roman"/>
                        </a:rPr>
                        <a:t>period,DRX</a:t>
                      </a:r>
                      <a:r>
                        <a:rPr lang="en-GB" sz="900" kern="100" dirty="0">
                          <a:latin typeface="Arial"/>
                          <a:ea typeface="宋体"/>
                          <a:cs typeface="Times New Roman"/>
                        </a:rPr>
                        <a:t>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ceil(</a:t>
                      </a:r>
                      <a:r>
                        <a:rPr lang="en-US" sz="900" kern="100">
                          <a:latin typeface="Arial"/>
                          <a:ea typeface="宋体"/>
                          <a:cs typeface="Times New Roman"/>
                        </a:rPr>
                        <a:t>M</a:t>
                      </a:r>
                      <a:r>
                        <a:rPr lang="en-US" sz="900" kern="100" baseline="-25000">
                          <a:latin typeface="Arial"/>
                          <a:ea typeface="宋体"/>
                          <a:cs typeface="Times New Roman"/>
                        </a:rPr>
                        <a:t>pss/sss_sync_inter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 </a:t>
                      </a:r>
                      <a:r>
                        <a:rPr lang="en-GB" sz="900" kern="100" baseline="-25000">
                          <a:latin typeface="Arial"/>
                          <a:ea typeface="宋体"/>
                          <a:cs typeface="Times New Roman"/>
                        </a:rPr>
                        <a:t> </a:t>
                      </a:r>
                      <a:r>
                        <a:rPr lang="en-GB" sz="900" kern="100">
                          <a:latin typeface="Arial"/>
                          <a:ea typeface="宋体"/>
                          <a:cs typeface="Times New Roman"/>
                        </a:rPr>
                        <a:t>x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xmlns="" val="10004"/>
                  </a:ext>
                </a:extLst>
              </a:tr>
            </a:tbl>
          </a:graphicData>
        </a:graphic>
      </p:graphicFrame>
      <p:sp>
        <p:nvSpPr>
          <p:cNvPr id="1026" name="Rectangle 2"/>
          <p:cNvSpPr>
            <a:spLocks noChangeArrowheads="1"/>
          </p:cNvSpPr>
          <p:nvPr/>
        </p:nvSpPr>
        <p:spPr bwMode="auto">
          <a:xfrm>
            <a:off x="-214346" y="348270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Table2: Time period for PSS/SSS detection, (Frequency range FR2)</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3" name="矩形 2">
            <a:extLst>
              <a:ext uri="{FF2B5EF4-FFF2-40B4-BE49-F238E27FC236}">
                <a16:creationId xmlns:a16="http://schemas.microsoft.com/office/drawing/2014/main" xmlns="" id="{1D7F0A1D-31DB-C045-BBFC-F6A4CAD9B398}"/>
              </a:ext>
            </a:extLst>
          </p:cNvPr>
          <p:cNvSpPr/>
          <p:nvPr/>
        </p:nvSpPr>
        <p:spPr>
          <a:xfrm>
            <a:off x="611560" y="1061323"/>
            <a:ext cx="7704856" cy="923330"/>
          </a:xfrm>
          <a:prstGeom prst="rect">
            <a:avLst/>
          </a:prstGeom>
        </p:spPr>
        <p:txBody>
          <a:bodyPr wrap="square">
            <a:spAutoFit/>
          </a:bodyPr>
          <a:lstStyle/>
          <a:p>
            <a:pPr marL="285750" indent="-285750">
              <a:buFont typeface="Arial" panose="020B0604020202020204" pitchFamily="34" charset="0"/>
              <a:buChar char="•"/>
            </a:pPr>
            <a:r>
              <a:rPr lang="en-US" altLang="zh-CN" dirty="0" smtClean="0">
                <a:latin typeface="Times New Roman" panose="02020603050405020304" pitchFamily="18" charset="0"/>
              </a:rPr>
              <a:t>For delay requirements, the same sample number of intra-frequency measurement without MG should be adopted for inter-frequency measurement without MG.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The delay requirements (2)</a:t>
            </a:r>
            <a:endParaRPr lang="zh-CN" altLang="en-US" sz="3600" dirty="0"/>
          </a:p>
        </p:txBody>
      </p:sp>
      <p:graphicFrame>
        <p:nvGraphicFramePr>
          <p:cNvPr id="8" name="表格 7"/>
          <p:cNvGraphicFramePr>
            <a:graphicFrameLocks noGrp="1"/>
          </p:cNvGraphicFramePr>
          <p:nvPr/>
        </p:nvGraphicFramePr>
        <p:xfrm>
          <a:off x="1643042" y="1500180"/>
          <a:ext cx="5868035" cy="1112520"/>
        </p:xfrm>
        <a:graphic>
          <a:graphicData uri="http://schemas.openxmlformats.org/drawingml/2006/table">
            <a:tbl>
              <a:tblPr/>
              <a:tblGrid>
                <a:gridCol w="2933700">
                  <a:extLst>
                    <a:ext uri="{9D8B030D-6E8A-4147-A177-3AD203B41FA5}">
                      <a16:colId xmlns:a16="http://schemas.microsoft.com/office/drawing/2014/main" xmlns="" val="20000"/>
                    </a:ext>
                  </a:extLst>
                </a:gridCol>
                <a:gridCol w="2934335">
                  <a:extLst>
                    <a:ext uri="{9D8B030D-6E8A-4147-A177-3AD203B41FA5}">
                      <a16:colId xmlns:a16="http://schemas.microsoft.com/office/drawing/2014/main" xmlns="" val="20001"/>
                    </a:ext>
                  </a:extLst>
                </a:gridCol>
              </a:tblGrid>
              <a:tr h="0">
                <a:tc>
                  <a:txBody>
                    <a:bodyPr/>
                    <a:lstStyle/>
                    <a:p>
                      <a:pPr algn="ctr">
                        <a:spcAft>
                          <a:spcPts val="0"/>
                        </a:spcAft>
                      </a:pPr>
                      <a:r>
                        <a:rPr lang="en-GB" sz="900" b="1" kern="100" dirty="0">
                          <a:latin typeface="Arial"/>
                          <a:ea typeface="宋体"/>
                          <a:cs typeface="Times New Roman"/>
                        </a:rPr>
                        <a:t>DRX cycle</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SSB_time_index</a:t>
                      </a:r>
                      <a:r>
                        <a:rPr lang="en-GB" sz="1000" b="1" kern="100" baseline="-25000">
                          <a:latin typeface="Times New Roman"/>
                          <a:ea typeface="宋体"/>
                          <a:cs typeface="Times New Roman"/>
                        </a:rPr>
                        <a:t>_intra</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max(120ms, ceil( 3 x K</a:t>
                      </a:r>
                      <a:r>
                        <a:rPr lang="en-GB" sz="900" kern="100" baseline="-25000">
                          <a:latin typeface="Arial"/>
                          <a:ea typeface="宋体"/>
                          <a:cs typeface="Times New Roman"/>
                        </a:rPr>
                        <a:t>p </a:t>
                      </a:r>
                      <a:r>
                        <a:rPr lang="en-GB" sz="900" kern="100">
                          <a:latin typeface="Arial"/>
                          <a:ea typeface="宋体"/>
                          <a:cs typeface="Times New Roman"/>
                        </a:rPr>
                        <a:t>)</a:t>
                      </a:r>
                      <a:r>
                        <a:rPr lang="en-GB" sz="900" kern="100" baseline="-25000">
                          <a:latin typeface="Arial"/>
                          <a:ea typeface="宋体"/>
                          <a:cs typeface="Times New Roman"/>
                        </a:rPr>
                        <a:t> </a:t>
                      </a:r>
                      <a:r>
                        <a:rPr lang="en-GB" sz="900" kern="100">
                          <a:latin typeface="Arial"/>
                          <a:ea typeface="宋体"/>
                          <a:cs typeface="Times New Roman"/>
                        </a:rPr>
                        <a:t>x SMTC period)</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max(120ms, ceil (1.5 x 3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 x max(SMTC </a:t>
                      </a:r>
                      <a:r>
                        <a:rPr lang="en-GB" sz="900" kern="100" dirty="0" err="1">
                          <a:latin typeface="Arial"/>
                          <a:ea typeface="宋体"/>
                          <a:cs typeface="Times New Roman"/>
                        </a:rPr>
                        <a:t>period,DRX</a:t>
                      </a:r>
                      <a:r>
                        <a:rPr lang="en-GB" sz="900" kern="100" dirty="0">
                          <a:latin typeface="Arial"/>
                          <a:ea typeface="宋体"/>
                          <a:cs typeface="Times New Roman"/>
                        </a:rPr>
                        <a:t>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Ceil(3 x K</a:t>
                      </a:r>
                      <a:r>
                        <a:rPr lang="en-GB" sz="900" kern="100" baseline="-25000">
                          <a:latin typeface="Arial"/>
                          <a:ea typeface="宋体"/>
                          <a:cs typeface="Times New Roman"/>
                        </a:rPr>
                        <a:t>p</a:t>
                      </a:r>
                      <a:r>
                        <a:rPr lang="en-GB" sz="900" kern="100">
                          <a:latin typeface="Arial"/>
                          <a:ea typeface="宋体"/>
                          <a:cs typeface="Times New Roman"/>
                        </a:rPr>
                        <a:t>) x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xmlns="" val="10004"/>
                  </a:ext>
                </a:extLst>
              </a:tr>
            </a:tbl>
          </a:graphicData>
        </a:graphic>
      </p:graphicFrame>
      <p:sp>
        <p:nvSpPr>
          <p:cNvPr id="21505" name="Rectangle 1"/>
          <p:cNvSpPr>
            <a:spLocks noChangeArrowheads="1"/>
          </p:cNvSpPr>
          <p:nvPr/>
        </p:nvSpPr>
        <p:spPr bwMode="auto">
          <a:xfrm>
            <a:off x="0" y="114299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Table3: Time period for time index detection (Frequency range FR1)</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graphicFrame>
        <p:nvGraphicFramePr>
          <p:cNvPr id="10" name="表格 9"/>
          <p:cNvGraphicFramePr>
            <a:graphicFrameLocks noGrp="1"/>
          </p:cNvGraphicFramePr>
          <p:nvPr/>
        </p:nvGraphicFramePr>
        <p:xfrm>
          <a:off x="1643042" y="3357568"/>
          <a:ext cx="5868035" cy="1234440"/>
        </p:xfrm>
        <a:graphic>
          <a:graphicData uri="http://schemas.openxmlformats.org/drawingml/2006/table">
            <a:tbl>
              <a:tblPr/>
              <a:tblGrid>
                <a:gridCol w="2933700">
                  <a:extLst>
                    <a:ext uri="{9D8B030D-6E8A-4147-A177-3AD203B41FA5}">
                      <a16:colId xmlns:a16="http://schemas.microsoft.com/office/drawing/2014/main" xmlns="" val="20000"/>
                    </a:ext>
                  </a:extLst>
                </a:gridCol>
                <a:gridCol w="2934335">
                  <a:extLst>
                    <a:ext uri="{9D8B030D-6E8A-4147-A177-3AD203B41FA5}">
                      <a16:colId xmlns:a16="http://schemas.microsoft.com/office/drawing/2014/main" xmlns="" val="20001"/>
                    </a:ext>
                  </a:extLst>
                </a:gridCol>
              </a:tblGrid>
              <a:tr h="71438">
                <a:tc>
                  <a:txBody>
                    <a:bodyPr/>
                    <a:lstStyle/>
                    <a:p>
                      <a:pPr algn="ctr">
                        <a:spcAft>
                          <a:spcPts val="0"/>
                        </a:spcAft>
                      </a:pPr>
                      <a:r>
                        <a:rPr lang="en-GB" sz="900" b="1" kern="100">
                          <a:latin typeface="Arial"/>
                          <a:ea typeface="宋体"/>
                          <a:cs typeface="Times New Roman"/>
                        </a:rPr>
                        <a:t>Condition</a:t>
                      </a:r>
                      <a:r>
                        <a:rPr lang="en-GB" sz="900" b="1" kern="100" baseline="30000">
                          <a:latin typeface="Arial"/>
                          <a:ea typeface="宋体"/>
                          <a:cs typeface="Times New Roman"/>
                        </a:rPr>
                        <a:t> NOTE1,2</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SSB_time_index_inter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max(200ms, M</a:t>
                      </a:r>
                      <a:r>
                        <a:rPr lang="en-GB" sz="900" kern="100" baseline="-25000">
                          <a:latin typeface="Arial"/>
                          <a:ea typeface="宋体"/>
                          <a:cs typeface="Times New Roman"/>
                        </a:rPr>
                        <a:t>SSB_index_inter </a:t>
                      </a:r>
                      <a:r>
                        <a:rPr lang="en-GB" sz="900" kern="100">
                          <a:latin typeface="Arial"/>
                          <a:ea typeface="宋体"/>
                          <a:cs typeface="Times New Roman"/>
                        </a:rPr>
                        <a:t>x max(MGRP, SMTC period))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algn="ctr">
                        <a:spcAft>
                          <a:spcPts val="0"/>
                        </a:spcAft>
                      </a:pPr>
                      <a:r>
                        <a:rPr lang="en-GB" sz="900" kern="100">
                          <a:latin typeface="Arial"/>
                          <a:ea typeface="宋体"/>
                          <a:cs typeface="Times New Roman"/>
                        </a:rPr>
                        <a:t>DRX cycle </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max(200ms, (1.5 x M</a:t>
                      </a:r>
                      <a:r>
                        <a:rPr lang="en-GB" sz="900" kern="100" baseline="-25000">
                          <a:latin typeface="Arial"/>
                          <a:ea typeface="宋体"/>
                          <a:cs typeface="Times New Roman"/>
                        </a:rPr>
                        <a:t>SSB_index_inter</a:t>
                      </a:r>
                      <a:r>
                        <a:rPr lang="en-GB" sz="900" kern="100">
                          <a:latin typeface="Arial"/>
                          <a:ea typeface="宋体"/>
                          <a:cs typeface="Times New Roman"/>
                        </a:rPr>
                        <a:t>) x max(MGRP, SMTC period,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0">
                <a:tc>
                  <a:txBody>
                    <a:bodyPr/>
                    <a:lstStyle/>
                    <a:p>
                      <a:pPr algn="ctr">
                        <a:spcAft>
                          <a:spcPts val="0"/>
                        </a:spcAft>
                      </a:pPr>
                      <a:r>
                        <a:rPr lang="en-GB" sz="900" kern="100">
                          <a:latin typeface="Arial"/>
                          <a:ea typeface="宋体"/>
                          <a:cs typeface="Times New Roman"/>
                        </a:rPr>
                        <a:t>DRX cycle &gt;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t>
                      </a:r>
                      <a:r>
                        <a:rPr lang="en-GB" sz="900" kern="100" baseline="-25000">
                          <a:latin typeface="Arial"/>
                          <a:ea typeface="宋体"/>
                          <a:cs typeface="Times New Roman"/>
                        </a:rPr>
                        <a:t>SSB_index_inter</a:t>
                      </a:r>
                      <a:r>
                        <a:rPr lang="en-GB" sz="900" kern="100">
                          <a:latin typeface="Arial"/>
                          <a:ea typeface="宋体"/>
                          <a:cs typeface="Times New Roman"/>
                        </a:rPr>
                        <a:t> x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0">
                <a:tc gridSpan="2">
                  <a:txBody>
                    <a:bodyPr/>
                    <a:lstStyle/>
                    <a:p>
                      <a:pPr marL="540385" indent="-540385">
                        <a:spcAft>
                          <a:spcPts val="0"/>
                        </a:spcAft>
                      </a:pPr>
                      <a:r>
                        <a:rPr lang="en-GB" sz="900" kern="100" dirty="0">
                          <a:latin typeface="Arial"/>
                          <a:ea typeface="宋体"/>
                          <a:cs typeface="Times New Roman"/>
                        </a:rPr>
                        <a:t>NOTE 1: 	DRX or non DRX requirements apply according to the conditions described in clause 3.6.1</a:t>
                      </a:r>
                      <a:endParaRPr lang="zh-CN" sz="1200" kern="100" dirty="0">
                        <a:latin typeface="Times New Roman"/>
                        <a:ea typeface="宋体"/>
                        <a:cs typeface="Times New Roman"/>
                      </a:endParaRPr>
                    </a:p>
                    <a:p>
                      <a:pPr marL="540385" indent="-540385">
                        <a:spcAft>
                          <a:spcPts val="0"/>
                        </a:spcAft>
                      </a:pPr>
                      <a:r>
                        <a:rPr lang="en-GB" sz="900" kern="100" dirty="0">
                          <a:latin typeface="Arial"/>
                          <a:ea typeface="宋体"/>
                          <a:cs typeface="Times New Roman"/>
                        </a:rPr>
                        <a:t>NOTE 2: 	In EN-DC operation, the parameters, timers and scheduling requests referred to in clause 3.6.1 are for the secondary cell group. The DRX cycle is the DRX cycle of the secondary cell group.</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xmlns="" val="10004"/>
                  </a:ext>
                </a:extLst>
              </a:tr>
            </a:tbl>
          </a:graphicData>
        </a:graphic>
      </p:graphicFrame>
      <p:sp>
        <p:nvSpPr>
          <p:cNvPr id="21506" name="Rectangle 2"/>
          <p:cNvSpPr>
            <a:spLocks noChangeArrowheads="1"/>
          </p:cNvSpPr>
          <p:nvPr/>
        </p:nvSpPr>
        <p:spPr bwMode="auto">
          <a:xfrm>
            <a:off x="0" y="292894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Table4: Time period for time index detection (Frequency range FR2)</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a:t>The delay requirements (3)</a:t>
            </a:r>
            <a:endParaRPr lang="zh-CN" altLang="en-US" sz="4000" dirty="0"/>
          </a:p>
        </p:txBody>
      </p:sp>
      <p:graphicFrame>
        <p:nvGraphicFramePr>
          <p:cNvPr id="4" name="内容占位符 3"/>
          <p:cNvGraphicFramePr>
            <a:graphicFrameLocks noGrp="1"/>
          </p:cNvGraphicFramePr>
          <p:nvPr>
            <p:ph idx="1"/>
          </p:nvPr>
        </p:nvGraphicFramePr>
        <p:xfrm>
          <a:off x="1643042" y="1857370"/>
          <a:ext cx="5868035" cy="1097280"/>
        </p:xfrm>
        <a:graphic>
          <a:graphicData uri="http://schemas.openxmlformats.org/drawingml/2006/table">
            <a:tbl>
              <a:tblPr/>
              <a:tblGrid>
                <a:gridCol w="2933700">
                  <a:extLst>
                    <a:ext uri="{9D8B030D-6E8A-4147-A177-3AD203B41FA5}">
                      <a16:colId xmlns:a16="http://schemas.microsoft.com/office/drawing/2014/main" xmlns="" val="20000"/>
                    </a:ext>
                  </a:extLst>
                </a:gridCol>
                <a:gridCol w="2934335">
                  <a:extLst>
                    <a:ext uri="{9D8B030D-6E8A-4147-A177-3AD203B41FA5}">
                      <a16:colId xmlns:a16="http://schemas.microsoft.com/office/drawing/2014/main" xmlns="" val="20001"/>
                    </a:ext>
                  </a:extLst>
                </a:gridCol>
              </a:tblGrid>
              <a:tr h="0">
                <a:tc>
                  <a:txBody>
                    <a:bodyPr/>
                    <a:lstStyle/>
                    <a:p>
                      <a:pPr algn="ctr">
                        <a:spcAft>
                          <a:spcPts val="0"/>
                        </a:spcAft>
                      </a:pPr>
                      <a:r>
                        <a:rPr lang="en-GB" sz="900" b="1" kern="100" dirty="0">
                          <a:latin typeface="Arial"/>
                          <a:ea typeface="宋体"/>
                          <a:cs typeface="Times New Roman"/>
                        </a:rPr>
                        <a:t>DRX cycle</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 SSB_measurement_period_intra</a:t>
                      </a:r>
                      <a:r>
                        <a:rPr lang="en-GB" sz="900" b="1" kern="100">
                          <a:latin typeface="Arial"/>
                          <a:ea typeface="宋体"/>
                          <a:cs typeface="Times New Roman"/>
                        </a:rPr>
                        <a:t>  </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max(200ms, ceil( 5 x K</a:t>
                      </a:r>
                      <a:r>
                        <a:rPr lang="en-GB" sz="900" kern="100" baseline="-25000">
                          <a:latin typeface="Arial"/>
                          <a:ea typeface="宋体"/>
                          <a:cs typeface="Times New Roman"/>
                        </a:rPr>
                        <a:t>p</a:t>
                      </a:r>
                      <a:r>
                        <a:rPr lang="en-GB" sz="900" kern="100">
                          <a:latin typeface="Arial"/>
                          <a:ea typeface="宋体"/>
                          <a:cs typeface="Times New Roman"/>
                        </a:rPr>
                        <a:t>) x SMTC period)</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max(200ms, ceil(1.5x 5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 x max(SMTC </a:t>
                      </a:r>
                      <a:r>
                        <a:rPr lang="en-GB" sz="900" kern="100" dirty="0" err="1">
                          <a:latin typeface="Arial"/>
                          <a:ea typeface="宋体"/>
                          <a:cs typeface="Times New Roman"/>
                        </a:rPr>
                        <a:t>period,DRX</a:t>
                      </a:r>
                      <a:r>
                        <a:rPr lang="en-GB" sz="900" kern="100" dirty="0">
                          <a:latin typeface="Arial"/>
                          <a:ea typeface="宋体"/>
                          <a:cs typeface="Times New Roman"/>
                        </a:rPr>
                        <a:t>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ceil( 5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baseline="-25000" dirty="0">
                          <a:latin typeface="Arial"/>
                          <a:ea typeface="宋体"/>
                          <a:cs typeface="Times New Roman"/>
                        </a:rPr>
                        <a:t> </a:t>
                      </a:r>
                      <a:r>
                        <a:rPr lang="en-GB" sz="900" kern="100" dirty="0">
                          <a:latin typeface="Arial"/>
                          <a:ea typeface="宋体"/>
                          <a:cs typeface="Times New Roman"/>
                        </a:rPr>
                        <a:t>) x DRX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4445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xmlns="" val="10004"/>
                  </a:ext>
                </a:extLst>
              </a:tr>
            </a:tbl>
          </a:graphicData>
        </a:graphic>
      </p:graphicFrame>
      <p:sp>
        <p:nvSpPr>
          <p:cNvPr id="22529" name="Rectangle 1"/>
          <p:cNvSpPr>
            <a:spLocks noChangeArrowheads="1"/>
          </p:cNvSpPr>
          <p:nvPr/>
        </p:nvSpPr>
        <p:spPr bwMode="auto">
          <a:xfrm>
            <a:off x="0" y="1357304"/>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Table5: Measurement period for </a:t>
            </a:r>
            <a:r>
              <a:rPr kumimoji="0" lang="en-GB" altLang="zh-CN" sz="1000" b="1" i="0" u="none" strike="noStrike" cap="none" normalizeH="0" baseline="0" dirty="0" err="1">
                <a:ln>
                  <a:noFill/>
                </a:ln>
                <a:solidFill>
                  <a:schemeClr val="tx1"/>
                </a:solidFill>
                <a:effectLst/>
                <a:latin typeface="Times New Roman" pitchFamily="18" charset="0"/>
                <a:ea typeface="宋体" pitchFamily="2" charset="-122"/>
                <a:cs typeface="Times New Roman" pitchFamily="18" charset="0"/>
              </a:rPr>
              <a:t>interfrequency</a:t>
            </a: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 measurements without gaps(Frequency FR1)</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graphicFrame>
        <p:nvGraphicFramePr>
          <p:cNvPr id="6" name="表格 5"/>
          <p:cNvGraphicFramePr>
            <a:graphicFrameLocks noGrp="1"/>
          </p:cNvGraphicFramePr>
          <p:nvPr/>
        </p:nvGraphicFramePr>
        <p:xfrm>
          <a:off x="1714480" y="3714758"/>
          <a:ext cx="5868035" cy="1097280"/>
        </p:xfrm>
        <a:graphic>
          <a:graphicData uri="http://schemas.openxmlformats.org/drawingml/2006/table">
            <a:tbl>
              <a:tblPr/>
              <a:tblGrid>
                <a:gridCol w="2933700">
                  <a:extLst>
                    <a:ext uri="{9D8B030D-6E8A-4147-A177-3AD203B41FA5}">
                      <a16:colId xmlns:a16="http://schemas.microsoft.com/office/drawing/2014/main" xmlns="" val="20000"/>
                    </a:ext>
                  </a:extLst>
                </a:gridCol>
                <a:gridCol w="2934335">
                  <a:extLst>
                    <a:ext uri="{9D8B030D-6E8A-4147-A177-3AD203B41FA5}">
                      <a16:colId xmlns:a16="http://schemas.microsoft.com/office/drawing/2014/main" xmlns="" val="20001"/>
                    </a:ext>
                  </a:extLst>
                </a:gridCol>
              </a:tblGrid>
              <a:tr h="0">
                <a:tc>
                  <a:txBody>
                    <a:bodyPr/>
                    <a:lstStyle/>
                    <a:p>
                      <a:pPr algn="ctr">
                        <a:spcAft>
                          <a:spcPts val="0"/>
                        </a:spcAft>
                      </a:pPr>
                      <a:r>
                        <a:rPr lang="en-GB" sz="900" b="1" kern="100" dirty="0">
                          <a:latin typeface="Arial"/>
                          <a:ea typeface="宋体"/>
                          <a:cs typeface="Times New Roman"/>
                        </a:rPr>
                        <a:t>DRX cycle</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 SSB_measurement_period_intra</a:t>
                      </a:r>
                      <a:r>
                        <a:rPr lang="en-GB" sz="900" b="1" kern="100">
                          <a:latin typeface="Arial"/>
                          <a:ea typeface="宋体"/>
                          <a:cs typeface="Times New Roman"/>
                        </a:rPr>
                        <a:t>  </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max(400ms, ceil(M</a:t>
                      </a:r>
                      <a:r>
                        <a:rPr lang="en-GB" sz="900" kern="100" baseline="-25000">
                          <a:latin typeface="Arial"/>
                          <a:ea typeface="宋体"/>
                          <a:cs typeface="Times New Roman"/>
                        </a:rPr>
                        <a:t>meas_period_inter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 x SMTC period)</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max(400ms, ceil(1.5x M</a:t>
                      </a:r>
                      <a:r>
                        <a:rPr lang="en-GB" sz="900" kern="100" baseline="-25000">
                          <a:latin typeface="Arial"/>
                          <a:ea typeface="宋体"/>
                          <a:cs typeface="Times New Roman"/>
                        </a:rPr>
                        <a:t>meas_period_inter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 x max(SMTC period,DRX cycle)) x CSSF</a:t>
                      </a:r>
                      <a:r>
                        <a:rPr lang="en-GB" sz="900" kern="100" baseline="-25000">
                          <a:latin typeface="Arial"/>
                          <a:ea typeface="宋体"/>
                          <a:cs typeface="Times New Roman"/>
                        </a:rPr>
                        <a:t>inter</a:t>
                      </a:r>
                      <a:r>
                        <a:rPr lang="en-GB" sz="900" kern="100">
                          <a:latin typeface="Arial"/>
                          <a:ea typeface="宋体"/>
                          <a:cs typeface="Times New Roman"/>
                        </a:rPr>
                        <a:t> </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ceil(</a:t>
                      </a:r>
                      <a:r>
                        <a:rPr lang="en-GB" sz="900" kern="100" dirty="0" err="1">
                          <a:latin typeface="Arial"/>
                          <a:ea typeface="宋体"/>
                          <a:cs typeface="Times New Roman"/>
                        </a:rPr>
                        <a:t>M</a:t>
                      </a:r>
                      <a:r>
                        <a:rPr lang="en-GB" sz="900" kern="100" baseline="-25000" dirty="0" err="1">
                          <a:latin typeface="Arial"/>
                          <a:ea typeface="宋体"/>
                          <a:cs typeface="Times New Roman"/>
                        </a:rPr>
                        <a:t>meas_period_inter</a:t>
                      </a:r>
                      <a:r>
                        <a:rPr lang="en-GB" sz="900" kern="100" dirty="0">
                          <a:latin typeface="Arial"/>
                          <a:ea typeface="宋体"/>
                          <a:cs typeface="Times New Roman"/>
                        </a:rPr>
                        <a:t> </a:t>
                      </a:r>
                      <a:r>
                        <a:rPr lang="en-GB" sz="900" kern="100" dirty="0" err="1">
                          <a:latin typeface="Arial"/>
                          <a:ea typeface="宋体"/>
                          <a:cs typeface="Times New Roman"/>
                        </a:rPr>
                        <a:t>xK</a:t>
                      </a:r>
                      <a:r>
                        <a:rPr lang="en-GB" sz="900" kern="100" baseline="-25000" dirty="0" err="1">
                          <a:latin typeface="Arial"/>
                          <a:ea typeface="宋体"/>
                          <a:cs typeface="Times New Roman"/>
                        </a:rPr>
                        <a:t>p</a:t>
                      </a:r>
                      <a:r>
                        <a:rPr lang="en-GB" sz="900" kern="100" dirty="0">
                          <a:latin typeface="Arial"/>
                          <a:ea typeface="宋体"/>
                          <a:cs typeface="Times New Roman"/>
                        </a:rPr>
                        <a:t>) x DRX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4445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xmlns="" val="10004"/>
                  </a:ext>
                </a:extLst>
              </a:tr>
            </a:tbl>
          </a:graphicData>
        </a:graphic>
      </p:graphicFrame>
      <p:sp>
        <p:nvSpPr>
          <p:cNvPr id="22530" name="Rectangle 2"/>
          <p:cNvSpPr>
            <a:spLocks noChangeArrowheads="1"/>
          </p:cNvSpPr>
          <p:nvPr/>
        </p:nvSpPr>
        <p:spPr bwMode="auto">
          <a:xfrm>
            <a:off x="0" y="328613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Table6: Measurement period for </a:t>
            </a:r>
            <a:r>
              <a:rPr kumimoji="0" lang="en-GB" altLang="zh-CN" sz="1000" b="1" i="0" u="none" strike="noStrike" cap="none" normalizeH="0" baseline="0" dirty="0" err="1">
                <a:ln>
                  <a:noFill/>
                </a:ln>
                <a:solidFill>
                  <a:schemeClr val="tx1"/>
                </a:solidFill>
                <a:effectLst/>
                <a:latin typeface="Times New Roman" pitchFamily="18" charset="0"/>
                <a:ea typeface="宋体" pitchFamily="2" charset="-122"/>
                <a:cs typeface="Times New Roman" pitchFamily="18" charset="0"/>
              </a:rPr>
              <a:t>interfrequency</a:t>
            </a: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 measurements without gaps(Frequency FR2)</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8387</TotalTime>
  <Words>1423</Words>
  <Application>Microsoft Office PowerPoint</Application>
  <PresentationFormat>全屏显示(16:9)</PresentationFormat>
  <Paragraphs>160</Paragraphs>
  <Slides>15</Slides>
  <Notes>3</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WF on inter-frequency without MG</vt:lpstr>
      <vt:lpstr>Background</vt:lpstr>
      <vt:lpstr>Impact on the specs</vt:lpstr>
      <vt:lpstr>Definition</vt:lpstr>
      <vt:lpstr>CSSF factor (1)</vt:lpstr>
      <vt:lpstr>CSSF factor (2)</vt:lpstr>
      <vt:lpstr>The delay requirements (1)</vt:lpstr>
      <vt:lpstr>The delay requirements (2)</vt:lpstr>
      <vt:lpstr>The delay requirements (3)</vt:lpstr>
      <vt:lpstr>The delay requirements (4)</vt:lpstr>
      <vt:lpstr>Scheduling and measurement restriction</vt:lpstr>
      <vt:lpstr>UE capability</vt:lpstr>
      <vt:lpstr>Minimum requirements at transitions</vt:lpstr>
      <vt:lpstr>Measurement gap sharing</vt:lpstr>
      <vt:lpstr>Way forward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cmcc</cp:lastModifiedBy>
  <cp:revision>189</cp:revision>
  <dcterms:created xsi:type="dcterms:W3CDTF">2019-10-08T01:43:15Z</dcterms:created>
  <dcterms:modified xsi:type="dcterms:W3CDTF">2019-11-22T19:01:05Z</dcterms:modified>
</cp:coreProperties>
</file>