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#93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Reno, US, 18 – 22 November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Rel-16 </a:t>
            </a:r>
            <a:r>
              <a:rPr lang="en-US" altLang="zh-CN" sz="4000" dirty="0" err="1">
                <a:latin typeface="Calibri" panose="020F0502020204030204" pitchFamily="34" charset="0"/>
              </a:rPr>
              <a:t>eMTC</a:t>
            </a:r>
            <a:r>
              <a:rPr lang="en-US" altLang="zh-CN" sz="4000" dirty="0">
                <a:latin typeface="Calibri" panose="020F0502020204030204" pitchFamily="34" charset="0"/>
              </a:rPr>
              <a:t> RRM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R4-1914975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DL quality report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Same </a:t>
            </a:r>
            <a:r>
              <a:rPr lang="en-US" altLang="zh-CN" sz="2000" dirty="0">
                <a:solidFill>
                  <a:prstClr val="black"/>
                </a:solidFill>
              </a:rPr>
              <a:t>MPDCCH parameters are used for DL quality reporting in idle and connected mode.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When </a:t>
            </a:r>
            <a:r>
              <a:rPr lang="en-US" altLang="zh-CN" sz="2000" dirty="0">
                <a:solidFill>
                  <a:prstClr val="black"/>
                </a:solidFill>
              </a:rPr>
              <a:t>RL is reported, the accuracy requirements of NB-</a:t>
            </a:r>
            <a:r>
              <a:rPr lang="en-US" altLang="zh-CN" sz="2000" dirty="0" err="1">
                <a:solidFill>
                  <a:prstClr val="black"/>
                </a:solidFill>
              </a:rPr>
              <a:t>IoT</a:t>
            </a:r>
            <a:r>
              <a:rPr lang="en-US" altLang="zh-CN" sz="2000" dirty="0">
                <a:solidFill>
                  <a:prstClr val="black"/>
                </a:solidFill>
              </a:rPr>
              <a:t> are re-used for </a:t>
            </a:r>
            <a:r>
              <a:rPr lang="en-US" altLang="zh-CN" sz="2000" dirty="0" err="1">
                <a:solidFill>
                  <a:prstClr val="black"/>
                </a:solidFill>
              </a:rPr>
              <a:t>eMTC</a:t>
            </a:r>
            <a:r>
              <a:rPr lang="en-US" altLang="zh-CN" sz="2000" dirty="0">
                <a:solidFill>
                  <a:prstClr val="black"/>
                </a:solidFill>
              </a:rPr>
              <a:t> DL quality reporting in both idle and connected modes.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When </a:t>
            </a:r>
            <a:r>
              <a:rPr lang="en-US" altLang="zh-CN" sz="2000" dirty="0">
                <a:solidFill>
                  <a:prstClr val="black"/>
                </a:solidFill>
              </a:rPr>
              <a:t>AL is reported, the accuracy requirements for </a:t>
            </a:r>
            <a:r>
              <a:rPr lang="en-US" altLang="zh-CN" sz="2000" dirty="0" err="1">
                <a:solidFill>
                  <a:prstClr val="black"/>
                </a:solidFill>
              </a:rPr>
              <a:t>eMTC</a:t>
            </a:r>
            <a:r>
              <a:rPr lang="en-US" altLang="zh-CN" sz="2000" dirty="0">
                <a:solidFill>
                  <a:prstClr val="black"/>
                </a:solidFill>
              </a:rPr>
              <a:t> DL quality reporting in both idle and connected modes are given in Table 1</a:t>
            </a:r>
            <a:r>
              <a:rPr lang="en-US" altLang="zh-CN" sz="2000" dirty="0" smtClean="0">
                <a:solidFill>
                  <a:prstClr val="black"/>
                </a:solidFill>
              </a:rPr>
              <a:t>.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41870"/>
              </p:ext>
            </p:extLst>
          </p:nvPr>
        </p:nvGraphicFramePr>
        <p:xfrm>
          <a:off x="1548288" y="3429000"/>
          <a:ext cx="6071872" cy="32689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38768"/>
                <a:gridCol w="938768"/>
                <a:gridCol w="938768"/>
                <a:gridCol w="763915"/>
                <a:gridCol w="830551"/>
                <a:gridCol w="830551"/>
                <a:gridCol w="830551"/>
              </a:tblGrid>
              <a:tr h="0">
                <a:tc rowSpan="4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PDCCH Repetition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Pm-Dsg (%)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Conditions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Ês/Iot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</a:t>
                      </a:r>
                      <a:r>
                        <a:rPr lang="en-GB" sz="900" b="1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NOTE 1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range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operating band groups</a:t>
                      </a:r>
                      <a:r>
                        <a:rPr lang="en-GB" sz="900" b="1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NOTE 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Minimum Io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Maximum Io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dBm/15kHz</a:t>
                      </a:r>
                      <a:r>
                        <a:rPr lang="en-GB" sz="1100" b="1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dBm/BW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dBm/BW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 </a:t>
                      </a:r>
                      <a:r>
                        <a:rPr lang="en-GB" sz="9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≤1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-6 dB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FDD-M1_A, TDD-M1_A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FDD-M1_B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-120.5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FDD-M1_D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-119.5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FDD-M1_E, TDD-M1_E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FDD-M1_F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-118.5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FDD-M1_G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FDD-M1_N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-114.5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AL/4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NOTE 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&gt;1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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-6 dB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7">
                  <a:txBody>
                    <a:bodyPr/>
                    <a:lstStyle/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1:	AL is the reported MPDCCH aggregation level that UE has reported.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2:	Io is assumed to have constant EPRE across the bandwidth.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3:	E-UTRA operating band groups are as defined in Section 3.5.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4: 	The same bands and the same Io conditions for each band apply for this requirement.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DL quality report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Define </a:t>
            </a:r>
            <a:r>
              <a:rPr lang="en-US" altLang="zh-CN" sz="2000" dirty="0">
                <a:solidFill>
                  <a:prstClr val="black"/>
                </a:solidFill>
              </a:rPr>
              <a:t>the 2-bit DL quality report mapping as Table 2.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740148"/>
              </p:ext>
            </p:extLst>
          </p:nvPr>
        </p:nvGraphicFramePr>
        <p:xfrm>
          <a:off x="1547664" y="2348880"/>
          <a:ext cx="5543500" cy="2272034"/>
        </p:xfrm>
        <a:graphic>
          <a:graphicData uri="http://schemas.openxmlformats.org/drawingml/2006/table">
            <a:tbl>
              <a:tblPr firstRow="1" firstCol="1" bandRow="1"/>
              <a:tblGrid>
                <a:gridCol w="2926642"/>
                <a:gridCol w="2616858"/>
              </a:tblGrid>
              <a:tr h="20448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Reported value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NPDCCH repetition level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8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/8 (NOTE 1)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8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/4 (NOTE 2)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8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(NOTE 3)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8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4×R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619">
                <a:tc gridSpan="2">
                  <a:txBody>
                    <a:bodyPr/>
                    <a:lstStyle/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When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GB" sz="9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less than 8, set candidateRep-1 to 1.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2: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When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GB" sz="9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less than 4, set candidateRep-2 to 1.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3: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When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GB" sz="9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1, set candidateRep-3 to 2.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4: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When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GB" sz="9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more than 64, set candidateRep-4 to 256.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5: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MPDCCH Aggregation level is assumed as 24.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759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PUR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</a:t>
            </a:r>
            <a:r>
              <a:rPr lang="en-US" altLang="zh-CN" sz="2000" dirty="0">
                <a:solidFill>
                  <a:prstClr val="black"/>
                </a:solidFill>
              </a:rPr>
              <a:t>requirements for measurement for PUR TA validation is derived based on the need from UE mobility perspective.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</a:t>
            </a:r>
            <a:r>
              <a:rPr lang="en-US" altLang="zh-CN" sz="2000" dirty="0">
                <a:solidFill>
                  <a:prstClr val="black"/>
                </a:solidFill>
              </a:rPr>
              <a:t>requirements for measurement for PUR TA validation is defined independent of requirements for other measurement.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</a:t>
            </a:r>
            <a:r>
              <a:rPr lang="en-US" altLang="zh-CN" sz="2000" dirty="0">
                <a:solidFill>
                  <a:prstClr val="black"/>
                </a:solidFill>
              </a:rPr>
              <a:t>requirements for measurement for PUR TA validation defines the time period before PUR transmission within which UE should have a RSRP measurement that fulfils the accuracy requirements.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UE </a:t>
            </a:r>
            <a:r>
              <a:rPr lang="en-US" altLang="zh-CN" sz="2000" dirty="0">
                <a:solidFill>
                  <a:prstClr val="black"/>
                </a:solidFill>
              </a:rPr>
              <a:t>should have an RSRP measurement with the 320ms before the PUR transmission.</a:t>
            </a:r>
          </a:p>
          <a:p>
            <a:pPr lvl="1" eaLnBrk="1" hangingPunct="1"/>
            <a:endParaRPr lang="zh-CN" altLang="zh-CN" sz="16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6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Mobility enhancement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Re-use </a:t>
            </a:r>
            <a:r>
              <a:rPr lang="en-US" altLang="zh-CN" sz="2000" dirty="0">
                <a:solidFill>
                  <a:prstClr val="black"/>
                </a:solidFill>
              </a:rPr>
              <a:t>the current measurement period for CRS based measurement for RSS based measurement.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UE </a:t>
            </a:r>
            <a:r>
              <a:rPr lang="en-US" altLang="zh-CN" sz="2000" dirty="0">
                <a:solidFill>
                  <a:prstClr val="black"/>
                </a:solidFill>
              </a:rPr>
              <a:t>capable of RSS based measurement should fulfil the RSS based measurement requirements for the serving cell as long as RSS is transmitted in in the serving cell.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should discuss whether RSS measurement requirements are applicable to </a:t>
            </a:r>
            <a:r>
              <a:rPr lang="en-US" altLang="zh-CN" sz="2000" dirty="0" err="1">
                <a:solidFill>
                  <a:prstClr val="black"/>
                </a:solidFill>
              </a:rPr>
              <a:t>neighbour</a:t>
            </a:r>
            <a:r>
              <a:rPr lang="en-US" altLang="zh-CN" sz="2000" dirty="0">
                <a:solidFill>
                  <a:prstClr val="black"/>
                </a:solidFill>
              </a:rPr>
              <a:t> cell or not.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63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367</Words>
  <Application>Microsoft Office PowerPoint</Application>
  <PresentationFormat>全屏显示(4:3)</PresentationFormat>
  <Paragraphs>104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Unicode MS</vt:lpstr>
      <vt:lpstr>MS Mincho</vt:lpstr>
      <vt:lpstr>宋体</vt:lpstr>
      <vt:lpstr>Arial</vt:lpstr>
      <vt:lpstr>Calibri</vt:lpstr>
      <vt:lpstr>Symbol</vt:lpstr>
      <vt:lpstr>Times New Roman</vt:lpstr>
      <vt:lpstr>Office 主题</vt:lpstr>
      <vt:lpstr>3GPP TSG-RAN WG4 Meeting #93 Reno, US, 18 – 22 November 2019</vt:lpstr>
      <vt:lpstr>DL quality report</vt:lpstr>
      <vt:lpstr>DL quality report</vt:lpstr>
      <vt:lpstr>PUR</vt:lpstr>
      <vt:lpstr>Mobility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114</cp:revision>
  <dcterms:created xsi:type="dcterms:W3CDTF">2016-01-12T08:39:50Z</dcterms:created>
  <dcterms:modified xsi:type="dcterms:W3CDTF">2019-11-08T18:52:12Z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(3)LY8so4O9Wahs6zcJfKqI/Dw3wS3o3q/E3+Z4DhotI2qoyQjqdUhvbfwF5/QNCsdky39U+PM4
wMAyJU38X6OtbUSQGeCUDKCx6titlgMZQ1T5xoSKw0y+Hc/GwSLtixav9hWdumWb3YxkCiF/
4aAl/k2bSmrSlR+C/cVQIm9SjQvoG57lTCaohi9+vs5n33uLYWOPQRMP+chGb9yBXWu0ghDV
zb0o381fPumZRaIBya</vt:lpwstr>
  </property>
  <property fmtid="{D5CDD505-2E9C-101B-9397-08002B2CF9AE}" pid="3" name="_2015_ms_pID_7253431">
    <vt:lpwstr>S392NV8v7zGCTlqyL7f1/ANlSWR5E+3Hn1GZJ4MJ3in+6JoiA6WCS6
qebc9NFAaCGa1o//1tkP50XKUcWoeuyCRxjl/ThpdaMwt9U0kPVW4s9nWEhOeehxnh4d6BoQ
5PnE3JucVhgMZ5DJpB20iRgaJ86rqH+4R2a0+Bp1NeGBbqC+iVXk4BdfWP9lnxhkBQJtbOmg
IBJ3VjKIbdmXU/CKY9Z5XU2SIRE4WuQy2ZWQ</vt:lpwstr>
  </property>
  <property fmtid="{D5CDD505-2E9C-101B-9397-08002B2CF9AE}" pid="4" name="_2015_ms_pID_7253432">
    <vt:lpwstr>LboA9Zl8imYEmsi104Mk3nKLWP3tD709HbO0
wwB7MaysGQbkm/m0pwDjHd3qaOr8k0QAFQKDFb/iBO+XitiVzXU=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1556886907</vt:lpwstr>
  </property>
</Properties>
</file>