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7" r:id="rId6"/>
    <p:sldId id="276" r:id="rId7"/>
    <p:sldId id="277" r:id="rId8"/>
    <p:sldId id="268" r:id="rId9"/>
    <p:sldId id="270" r:id="rId10"/>
    <p:sldId id="272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265" autoAdjust="0"/>
    <p:restoredTop sz="92974" autoAdjust="0"/>
  </p:normalViewPr>
  <p:slideViewPr>
    <p:cSldViewPr>
      <p:cViewPr varScale="1">
        <p:scale>
          <a:sx n="106" d="100"/>
          <a:sy n="106" d="100"/>
        </p:scale>
        <p:origin x="136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2019/11/8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2019/11/8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2019/11/8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2019/11/8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2019/11/8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2019/11/8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2019/11/8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2019/11/8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2019/11/8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2019/11/8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2019/11/8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2019/11/8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ea typeface="Arial Unicode MS" panose="020B0604020202020204" pitchFamily="50" charset="-128"/>
              </a:rPr>
              <a:t>3GPP TSG-RAN WG4 Meeting #93</a:t>
            </a:r>
            <a:br>
              <a:rPr lang="en-US" altLang="zh-CN" sz="1800" dirty="0">
                <a:ea typeface="Arial Unicode MS" panose="020B0604020202020204" pitchFamily="50" charset="-128"/>
              </a:rPr>
            </a:br>
            <a:r>
              <a:rPr lang="en-CA" sz="1800" dirty="0">
                <a:ea typeface="Arial Unicode MS" panose="020B0604020202020204" pitchFamily="50" charset="-128"/>
              </a:rPr>
              <a:t>Reno, USA, November 18 -22, 2019</a:t>
            </a:r>
            <a:br>
              <a:rPr lang="sv-SE" dirty="0"/>
            </a:b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</a:rPr>
              <a:t>Ericsson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Rel-16 MTC RRM enhancement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R4-1914729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Wake-up signal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sv-SE" sz="2400" dirty="0"/>
              <a:t>Based on the Rel-16 WUS contributions provided to RAN4#92bis meeting, following options are identified:</a:t>
            </a:r>
          </a:p>
          <a:p>
            <a:pPr lvl="1"/>
            <a:r>
              <a:rPr lang="sv-SE" sz="2000" dirty="0"/>
              <a:t>Option 1: </a:t>
            </a:r>
            <a:r>
              <a:rPr lang="en-US" sz="2000" dirty="0"/>
              <a:t>: Rel-15 WUS reception requirements apply for Rel-16 UE.</a:t>
            </a:r>
            <a:endParaRPr lang="sv-SE" sz="2000" dirty="0"/>
          </a:p>
          <a:p>
            <a:pPr lvl="1"/>
            <a:r>
              <a:rPr lang="sv-SE" sz="2000" dirty="0"/>
              <a:t>Option 2: </a:t>
            </a:r>
            <a:r>
              <a:rPr lang="en-US" sz="2000" dirty="0"/>
              <a:t>Required number of repetitions for WUS reception with 1 </a:t>
            </a:r>
            <a:r>
              <a:rPr lang="en-US" sz="2000" dirty="0" err="1"/>
              <a:t>tx</a:t>
            </a:r>
            <a:r>
              <a:rPr lang="en-US" sz="2000" dirty="0"/>
              <a:t> antenna when DRX cycle length is ≤ 1.28 s is increased from 32 to 64. Others can be kept unchanged.</a:t>
            </a:r>
            <a:endParaRPr lang="sv-SE" sz="2000" dirty="0"/>
          </a:p>
          <a:p>
            <a:r>
              <a:rPr lang="sv-SE" sz="2400" dirty="0"/>
              <a:t>It is agreed to use option 1 for release 16 WUS, i.e. release 15 reception requirements are reused. </a:t>
            </a:r>
          </a:p>
          <a:p>
            <a:endParaRPr lang="sv-SE" sz="2400" dirty="0"/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713289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41E8A-E720-482E-814B-01D720F89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Preconfigured UL resource 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60CCB-8ED1-43CE-8C3B-2035EE6CA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When TA is obtained in RRC_IDLE mode, the values of M and N are derived using option 1. The values are defined as follows:</a:t>
            </a:r>
          </a:p>
          <a:p>
            <a:endParaRPr lang="sv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F937918-526A-47A2-88D6-AF969797F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030410"/>
              </p:ext>
            </p:extLst>
          </p:nvPr>
        </p:nvGraphicFramePr>
        <p:xfrm>
          <a:off x="899592" y="3429000"/>
          <a:ext cx="7704855" cy="22465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68285">
                  <a:extLst>
                    <a:ext uri="{9D8B030D-6E8A-4147-A177-3AD203B41FA5}">
                      <a16:colId xmlns:a16="http://schemas.microsoft.com/office/drawing/2014/main" val="2773821303"/>
                    </a:ext>
                  </a:extLst>
                </a:gridCol>
                <a:gridCol w="2568285">
                  <a:extLst>
                    <a:ext uri="{9D8B030D-6E8A-4147-A177-3AD203B41FA5}">
                      <a16:colId xmlns:a16="http://schemas.microsoft.com/office/drawing/2014/main" val="1024645095"/>
                    </a:ext>
                  </a:extLst>
                </a:gridCol>
                <a:gridCol w="2568285">
                  <a:extLst>
                    <a:ext uri="{9D8B030D-6E8A-4147-A177-3AD203B41FA5}">
                      <a16:colId xmlns:a16="http://schemas.microsoft.com/office/drawing/2014/main" val="1346451365"/>
                    </a:ext>
                  </a:extLst>
                </a:gridCol>
              </a:tblGrid>
              <a:tr h="7603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DRX cycle [2]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min (</a:t>
                      </a:r>
                      <a:r>
                        <a:rPr lang="en-GB" sz="1100">
                          <a:effectLst/>
                        </a:rPr>
                        <a:t>T</a:t>
                      </a:r>
                      <a:r>
                        <a:rPr lang="en-GB" sz="1100" baseline="-25000">
                          <a:effectLst/>
                        </a:rPr>
                        <a:t>measure_intra_UE cat M1 in nonDRX</a:t>
                      </a:r>
                      <a:r>
                        <a:rPr lang="en-US" sz="1100">
                          <a:effectLst/>
                        </a:rPr>
                        <a:t>, DRX_cycle length)            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Value of M and N [ms]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5162693"/>
                  </a:ext>
                </a:extLst>
              </a:tr>
              <a:tr h="371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0.32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min(960, DRX cycle)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320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1843933"/>
                  </a:ext>
                </a:extLst>
              </a:tr>
              <a:tr h="371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0.64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min(960, DRX cycle)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960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4275885"/>
                  </a:ext>
                </a:extLst>
              </a:tr>
              <a:tr h="371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1.28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min(960, DRX cycle)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960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2918835"/>
                  </a:ext>
                </a:extLst>
              </a:tr>
              <a:tr h="371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2.56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min(960, DRX cycle)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960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7860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1383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41E8A-E720-482E-814B-01D720F89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Mobility enhancement: RSS based RSRP measurement for BL UEs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60CCB-8ED1-43CE-8C3B-2035EE6CA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Improved measurement accuracy requirements for RSRP based on RSS is defined based on L1 period of 320 </a:t>
            </a:r>
            <a:r>
              <a:rPr lang="en-GB" sz="2000" dirty="0" err="1"/>
              <a:t>ms</a:t>
            </a:r>
            <a:r>
              <a:rPr lang="en-GB" sz="2000" dirty="0"/>
              <a:t>. </a:t>
            </a:r>
          </a:p>
          <a:p>
            <a:endParaRPr lang="en-GB" sz="2000" dirty="0"/>
          </a:p>
          <a:p>
            <a:r>
              <a:rPr lang="en-GB" sz="2000" dirty="0"/>
              <a:t>RSS based RRM measurements are allowed in RRC_CONNECTED state if they can be performed without using measurement gaps. </a:t>
            </a:r>
            <a:endParaRPr lang="sv-SE" sz="2000" dirty="0"/>
          </a:p>
        </p:txBody>
      </p:sp>
      <p:graphicFrame>
        <p:nvGraphicFramePr>
          <p:cNvPr id="6" name="Content Placeholder 1">
            <a:extLst>
              <a:ext uri="{FF2B5EF4-FFF2-40B4-BE49-F238E27FC236}">
                <a16:creationId xmlns:a16="http://schemas.microsoft.com/office/drawing/2014/main" id="{F2734AFD-6007-43D6-A558-CF09466A9B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7120931"/>
              </p:ext>
            </p:extLst>
          </p:nvPr>
        </p:nvGraphicFramePr>
        <p:xfrm>
          <a:off x="827584" y="3573016"/>
          <a:ext cx="8003230" cy="2160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646">
                  <a:extLst>
                    <a:ext uri="{9D8B030D-6E8A-4147-A177-3AD203B41FA5}">
                      <a16:colId xmlns:a16="http://schemas.microsoft.com/office/drawing/2014/main" val="403018267"/>
                    </a:ext>
                  </a:extLst>
                </a:gridCol>
                <a:gridCol w="1600646">
                  <a:extLst>
                    <a:ext uri="{9D8B030D-6E8A-4147-A177-3AD203B41FA5}">
                      <a16:colId xmlns:a16="http://schemas.microsoft.com/office/drawing/2014/main" val="3016539447"/>
                    </a:ext>
                  </a:extLst>
                </a:gridCol>
                <a:gridCol w="1600646">
                  <a:extLst>
                    <a:ext uri="{9D8B030D-6E8A-4147-A177-3AD203B41FA5}">
                      <a16:colId xmlns:a16="http://schemas.microsoft.com/office/drawing/2014/main" val="1961157837"/>
                    </a:ext>
                  </a:extLst>
                </a:gridCol>
                <a:gridCol w="1600646">
                  <a:extLst>
                    <a:ext uri="{9D8B030D-6E8A-4147-A177-3AD203B41FA5}">
                      <a16:colId xmlns:a16="http://schemas.microsoft.com/office/drawing/2014/main" val="1574053309"/>
                    </a:ext>
                  </a:extLst>
                </a:gridCol>
                <a:gridCol w="1600646">
                  <a:extLst>
                    <a:ext uri="{9D8B030D-6E8A-4147-A177-3AD203B41FA5}">
                      <a16:colId xmlns:a16="http://schemas.microsoft.com/office/drawing/2014/main" val="3289192145"/>
                    </a:ext>
                  </a:extLst>
                </a:gridCol>
              </a:tblGrid>
              <a:tr h="457094"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Es/</a:t>
                      </a:r>
                      <a:r>
                        <a:rPr lang="en-US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[dB]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Nokia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Ericsson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Huawei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Intel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6312308"/>
                  </a:ext>
                </a:extLst>
              </a:tr>
              <a:tr h="457094">
                <a:tc>
                  <a:txBody>
                    <a:bodyPr/>
                    <a:lstStyle/>
                    <a:p>
                      <a:r>
                        <a:rPr lang="sv-SE" dirty="0"/>
                        <a:t>≥ -6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+/- 4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020417"/>
                  </a:ext>
                </a:extLst>
              </a:tr>
              <a:tr h="457094">
                <a:tc>
                  <a:txBody>
                    <a:bodyPr/>
                    <a:lstStyle/>
                    <a:p>
                      <a:r>
                        <a:rPr lang="sv-SE" dirty="0"/>
                        <a:t>≥ 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 dB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+/- 5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4712311"/>
                  </a:ext>
                </a:extLst>
              </a:tr>
              <a:tr h="788957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-15 &lt;= Es/Iot &lt;= -12 dB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+/- 6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93785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7848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000" dirty="0"/>
              <a:t>Mobility enhancement: RSS based RSRP measurement for non-BL CE UE</a:t>
            </a:r>
            <a:endParaRPr lang="zh-CN" altLang="en-US" sz="4000" dirty="0"/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5CE90515-56DA-4678-B91A-76E14088E29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2695389"/>
              </p:ext>
            </p:extLst>
          </p:nvPr>
        </p:nvGraphicFramePr>
        <p:xfrm>
          <a:off x="652962" y="2924944"/>
          <a:ext cx="8003230" cy="2160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646">
                  <a:extLst>
                    <a:ext uri="{9D8B030D-6E8A-4147-A177-3AD203B41FA5}">
                      <a16:colId xmlns:a16="http://schemas.microsoft.com/office/drawing/2014/main" val="403018267"/>
                    </a:ext>
                  </a:extLst>
                </a:gridCol>
                <a:gridCol w="1600646">
                  <a:extLst>
                    <a:ext uri="{9D8B030D-6E8A-4147-A177-3AD203B41FA5}">
                      <a16:colId xmlns:a16="http://schemas.microsoft.com/office/drawing/2014/main" val="3016539447"/>
                    </a:ext>
                  </a:extLst>
                </a:gridCol>
                <a:gridCol w="1600646">
                  <a:extLst>
                    <a:ext uri="{9D8B030D-6E8A-4147-A177-3AD203B41FA5}">
                      <a16:colId xmlns:a16="http://schemas.microsoft.com/office/drawing/2014/main" val="1961157837"/>
                    </a:ext>
                  </a:extLst>
                </a:gridCol>
                <a:gridCol w="1600646">
                  <a:extLst>
                    <a:ext uri="{9D8B030D-6E8A-4147-A177-3AD203B41FA5}">
                      <a16:colId xmlns:a16="http://schemas.microsoft.com/office/drawing/2014/main" val="1574053309"/>
                    </a:ext>
                  </a:extLst>
                </a:gridCol>
                <a:gridCol w="1600646">
                  <a:extLst>
                    <a:ext uri="{9D8B030D-6E8A-4147-A177-3AD203B41FA5}">
                      <a16:colId xmlns:a16="http://schemas.microsoft.com/office/drawing/2014/main" val="3289192145"/>
                    </a:ext>
                  </a:extLst>
                </a:gridCol>
              </a:tblGrid>
              <a:tr h="457094"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Es/</a:t>
                      </a:r>
                      <a:r>
                        <a:rPr lang="en-US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[dB]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Nokia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Ericsson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Huawei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Intel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6312308"/>
                  </a:ext>
                </a:extLst>
              </a:tr>
              <a:tr h="457094">
                <a:tc>
                  <a:txBody>
                    <a:bodyPr/>
                    <a:lstStyle/>
                    <a:p>
                      <a:r>
                        <a:rPr lang="sv-SE" dirty="0"/>
                        <a:t>≥ -6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+/- 4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020417"/>
                  </a:ext>
                </a:extLst>
              </a:tr>
              <a:tr h="457094">
                <a:tc>
                  <a:txBody>
                    <a:bodyPr/>
                    <a:lstStyle/>
                    <a:p>
                      <a:r>
                        <a:rPr lang="sv-SE" dirty="0"/>
                        <a:t>≥ 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 dB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+/- 4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4712311"/>
                  </a:ext>
                </a:extLst>
              </a:tr>
              <a:tr h="788957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-15 &lt;= Es/Iot &lt;= -12 dB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+/- 5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937858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4C043C-F2FC-4B5D-AFA1-24A77A9A7BF3}"/>
              </a:ext>
            </a:extLst>
          </p:cNvPr>
          <p:cNvSpPr txBox="1">
            <a:spLocks/>
          </p:cNvSpPr>
          <p:nvPr/>
        </p:nvSpPr>
        <p:spPr bwMode="auto">
          <a:xfrm>
            <a:off x="446856" y="1628801"/>
            <a:ext cx="822960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Improved measurement accuracy requirements for RSRP based on RSS is defined based on L1 period of 320 </a:t>
            </a:r>
            <a:r>
              <a:rPr lang="en-GB" sz="2000" dirty="0" err="1"/>
              <a:t>ms</a:t>
            </a:r>
            <a:r>
              <a:rPr lang="en-GB" sz="2000" dirty="0"/>
              <a:t>. 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86852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B83AA-C36B-47A8-BA05-D633186D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MPDCCH performance improvement for RLM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7D642-3CF1-49CD-A763-8FAC38CAF4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RLM core requirements, i.e., TS36.133 7.19, can be applicable for UE category M1 configured with improved MPDCCH. </a:t>
            </a:r>
          </a:p>
          <a:p>
            <a:endParaRPr lang="en-GB" sz="2000" dirty="0"/>
          </a:p>
          <a:p>
            <a:r>
              <a:rPr lang="en-GB" sz="2000" dirty="0"/>
              <a:t>RAN4 discuss the SNR test points of RLM Qin/</a:t>
            </a:r>
            <a:r>
              <a:rPr lang="en-GB" sz="2000" dirty="0" err="1"/>
              <a:t>Qout</a:t>
            </a:r>
            <a:r>
              <a:rPr lang="en-GB" sz="2000" dirty="0"/>
              <a:t> with improved PDCCH in RRM performance part. </a:t>
            </a:r>
            <a:endParaRPr lang="sv-SE" sz="2000" dirty="0"/>
          </a:p>
          <a:p>
            <a:endParaRPr lang="en-GB" sz="28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03307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33EF8-5CDC-4941-ACD9-494F1DFF3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DL quality reporting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B46B66-723B-476A-9F31-DA34BB8EE2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RAN4 should set more accurate DL channel quality report requirements compared with Rel-14 NB-IoT DL channel quality accuracy requirements.</a:t>
            </a:r>
            <a:endParaRPr lang="sv-SE" sz="2000" dirty="0"/>
          </a:p>
          <a:p>
            <a:r>
              <a:rPr lang="en-US" sz="2000" dirty="0"/>
              <a:t>Proposed 2-bits reporting mapping table. </a:t>
            </a:r>
            <a:endParaRPr lang="en-GB" sz="2000" dirty="0"/>
          </a:p>
          <a:p>
            <a:endParaRPr lang="en-GB" dirty="0"/>
          </a:p>
          <a:p>
            <a:endParaRPr lang="en-GB" dirty="0"/>
          </a:p>
          <a:p>
            <a:endParaRPr lang="sv-SE" dirty="0">
              <a:highlight>
                <a:srgbClr val="FFFF00"/>
              </a:highlight>
            </a:endParaRPr>
          </a:p>
          <a:p>
            <a:endParaRPr lang="sv-SE" dirty="0">
              <a:highlight>
                <a:srgbClr val="FFFF00"/>
              </a:highlight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87DD9B4-3424-4273-8738-44F9A61A3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5640"/>
              </p:ext>
            </p:extLst>
          </p:nvPr>
        </p:nvGraphicFramePr>
        <p:xfrm>
          <a:off x="827584" y="2924944"/>
          <a:ext cx="7704856" cy="15841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3962">
                  <a:extLst>
                    <a:ext uri="{9D8B030D-6E8A-4147-A177-3AD203B41FA5}">
                      <a16:colId xmlns:a16="http://schemas.microsoft.com/office/drawing/2014/main" val="186769961"/>
                    </a:ext>
                  </a:extLst>
                </a:gridCol>
                <a:gridCol w="1740260">
                  <a:extLst>
                    <a:ext uri="{9D8B030D-6E8A-4147-A177-3AD203B41FA5}">
                      <a16:colId xmlns:a16="http://schemas.microsoft.com/office/drawing/2014/main" val="924756153"/>
                    </a:ext>
                  </a:extLst>
                </a:gridCol>
                <a:gridCol w="2238478">
                  <a:extLst>
                    <a:ext uri="{9D8B030D-6E8A-4147-A177-3AD203B41FA5}">
                      <a16:colId xmlns:a16="http://schemas.microsoft.com/office/drawing/2014/main" val="3956056244"/>
                    </a:ext>
                  </a:extLst>
                </a:gridCol>
                <a:gridCol w="2362156">
                  <a:extLst>
                    <a:ext uri="{9D8B030D-6E8A-4147-A177-3AD203B41FA5}">
                      <a16:colId xmlns:a16="http://schemas.microsoft.com/office/drawing/2014/main" val="239035047"/>
                    </a:ext>
                  </a:extLst>
                </a:gridCol>
              </a:tblGrid>
              <a:tr h="3168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Reported level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Reported value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MPDCCH repetition level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MPDCCH aggregation level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2188148"/>
                  </a:ext>
                </a:extLst>
              </a:tr>
              <a:tr h="3168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noMeasurement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 dirty="0">
                          <a:effectLst/>
                        </a:rPr>
                        <a:t>No measurement reporting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No measurement reporting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72875924"/>
                  </a:ext>
                </a:extLst>
              </a:tr>
              <a:tr h="3168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1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 dirty="0">
                          <a:effectLst/>
                        </a:rPr>
                        <a:t>candidateRep-1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max(1, R</a:t>
                      </a:r>
                      <a:r>
                        <a:rPr lang="sv-SE" sz="900" b="1" baseline="-25000">
                          <a:effectLst/>
                        </a:rPr>
                        <a:t>max</a:t>
                      </a:r>
                      <a:r>
                        <a:rPr lang="sv-SE" sz="900" b="1">
                          <a:effectLst/>
                        </a:rPr>
                        <a:t>/4)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24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7015771"/>
                  </a:ext>
                </a:extLst>
              </a:tr>
              <a:tr h="3168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2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candidateRep-2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R</a:t>
                      </a:r>
                      <a:r>
                        <a:rPr lang="sv-SE" sz="900" b="1" baseline="-25000">
                          <a:effectLst/>
                        </a:rPr>
                        <a:t>max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24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7662816"/>
                  </a:ext>
                </a:extLst>
              </a:tr>
              <a:tr h="3168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3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candidateRep-3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>
                          <a:effectLst/>
                        </a:rPr>
                        <a:t>min(2×R</a:t>
                      </a:r>
                      <a:r>
                        <a:rPr lang="sv-SE" sz="900" b="1" baseline="-25000">
                          <a:effectLst/>
                        </a:rPr>
                        <a:t>max</a:t>
                      </a:r>
                      <a:r>
                        <a:rPr lang="sv-SE" sz="900" b="1">
                          <a:effectLst/>
                        </a:rPr>
                        <a:t>, 256)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b="1" dirty="0">
                          <a:effectLst/>
                        </a:rPr>
                        <a:t>24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21356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352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4343C3C-1003-468D-9B95-A05412ED5909}">
  <ds:schemaRefs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6f846979-0e6f-42ff-8b87-e1893efeda99"/>
    <ds:schemaRef ds:uri="db33437f-65a5-48c5-b537-19efd290f967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D0979272-6E40-4045-9A80-1EAE2594F4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47258C-9E7C-44CA-973D-3B5A81C55E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8889</TotalTime>
  <Words>493</Words>
  <Application>Microsoft Office PowerPoint</Application>
  <PresentationFormat>On-screen Show (4:3)</PresentationFormat>
  <Paragraphs>101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Arial Unicode MS</vt:lpstr>
      <vt:lpstr>Calibri</vt:lpstr>
      <vt:lpstr>Office 主题</vt:lpstr>
      <vt:lpstr>3GPP TSG-RAN WG4 Meeting #93 Reno, USA, November 18 -22, 2019 </vt:lpstr>
      <vt:lpstr>Wake-up signal</vt:lpstr>
      <vt:lpstr>Preconfigured UL resource </vt:lpstr>
      <vt:lpstr>Mobility enhancement: RSS based RSRP measurement for BL UEs</vt:lpstr>
      <vt:lpstr>Mobility enhancement: RSS based RSRP measurement for non-BL CE UE</vt:lpstr>
      <vt:lpstr> MPDCCH performance improvement for RLM</vt:lpstr>
      <vt:lpstr>DL quality reporting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Santhan Thangarasa</cp:lastModifiedBy>
  <cp:revision>559</cp:revision>
  <dcterms:created xsi:type="dcterms:W3CDTF">2016-01-12T08:39:50Z</dcterms:created>
  <dcterms:modified xsi:type="dcterms:W3CDTF">2019-11-08T19:00:51Z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(3)jLe/MeNSGJ0OqygZvimeJbfAYSF/uqPT8kijuKRtrzJ7zQSpQOi2ciJVHE0zBZeJDYS25rB2
1AKUVThoq4aRI8IGFcXDOsKEk+paAXFkw1YihjsNc8EhE9kM9Gin7E/7OUJWmuPv8zgeu2Ya
Wh6jw7UrPG3bLO8NPagspYkMQgVBf0t6SYF5o8hC7U8ZyF00JNemHtOAjPTIXtAYyHbLHl4y
Hpt2v47TrBxfjn02un</vt:lpwstr>
  </property>
  <property fmtid="{D5CDD505-2E9C-101B-9397-08002B2CF9AE}" pid="3" name="_2015_ms_pID_7253431">
    <vt:lpwstr>sDZ7E1yhNtz5zGYmzzBqLglB/V8naKF5Dru1piSo2l5x7m+gANTXCd
aIfLApYQEkKnP93ixoSA886Fy4Ky2tvFzZ8U4la+5ybsn5OFzEIAtBXNVmlzSqfLG2AVsant
jNYUbkhuk5Umoce3gYlOwE/4kd8sGR94ZHUM4gz9TNZrZezcPMlD1XYbf29KQneLYXyPTsAr
dGW/CJU9mm5hMYM/yhQuchP3cc4Ju61rBUpO</vt:lpwstr>
  </property>
  <property fmtid="{D5CDD505-2E9C-101B-9397-08002B2CF9AE}" pid="4" name="_2015_ms_pID_7253432">
    <vt:lpwstr>4msZXxZQvjfvQho0bmsb2+jerVrnydWI0rWy
15DbP9iRg/T0RRIiOqZ/rVQEcOSwSZv+6PxcdB4j5N/SjjmuxaU=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1557764400</vt:lpwstr>
  </property>
  <property fmtid="{D5CDD505-2E9C-101B-9397-08002B2CF9AE}" pid="9" name="ContentTypeId">
    <vt:lpwstr>0x0101003AA7AC0C743A294CADF60F661720E3E6</vt:lpwstr>
  </property>
</Properties>
</file>