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56" r:id="rId5"/>
    <p:sldId id="265" r:id="rId6"/>
    <p:sldId id="274" r:id="rId7"/>
    <p:sldId id="268" r:id="rId8"/>
    <p:sldId id="269" r:id="rId9"/>
    <p:sldId id="261"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4" autoAdjust="0"/>
    <p:restoredTop sz="93129" autoAdjust="0"/>
  </p:normalViewPr>
  <p:slideViewPr>
    <p:cSldViewPr>
      <p:cViewPr varScale="1">
        <p:scale>
          <a:sx n="85" d="100"/>
          <a:sy n="85" d="100"/>
        </p:scale>
        <p:origin x="1484"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1679777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a:bodyPr>
          <a:lstStyle/>
          <a:p>
            <a:r>
              <a:rPr lang="en-US" altLang="zh-CN" dirty="0" smtClean="0"/>
              <a:t/>
            </a:r>
            <a:br>
              <a:rPr lang="en-US" altLang="zh-CN" dirty="0" smtClean="0"/>
            </a:br>
            <a:r>
              <a:rPr lang="en-US" altLang="zh-CN" dirty="0" smtClean="0"/>
              <a:t>WF on Rel-15 EN-DC power class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smtClean="0">
                <a:solidFill>
                  <a:schemeClr val="tx1"/>
                </a:solidFill>
              </a:rPr>
              <a:t>vivo</a:t>
            </a:r>
            <a:endParaRPr lang="zh-CN" altLang="en-US" dirty="0">
              <a:solidFill>
                <a:schemeClr val="tx1"/>
              </a:solidFill>
            </a:endParaRPr>
          </a:p>
        </p:txBody>
      </p:sp>
      <p:sp>
        <p:nvSpPr>
          <p:cNvPr id="4" name="副标题 2"/>
          <p:cNvSpPr txBox="1">
            <a:spLocks/>
          </p:cNvSpPr>
          <p:nvPr/>
        </p:nvSpPr>
        <p:spPr>
          <a:xfrm>
            <a:off x="323528" y="260648"/>
            <a:ext cx="8496944" cy="14401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a:t>
            </a:r>
            <a:r>
              <a:rPr lang="en-GB" altLang="zh-CN" sz="2400" b="1" dirty="0" smtClean="0"/>
              <a:t>93</a:t>
            </a:r>
            <a:r>
              <a:rPr lang="en-GB" altLang="zh-CN" sz="2400" b="1" dirty="0"/>
              <a:t>	           	</a:t>
            </a:r>
            <a:r>
              <a:rPr lang="en-GB" altLang="zh-CN" sz="2400" b="1"/>
              <a:t> </a:t>
            </a:r>
            <a:r>
              <a:rPr lang="en-GB" altLang="zh-CN" sz="2400" b="1" smtClean="0"/>
              <a:t>R4-1913553 </a:t>
            </a:r>
            <a:endParaRPr lang="en-GB" altLang="zh-CN" sz="2400" b="1" dirty="0" smtClean="0"/>
          </a:p>
          <a:p>
            <a:pPr algn="l"/>
            <a:r>
              <a:rPr lang="en-GB" altLang="zh-CN" sz="2400" b="1" dirty="0" smtClean="0"/>
              <a:t>Reno, USA, 18</a:t>
            </a:r>
            <a:r>
              <a:rPr lang="en-US" altLang="zh-CN" sz="2400" b="1" dirty="0" smtClean="0"/>
              <a:t>-22</a:t>
            </a:r>
            <a:r>
              <a:rPr lang="en-GB" altLang="zh-CN" sz="2400" b="1" dirty="0" smtClean="0"/>
              <a:t> </a:t>
            </a:r>
            <a:r>
              <a:rPr lang="en-US" altLang="zh-CN" sz="2400" b="1" dirty="0" smtClean="0"/>
              <a:t>Nov</a:t>
            </a:r>
            <a:r>
              <a:rPr lang="en-GB" altLang="zh-CN" sz="2400" b="1" dirty="0" smtClean="0"/>
              <a:t> 2019</a:t>
            </a:r>
          </a:p>
          <a:p>
            <a:pPr algn="l"/>
            <a:r>
              <a:rPr lang="en-GB" altLang="zh-CN" sz="2400" b="1" dirty="0"/>
              <a:t>Agenda item:	</a:t>
            </a:r>
            <a:r>
              <a:rPr lang="en-GB" altLang="zh-CN" sz="2400" b="1" dirty="0" smtClean="0"/>
              <a:t>7.5.4.1</a:t>
            </a:r>
            <a:endParaRPr lang="zh-CN" altLang="zh-CN" sz="2400" dirty="0"/>
          </a:p>
          <a:p>
            <a:pPr algn="l"/>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normAutofit/>
          </a:bodyPr>
          <a:lstStyle/>
          <a:p>
            <a:r>
              <a:rPr lang="en-GB" altLang="zh-CN" sz="2400" dirty="0" smtClean="0"/>
              <a:t>Because </a:t>
            </a:r>
            <a:r>
              <a:rPr lang="en-GB" altLang="zh-CN" sz="2400" dirty="0"/>
              <a:t>current R15 signalling doesn’t distinguish NR power class (PC) between EN-DC and SA mode,</a:t>
            </a:r>
            <a:r>
              <a:rPr lang="en-US" altLang="zh-CN" sz="2400" dirty="0"/>
              <a:t> one case was identified as causing the ambiguity</a:t>
            </a:r>
          </a:p>
          <a:p>
            <a:r>
              <a:rPr lang="en-GB" altLang="zh-CN" sz="2400" b="1" dirty="0"/>
              <a:t>Problematic case</a:t>
            </a:r>
            <a:r>
              <a:rPr lang="en-GB" altLang="zh-CN" sz="2400" dirty="0"/>
              <a:t>: For SA/NSA dual mode UE which support 2Tx UL MIMO in SA with 23+23dBm PA configurations but only 1Tx NR in ENDC.</a:t>
            </a:r>
          </a:p>
          <a:p>
            <a:r>
              <a:rPr lang="en-GB" altLang="zh-CN" sz="2400" b="1" dirty="0"/>
              <a:t>Identified problem</a:t>
            </a:r>
            <a:r>
              <a:rPr lang="en-GB" altLang="zh-CN" sz="2400" dirty="0"/>
              <a:t>: this UE may report NR=PC2 in “RAN2 NR PC capability signalling”, but can only support NR=PC3 in NSA mode if only 1Tx NR in EN-DC</a:t>
            </a:r>
          </a:p>
        </p:txBody>
      </p:sp>
    </p:spTree>
    <p:extLst>
      <p:ext uri="{BB962C8B-B14F-4D97-AF65-F5344CB8AC3E}">
        <p14:creationId xmlns:p14="http://schemas.microsoft.com/office/powerpoint/2010/main" val="276782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a:t>
            </a:r>
            <a:endParaRPr lang="zh-CN" altLang="en-US" dirty="0"/>
          </a:p>
        </p:txBody>
      </p:sp>
      <p:sp>
        <p:nvSpPr>
          <p:cNvPr id="3" name="内容占位符 2"/>
          <p:cNvSpPr>
            <a:spLocks noGrp="1"/>
          </p:cNvSpPr>
          <p:nvPr>
            <p:ph idx="1"/>
          </p:nvPr>
        </p:nvSpPr>
        <p:spPr>
          <a:xfrm>
            <a:off x="323528" y="1600201"/>
            <a:ext cx="8496944" cy="4925143"/>
          </a:xfrm>
        </p:spPr>
        <p:txBody>
          <a:bodyPr>
            <a:normAutofit fontScale="92500" lnSpcReduction="10000"/>
          </a:bodyPr>
          <a:lstStyle/>
          <a:p>
            <a:pPr>
              <a:spcBef>
                <a:spcPts val="600"/>
              </a:spcBef>
              <a:spcAft>
                <a:spcPts val="600"/>
              </a:spcAft>
            </a:pPr>
            <a:r>
              <a:rPr lang="en-US" altLang="zh-CN" sz="2400" dirty="0"/>
              <a:t>RAN4 agrees that</a:t>
            </a:r>
          </a:p>
          <a:p>
            <a:pPr lvl="1">
              <a:spcBef>
                <a:spcPts val="600"/>
              </a:spcBef>
              <a:spcAft>
                <a:spcPts val="600"/>
              </a:spcAft>
            </a:pPr>
            <a:r>
              <a:rPr lang="en-US" altLang="zh-CN" sz="2400" dirty="0" smtClean="0"/>
              <a:t>When </a:t>
            </a:r>
            <a:r>
              <a:rPr lang="en-US" altLang="zh-CN" sz="2400" dirty="0"/>
              <a:t>UE supports Power Class 2 UL MIMO in NR standalone operation mode with 2 23dBm Pas, UE supports Power Class 3 for NR when configured for EN-DC unless UE declares support of 2-MIMO layers for uplink for EN-DC for NR band that is part of EN-DC </a:t>
            </a:r>
            <a:r>
              <a:rPr lang="en-US" altLang="zh-CN" sz="2400" dirty="0" smtClean="0"/>
              <a:t>configuration</a:t>
            </a:r>
            <a:endParaRPr lang="en-US" altLang="zh-CN" sz="2400" dirty="0"/>
          </a:p>
          <a:p>
            <a:pPr lvl="2">
              <a:spcBef>
                <a:spcPts val="600"/>
              </a:spcBef>
              <a:spcAft>
                <a:spcPts val="600"/>
              </a:spcAft>
            </a:pPr>
            <a:r>
              <a:rPr lang="en-US" altLang="zh-CN" sz="2000" dirty="0"/>
              <a:t>In above case, </a:t>
            </a:r>
            <a:r>
              <a:rPr lang="en-GB" altLang="zh-CN" sz="2000" dirty="0"/>
              <a:t>in Rel-15 the network would not know that the NR power class was limited to PC3 in EN-DC operation, so performance may be sub-optimal, but functionality is not </a:t>
            </a:r>
            <a:r>
              <a:rPr lang="en-GB" altLang="zh-CN" sz="2000" dirty="0" smtClean="0"/>
              <a:t>broken</a:t>
            </a:r>
          </a:p>
          <a:p>
            <a:pPr lvl="1">
              <a:spcBef>
                <a:spcPts val="600"/>
              </a:spcBef>
              <a:spcAft>
                <a:spcPts val="600"/>
              </a:spcAft>
            </a:pPr>
            <a:r>
              <a:rPr lang="en-GB" altLang="zh-CN" sz="2400" dirty="0" smtClean="0"/>
              <a:t>no </a:t>
            </a:r>
            <a:r>
              <a:rPr lang="en-GB" altLang="zh-CN" sz="2400" dirty="0"/>
              <a:t>new signalling to be introduced in R15 for this case. </a:t>
            </a:r>
          </a:p>
          <a:p>
            <a:pPr lvl="1">
              <a:spcBef>
                <a:spcPts val="600"/>
              </a:spcBef>
              <a:spcAft>
                <a:spcPts val="600"/>
              </a:spcAft>
            </a:pPr>
            <a:r>
              <a:rPr lang="en-GB" altLang="zh-CN" sz="2400" dirty="0"/>
              <a:t>RAN4 will study the necessity to introduce new power class capability signalling in R16   </a:t>
            </a:r>
          </a:p>
          <a:p>
            <a:pPr>
              <a:spcBef>
                <a:spcPts val="600"/>
              </a:spcBef>
              <a:spcAft>
                <a:spcPts val="600"/>
              </a:spcAft>
            </a:pPr>
            <a:r>
              <a:rPr lang="en-US" altLang="zh-CN" sz="2400" dirty="0" smtClean="0"/>
              <a:t>Inform RAN2 the </a:t>
            </a:r>
            <a:r>
              <a:rPr lang="en-US" altLang="zh-CN" sz="2400" dirty="0"/>
              <a:t>above RAN4 </a:t>
            </a:r>
            <a:r>
              <a:rPr lang="en-US" altLang="zh-CN" sz="2400" dirty="0" smtClean="0"/>
              <a:t>agreement. </a:t>
            </a:r>
            <a:endParaRPr lang="en-US" altLang="zh-CN" dirty="0"/>
          </a:p>
          <a:p>
            <a:pPr>
              <a:spcBef>
                <a:spcPts val="600"/>
              </a:spcBef>
              <a:spcAft>
                <a:spcPts val="600"/>
              </a:spcAft>
            </a:pPr>
            <a:endParaRPr lang="zh-CN" altLang="en-US" sz="2400" dirty="0"/>
          </a:p>
        </p:txBody>
      </p:sp>
    </p:spTree>
    <p:extLst>
      <p:ext uri="{BB962C8B-B14F-4D97-AF65-F5344CB8AC3E}">
        <p14:creationId xmlns:p14="http://schemas.microsoft.com/office/powerpoint/2010/main" val="3867432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1143000"/>
          </a:xfrm>
        </p:spPr>
        <p:txBody>
          <a:bodyPr>
            <a:noAutofit/>
          </a:bodyPr>
          <a:lstStyle/>
          <a:p>
            <a:r>
              <a:rPr lang="en-US" altLang="zh-CN" sz="2800" dirty="0" smtClean="0">
                <a:solidFill>
                  <a:schemeClr val="accent1"/>
                </a:solidFill>
              </a:rPr>
              <a:t>This page is only for demonstration purpose, separated discussion is needed for approval.</a:t>
            </a:r>
            <a:r>
              <a:rPr lang="en-GB" altLang="zh-CN" sz="2800" dirty="0" smtClean="0"/>
              <a:t/>
            </a:r>
            <a:br>
              <a:rPr lang="en-GB" altLang="zh-CN" sz="2800" dirty="0" smtClean="0"/>
            </a:br>
            <a:r>
              <a:rPr lang="en-GB" altLang="zh-CN" sz="2800" dirty="0" smtClean="0"/>
              <a:t/>
            </a:r>
            <a:br>
              <a:rPr lang="en-GB" altLang="zh-CN" sz="2800" dirty="0" smtClean="0"/>
            </a:br>
            <a:r>
              <a:rPr lang="en-GB" altLang="zh-CN" sz="2800" dirty="0" smtClean="0"/>
              <a:t>Draft </a:t>
            </a:r>
            <a:r>
              <a:rPr lang="en-GB" altLang="zh-CN" sz="2800" dirty="0"/>
              <a:t>LS </a:t>
            </a:r>
            <a:r>
              <a:rPr lang="en-GB" altLang="zh-CN" sz="2800" dirty="0" smtClean="0"/>
              <a:t>on ENDC </a:t>
            </a:r>
            <a:r>
              <a:rPr lang="en-GB" altLang="zh-CN" sz="2800" dirty="0"/>
              <a:t>power class in </a:t>
            </a:r>
            <a:r>
              <a:rPr lang="en-GB" altLang="zh-CN" sz="2800" dirty="0" smtClean="0"/>
              <a:t>R15 </a:t>
            </a:r>
            <a:endParaRPr lang="zh-CN" altLang="en-US" sz="2800" dirty="0"/>
          </a:p>
        </p:txBody>
      </p:sp>
      <p:sp>
        <p:nvSpPr>
          <p:cNvPr id="3" name="内容占位符 2"/>
          <p:cNvSpPr>
            <a:spLocks noGrp="1"/>
          </p:cNvSpPr>
          <p:nvPr>
            <p:ph idx="1"/>
          </p:nvPr>
        </p:nvSpPr>
        <p:spPr>
          <a:xfrm>
            <a:off x="457200" y="2032248"/>
            <a:ext cx="8229600" cy="4925144"/>
          </a:xfrm>
        </p:spPr>
        <p:txBody>
          <a:bodyPr>
            <a:noAutofit/>
          </a:bodyPr>
          <a:lstStyle/>
          <a:p>
            <a:pPr marL="0" indent="0">
              <a:buNone/>
            </a:pPr>
            <a:r>
              <a:rPr lang="en-GB" altLang="zh-CN" sz="1800" b="1" dirty="0"/>
              <a:t>1. Overall Description:</a:t>
            </a:r>
            <a:endParaRPr lang="zh-CN" altLang="zh-CN" sz="1800" dirty="0"/>
          </a:p>
          <a:p>
            <a:pPr marL="0" indent="0">
              <a:buNone/>
            </a:pPr>
            <a:r>
              <a:rPr lang="en-GB" altLang="zh-CN" sz="1800" dirty="0"/>
              <a:t>RAN4 has discussed the clarification of ENDC power class in R15. For SA/NSA dual mode UE which support PC2 2Tx UL MIMO in SA but only 1Tx NR in ENDC, power class of NR in ENDC may be different from the power class of SA NR in capability signalling because of UE configurations e.g. UE PA configurations of 23+23dBm </a:t>
            </a:r>
            <a:r>
              <a:rPr lang="en-GB" altLang="zh-CN" sz="1800" dirty="0" smtClean="0"/>
              <a:t>can </a:t>
            </a:r>
            <a:r>
              <a:rPr lang="en-GB" altLang="zh-CN" sz="1800" dirty="0"/>
              <a:t>support NR=PC2 in SA UL MIMO but may only support NR=PC3 in NSA mode </a:t>
            </a:r>
            <a:r>
              <a:rPr lang="en-GB" altLang="zh-CN" sz="1800" dirty="0" smtClean="0"/>
              <a:t>if </a:t>
            </a:r>
            <a:r>
              <a:rPr lang="en-GB" altLang="zh-CN" sz="1800" dirty="0"/>
              <a:t>only 1Tx NR in EN-DC.</a:t>
            </a:r>
            <a:endParaRPr lang="zh-CN" altLang="zh-CN" sz="1800" dirty="0"/>
          </a:p>
          <a:p>
            <a:pPr marL="0" indent="0">
              <a:buNone/>
            </a:pPr>
            <a:r>
              <a:rPr lang="en-GB" altLang="zh-CN" sz="1800" dirty="0" smtClean="0"/>
              <a:t>As the solution, RAN4 has agreed that </a:t>
            </a:r>
            <a:r>
              <a:rPr lang="en-US" altLang="zh-CN" sz="1800" dirty="0" smtClean="0"/>
              <a:t>when </a:t>
            </a:r>
            <a:r>
              <a:rPr lang="en-US" altLang="zh-CN" sz="1800" dirty="0"/>
              <a:t>UE supports Power Class 2 UL MIMO in NR standalone operation mode with 2 23dBm Pas, UE supports Power Class 3 for NR when configured for EN-DC unless UE declares support of 2-MIMO layers for uplink for EN-DC for NR band that is part of </a:t>
            </a:r>
            <a:r>
              <a:rPr lang="en-US" altLang="zh-CN" sz="1800"/>
              <a:t>EN-DC </a:t>
            </a:r>
            <a:r>
              <a:rPr lang="en-US" altLang="zh-CN" sz="1800" smtClean="0"/>
              <a:t>configuration</a:t>
            </a:r>
            <a:r>
              <a:rPr lang="en-US" altLang="zh-CN" sz="1800"/>
              <a:t>.</a:t>
            </a:r>
            <a:endParaRPr lang="en-US" altLang="zh-CN" sz="1800" dirty="0"/>
          </a:p>
          <a:p>
            <a:pPr marL="0" indent="0">
              <a:buNone/>
            </a:pPr>
            <a:endParaRPr lang="en-GB" altLang="zh-CN" sz="1800" b="1" dirty="0" smtClean="0"/>
          </a:p>
          <a:p>
            <a:pPr marL="0" indent="0">
              <a:buNone/>
            </a:pPr>
            <a:r>
              <a:rPr lang="en-GB" altLang="zh-CN" sz="1800" b="1" dirty="0" smtClean="0"/>
              <a:t>2</a:t>
            </a:r>
            <a:r>
              <a:rPr lang="en-GB" altLang="zh-CN" sz="1800" b="1" dirty="0"/>
              <a:t>. Actions:</a:t>
            </a:r>
            <a:endParaRPr lang="zh-CN" altLang="zh-CN" sz="1800" dirty="0"/>
          </a:p>
          <a:p>
            <a:pPr marL="0" indent="0">
              <a:buNone/>
            </a:pPr>
            <a:r>
              <a:rPr lang="en-GB" altLang="zh-CN" sz="1800" b="1" dirty="0"/>
              <a:t>To RAN 2</a:t>
            </a:r>
            <a:r>
              <a:rPr lang="en-GB" altLang="zh-CN" sz="1800" b="1" dirty="0" smtClean="0"/>
              <a:t>: </a:t>
            </a:r>
            <a:r>
              <a:rPr lang="en-GB" altLang="zh-CN" sz="1800" b="1" dirty="0"/>
              <a:t>	</a:t>
            </a:r>
            <a:endParaRPr lang="zh-CN" altLang="zh-CN" sz="1800" dirty="0"/>
          </a:p>
          <a:p>
            <a:pPr marL="0" indent="0">
              <a:buNone/>
            </a:pPr>
            <a:r>
              <a:rPr lang="en-GB" altLang="zh-CN" sz="1800" dirty="0"/>
              <a:t>RAN4 kindly ask RAN2 to </a:t>
            </a:r>
            <a:r>
              <a:rPr lang="en-GB" altLang="zh-CN" sz="1800" dirty="0" smtClean="0"/>
              <a:t>be informed about the above agreement in RAN4. </a:t>
            </a:r>
            <a:endParaRPr lang="en-GB" altLang="zh-CN" sz="1800" strike="sngStrike" dirty="0"/>
          </a:p>
        </p:txBody>
      </p:sp>
    </p:spTree>
    <p:extLst>
      <p:ext uri="{BB962C8B-B14F-4D97-AF65-F5344CB8AC3E}">
        <p14:creationId xmlns:p14="http://schemas.microsoft.com/office/powerpoint/2010/main" val="322157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435280" cy="1858218"/>
          </a:xfrm>
        </p:spPr>
        <p:txBody>
          <a:bodyPr>
            <a:normAutofit/>
          </a:bodyPr>
          <a:lstStyle/>
          <a:p>
            <a:pPr>
              <a:spcAft>
                <a:spcPts val="0"/>
              </a:spcAft>
            </a:pPr>
            <a:r>
              <a:rPr lang="en-US" altLang="zh-CN" sz="2800" dirty="0">
                <a:solidFill>
                  <a:schemeClr val="accent1"/>
                </a:solidFill>
              </a:rPr>
              <a:t>This page is only for demonstration purpose, separated discussion is needed for </a:t>
            </a:r>
            <a:r>
              <a:rPr lang="en-US" altLang="zh-CN" sz="2800" dirty="0" smtClean="0">
                <a:solidFill>
                  <a:schemeClr val="accent1"/>
                </a:solidFill>
              </a:rPr>
              <a:t>approval</a:t>
            </a:r>
            <a:r>
              <a:rPr lang="en-GB" altLang="zh-CN" sz="2800" dirty="0" smtClean="0"/>
              <a:t/>
            </a:r>
            <a:br>
              <a:rPr lang="en-GB" altLang="zh-CN" sz="2800" dirty="0" smtClean="0"/>
            </a:br>
            <a:r>
              <a:rPr lang="en-GB" altLang="zh-CN" sz="2800" dirty="0" smtClean="0"/>
              <a:t/>
            </a:r>
            <a:br>
              <a:rPr lang="en-GB" altLang="zh-CN" sz="2800" dirty="0" smtClean="0"/>
            </a:br>
            <a:r>
              <a:rPr lang="en-GB" altLang="zh-CN" sz="2800" dirty="0" smtClean="0"/>
              <a:t>Proposed CR to 3GPP </a:t>
            </a:r>
            <a:r>
              <a:rPr lang="en-GB" altLang="zh-CN" sz="2800" dirty="0"/>
              <a:t>TS 38.101-3 </a:t>
            </a:r>
            <a:r>
              <a:rPr lang="en-GB" altLang="zh-CN" sz="2400" dirty="0"/>
              <a:t>V15.7.0 </a:t>
            </a:r>
            <a:r>
              <a:rPr lang="en-GB" altLang="zh-CN" sz="1600" dirty="0"/>
              <a:t>(2019-09)</a:t>
            </a:r>
            <a:endParaRPr lang="zh-CN" altLang="zh-CN" sz="2400" dirty="0">
              <a:latin typeface="Arial" panose="020B0604020202020204" pitchFamily="34" charset="0"/>
              <a:cs typeface="Times New Roman" panose="02020603050405020304" pitchFamily="18" charset="0"/>
            </a:endParaRPr>
          </a:p>
        </p:txBody>
      </p:sp>
      <p:sp>
        <p:nvSpPr>
          <p:cNvPr id="3" name="内容占位符 2"/>
          <p:cNvSpPr>
            <a:spLocks noGrp="1"/>
          </p:cNvSpPr>
          <p:nvPr>
            <p:ph idx="1"/>
          </p:nvPr>
        </p:nvSpPr>
        <p:spPr>
          <a:xfrm>
            <a:off x="457200" y="2248272"/>
            <a:ext cx="8229600" cy="4637112"/>
          </a:xfrm>
        </p:spPr>
        <p:txBody>
          <a:bodyPr>
            <a:normAutofit fontScale="85000" lnSpcReduction="20000"/>
          </a:bodyPr>
          <a:lstStyle/>
          <a:p>
            <a:r>
              <a:rPr lang="en-GB" altLang="zh-CN" sz="2200" b="1" dirty="0"/>
              <a:t>6	Transmitter characteristics</a:t>
            </a:r>
            <a:endParaRPr lang="zh-CN" altLang="zh-CN" sz="2200" b="1" dirty="0"/>
          </a:p>
          <a:p>
            <a:r>
              <a:rPr lang="en-GB" altLang="zh-CN" sz="2200" b="1" dirty="0"/>
              <a:t>6.1	General</a:t>
            </a:r>
            <a:endParaRPr lang="zh-CN" altLang="zh-CN" sz="2200" b="1" dirty="0"/>
          </a:p>
          <a:p>
            <a:pPr marL="0" indent="0">
              <a:buNone/>
            </a:pPr>
            <a:r>
              <a:rPr lang="en-GB" altLang="zh-CN" sz="2200" dirty="0"/>
              <a:t>Unless otherwise stated the transmitter characteristics are specified at the antenna connector(s) of the UE for the bands operating on frequency range 1 and over the air of the UE for the bands operating on frequency range 2. The requirements for frequency range 1 and frequency range 2 can be verified separately. For the carrier in frequency range 1, requirements can be verified with NR FR2 link disabled. For the carrier in frequency range 2, requirements can be verified in OTA mode with E-UTRA connecting to the network by OTA without calibration.</a:t>
            </a:r>
            <a:endParaRPr lang="zh-CN" altLang="zh-CN" sz="2200" dirty="0"/>
          </a:p>
          <a:p>
            <a:pPr marL="0" indent="0">
              <a:buNone/>
            </a:pPr>
            <a:r>
              <a:rPr lang="en-GB" altLang="zh-CN" sz="2200" dirty="0"/>
              <a:t>Unless otherwise stated, requirements for NR transmitter written in TS 38.101-1 [2] and TS 38.101-2 [3] apply and are assumed anchor agnostic. </a:t>
            </a:r>
            <a:r>
              <a:rPr lang="en-US" altLang="zh-CN" sz="2200" u="sng" dirty="0" smtClean="0">
                <a:solidFill>
                  <a:srgbClr val="FF0000"/>
                </a:solidFill>
              </a:rPr>
              <a:t>Unless </a:t>
            </a:r>
            <a:r>
              <a:rPr lang="en-US" altLang="zh-CN" sz="2200" u="sng" dirty="0">
                <a:solidFill>
                  <a:srgbClr val="FF0000"/>
                </a:solidFill>
              </a:rPr>
              <a:t>otherwise stated, if UE meets the maximum output power requirements of Power Class 2 in NR standalone operation mode only by the sum of the power at two UE antenna connectors e.g. 23dBm+23dBm, the said UE supports Power Class 3 NR in EN-DC if UE </a:t>
            </a:r>
            <a:r>
              <a:rPr lang="en-US" altLang="zh-CN" sz="2200" u="sng" dirty="0" smtClean="0">
                <a:solidFill>
                  <a:srgbClr val="FF0000"/>
                </a:solidFill>
              </a:rPr>
              <a:t>does </a:t>
            </a:r>
            <a:r>
              <a:rPr lang="en-US" altLang="zh-CN" sz="2200" u="sng" dirty="0">
                <a:solidFill>
                  <a:srgbClr val="FF0000"/>
                </a:solidFill>
              </a:rPr>
              <a:t>not declare support of 2-layer for EN-DC on this NR band</a:t>
            </a:r>
            <a:r>
              <a:rPr lang="en-US" altLang="zh-CN" sz="2200" u="sng" dirty="0">
                <a:solidFill>
                  <a:srgbClr val="FF0000"/>
                </a:solidFill>
              </a:rPr>
              <a:t>. </a:t>
            </a:r>
            <a:r>
              <a:rPr lang="en-GB" altLang="zh-CN" sz="2200" dirty="0" smtClean="0"/>
              <a:t>Requirements </a:t>
            </a:r>
            <a:r>
              <a:rPr lang="en-GB" altLang="zh-CN" sz="2200" dirty="0"/>
              <a:t>are verified under conditions where anchor resources do not interfere NR operation</a:t>
            </a:r>
            <a:r>
              <a:rPr lang="en-GB" altLang="zh-CN" sz="2200" dirty="0" smtClean="0"/>
              <a:t>. </a:t>
            </a:r>
            <a:endParaRPr lang="en-US" altLang="zh-CN" sz="2200" dirty="0">
              <a:solidFill>
                <a:srgbClr val="FF0000"/>
              </a:solidFill>
            </a:endParaRPr>
          </a:p>
        </p:txBody>
      </p:sp>
    </p:spTree>
    <p:extLst>
      <p:ext uri="{BB962C8B-B14F-4D97-AF65-F5344CB8AC3E}">
        <p14:creationId xmlns:p14="http://schemas.microsoft.com/office/powerpoint/2010/main" val="3802640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5" name="副标题 4"/>
          <p:cNvSpPr>
            <a:spLocks noGrp="1"/>
          </p:cNvSpPr>
          <p:nvPr>
            <p:ph idx="1"/>
          </p:nvPr>
        </p:nvSpPr>
        <p:spPr>
          <a:xfrm>
            <a:off x="457200" y="1600200"/>
            <a:ext cx="8363272" cy="4525963"/>
          </a:xfrm>
        </p:spPr>
        <p:txBody>
          <a:bodyPr>
            <a:normAutofit/>
          </a:bodyPr>
          <a:lstStyle/>
          <a:p>
            <a:pPr marL="627063" indent="-627063" hangingPunct="0">
              <a:buNone/>
            </a:pPr>
            <a:r>
              <a:rPr lang="en-US" altLang="zh-CN" sz="2000" dirty="0"/>
              <a:t>(1) </a:t>
            </a:r>
            <a:r>
              <a:rPr lang="en-GB" altLang="zh-CN" sz="2000" dirty="0"/>
              <a:t>R4-1910728 About EN-DC power class clarification </a:t>
            </a:r>
            <a:r>
              <a:rPr lang="en-GB" altLang="zh-CN" sz="2000" i="1" dirty="0"/>
              <a:t>OPPO</a:t>
            </a:r>
          </a:p>
          <a:p>
            <a:pPr marL="627063" indent="-627063" hangingPunct="0">
              <a:buNone/>
            </a:pPr>
            <a:r>
              <a:rPr lang="en-GB" altLang="zh-CN" sz="2000" dirty="0"/>
              <a:t>(2) R4-1910810	On clarification of ENDC power class in R15 vivo</a:t>
            </a:r>
          </a:p>
          <a:p>
            <a:pPr marL="627063" indent="-627063" hangingPunct="0">
              <a:buNone/>
            </a:pPr>
            <a:r>
              <a:rPr lang="en-US" altLang="zh-CN" sz="2000" dirty="0"/>
              <a:t>(3) </a:t>
            </a:r>
            <a:r>
              <a:rPr lang="en-GB" altLang="zh-CN" sz="2000" dirty="0"/>
              <a:t>R4-1912509	On EN-DC power class </a:t>
            </a:r>
            <a:r>
              <a:rPr lang="en-GB" altLang="zh-CN" sz="2000" i="1" dirty="0"/>
              <a:t>Huawei, </a:t>
            </a:r>
            <a:r>
              <a:rPr lang="en-GB" altLang="zh-CN" sz="2000" i="1" dirty="0" err="1" smtClean="0"/>
              <a:t>HiSilicon</a:t>
            </a:r>
            <a:endParaRPr lang="en-GB" altLang="zh-CN" sz="2000" i="1" dirty="0" smtClean="0"/>
          </a:p>
          <a:p>
            <a:pPr marL="627063" indent="-627063" hangingPunct="0">
              <a:buNone/>
            </a:pPr>
            <a:r>
              <a:rPr lang="en-GB" altLang="zh-CN" sz="2000" dirty="0" smtClean="0"/>
              <a:t>[4] </a:t>
            </a:r>
            <a:r>
              <a:rPr lang="zh-CN" altLang="zh-CN" sz="2000" dirty="0"/>
              <a:t>R4-1913067 </a:t>
            </a:r>
            <a:r>
              <a:rPr lang="en-GB" altLang="zh-CN" sz="2000" dirty="0"/>
              <a:t>Summary of </a:t>
            </a:r>
            <a:r>
              <a:rPr lang="en-GB" altLang="zh-CN" sz="2000" dirty="0" err="1"/>
              <a:t>Tx</a:t>
            </a:r>
            <a:r>
              <a:rPr lang="en-GB" altLang="zh-CN" sz="2000" dirty="0"/>
              <a:t> diversity and </a:t>
            </a:r>
            <a:r>
              <a:rPr lang="en-GB" altLang="zh-CN" sz="2000" dirty="0" err="1"/>
              <a:t>eMIMO</a:t>
            </a:r>
            <a:r>
              <a:rPr lang="en-GB" altLang="zh-CN" sz="2000" dirty="0"/>
              <a:t> full power transmission, </a:t>
            </a:r>
            <a:r>
              <a:rPr lang="en-GB" altLang="zh-CN" sz="2000" dirty="0" smtClean="0"/>
              <a:t>Ericsson</a:t>
            </a:r>
            <a:endParaRPr lang="zh-CN" altLang="zh-CN" sz="2000" dirty="0"/>
          </a:p>
          <a:p>
            <a:pPr marL="627063" indent="-627063" hangingPunct="0">
              <a:buNone/>
            </a:pPr>
            <a:endParaRPr lang="en-GB" altLang="zh-CN" sz="2000" i="1" dirty="0"/>
          </a:p>
        </p:txBody>
      </p:sp>
    </p:spTree>
    <p:extLst>
      <p:ext uri="{BB962C8B-B14F-4D97-AF65-F5344CB8AC3E}">
        <p14:creationId xmlns:p14="http://schemas.microsoft.com/office/powerpoint/2010/main" val="8698912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6A7D9885-A386-4402-A50F-0AF2F1ED87F0}">
  <ds:schemaRefs>
    <ds:schemaRef ds:uri="39f302ae-3cba-490f-b808-bc39829e1aca"/>
    <ds:schemaRef ds:uri="http://purl.org/dc/terms/"/>
    <ds:schemaRef ds:uri="http://schemas.openxmlformats.org/package/2006/metadata/core-properties"/>
    <ds:schemaRef ds:uri="c4fa469f-ce49-4478-b78d-20ea4b41f7ac"/>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05EA250E-5D57-4B48-9D23-C922E528A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3477</TotalTime>
  <Words>412</Words>
  <Application>Microsoft Office PowerPoint</Application>
  <PresentationFormat>全屏显示(4:3)</PresentationFormat>
  <Paragraphs>35</Paragraphs>
  <Slides>6</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宋体</vt:lpstr>
      <vt:lpstr>Arial</vt:lpstr>
      <vt:lpstr>Calibri</vt:lpstr>
      <vt:lpstr>Times New Roman</vt:lpstr>
      <vt:lpstr>Office 主题​​</vt:lpstr>
      <vt:lpstr> WF on Rel-15 EN-DC power class</vt:lpstr>
      <vt:lpstr>Background</vt:lpstr>
      <vt:lpstr>WF</vt:lpstr>
      <vt:lpstr>This page is only for demonstration purpose, separated discussion is needed for approval.  Draft LS on ENDC power class in R15 </vt:lpstr>
      <vt:lpstr>This page is only for demonstration purpose, separated discussion is needed for approval  Proposed CR to 3GPP TS 38.101-3 V15.7.0 (2019-09)</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林辉-5G研发部</cp:lastModifiedBy>
  <cp:revision>364</cp:revision>
  <dcterms:created xsi:type="dcterms:W3CDTF">2019-05-14T22:47:31Z</dcterms:created>
  <dcterms:modified xsi:type="dcterms:W3CDTF">2019-11-07T06:13:22Z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0x010100121FAAE6814C364684C4BC789BD59661</vt:lpwstr>
  </property>
</Properties>
</file>