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63" r:id="rId4"/>
    <p:sldId id="265" r:id="rId5"/>
    <p:sldId id="264" r:id="rId6"/>
    <p:sldId id="266" r:id="rId7"/>
    <p:sldId id="267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0182" autoAdjust="0"/>
    <p:restoredTop sz="94799" autoAdjust="0"/>
  </p:normalViewPr>
  <p:slideViewPr>
    <p:cSldViewPr>
      <p:cViewPr varScale="1">
        <p:scale>
          <a:sx n="171" d="100"/>
          <a:sy n="171" d="100"/>
        </p:scale>
        <p:origin x="1456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33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597819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on activation delay extension due to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357172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R4-1913501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72561"/>
            <a:ext cx="3762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3GPP TSG-RAN WG4 Meeting #93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Reno, US, 18</a:t>
            </a:r>
            <a:r>
              <a:rPr kumimoji="0" lang="en-US" altLang="zh-CN" sz="1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– </a:t>
            </a:r>
            <a:r>
              <a:rPr lang="en-US" altLang="zh-CN" sz="1600" b="1" dirty="0">
                <a:latin typeface="Arial" pitchFamily="34" charset="0"/>
                <a:ea typeface="MS Mincho" pitchFamily="49" charset="-128"/>
                <a:cs typeface="Times New Roman" pitchFamily="18" charset="0"/>
              </a:rPr>
              <a:t>22</a:t>
            </a:r>
            <a:r>
              <a:rPr lang="en-US" altLang="zh-CN" sz="1600" b="1" baseline="30000" dirty="0">
                <a:latin typeface="Arial" pitchFamily="34" charset="0"/>
                <a:ea typeface="MS Mincho" pitchFamily="49" charset="-128"/>
                <a:cs typeface="Times New Roman" pitchFamily="18" charset="0"/>
              </a:rPr>
              <a:t>nd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November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2019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7364"/>
            <a:ext cx="8229600" cy="339447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1600" dirty="0"/>
              <a:t>Followings were agreed in last RAN4 #92bis meeting</a:t>
            </a:r>
          </a:p>
          <a:p>
            <a:pPr lvl="0"/>
            <a:r>
              <a:rPr lang="en-US" sz="1600" dirty="0"/>
              <a:t>Principle to define the activation requirement for multiple </a:t>
            </a:r>
            <a:r>
              <a:rPr lang="en-US" sz="1600" dirty="0" err="1"/>
              <a:t>Scells</a:t>
            </a:r>
            <a:r>
              <a:rPr lang="en-US" sz="1600" dirty="0"/>
              <a:t> </a:t>
            </a:r>
          </a:p>
          <a:p>
            <a:pPr lvl="1"/>
            <a:r>
              <a:rPr lang="en-US" sz="1400" dirty="0"/>
              <a:t>while activating an </a:t>
            </a:r>
            <a:r>
              <a:rPr lang="en-US" sz="1400" dirty="0" err="1"/>
              <a:t>SCell</a:t>
            </a:r>
            <a:r>
              <a:rPr lang="en-US" sz="1400" dirty="0"/>
              <a:t>, if any other </a:t>
            </a:r>
            <a:r>
              <a:rPr lang="en-US" sz="1400" dirty="0" err="1"/>
              <a:t>SCell</a:t>
            </a:r>
            <a:r>
              <a:rPr lang="en-US" sz="1400" dirty="0"/>
              <a:t> is activated or deactivated, UE is assumed to do activation on multiple </a:t>
            </a:r>
            <a:r>
              <a:rPr lang="en-US" sz="1400" dirty="0" err="1"/>
              <a:t>SCells</a:t>
            </a:r>
            <a:r>
              <a:rPr lang="en-US" sz="1400" dirty="0"/>
              <a:t> in parallel, provided that “the SSB SCS of </a:t>
            </a:r>
            <a:r>
              <a:rPr lang="en-US" sz="1400" dirty="0" err="1"/>
              <a:t>SCell</a:t>
            </a:r>
            <a:r>
              <a:rPr lang="en-US" sz="1400" dirty="0"/>
              <a:t> being activated on the same band is the same” or “the SSB SCS of </a:t>
            </a:r>
            <a:r>
              <a:rPr lang="en-US" sz="1400" dirty="0" err="1"/>
              <a:t>SCell</a:t>
            </a:r>
            <a:r>
              <a:rPr lang="en-US" sz="1400" dirty="0"/>
              <a:t> being activated on the same band is different and the combination of SCSs of data and SSB for all CCs in the same band is supported by UE.</a:t>
            </a:r>
            <a:endParaRPr lang="en-US" sz="1400" strike="sngStrike" dirty="0"/>
          </a:p>
          <a:p>
            <a:pPr lvl="2"/>
            <a:r>
              <a:rPr lang="en-US" sz="1200" dirty="0"/>
              <a:t>Except MAC-CE processing and search.</a:t>
            </a:r>
          </a:p>
          <a:p>
            <a:pPr lvl="1"/>
            <a:r>
              <a:rPr lang="en-US" sz="1400" dirty="0"/>
              <a:t>While activating an unknown </a:t>
            </a:r>
            <a:r>
              <a:rPr lang="en-US" sz="1400" dirty="0" err="1"/>
              <a:t>SCell</a:t>
            </a:r>
            <a:r>
              <a:rPr lang="en-US" sz="1400" dirty="0"/>
              <a:t>, if any other unknown </a:t>
            </a:r>
            <a:r>
              <a:rPr lang="en-US" sz="1400" dirty="0" err="1"/>
              <a:t>SCell</a:t>
            </a:r>
            <a:r>
              <a:rPr lang="en-US" sz="1400" dirty="0"/>
              <a:t> is activated, the activation delay of the concerned </a:t>
            </a:r>
            <a:r>
              <a:rPr lang="en-US" sz="1400" dirty="0" err="1"/>
              <a:t>SCell</a:t>
            </a:r>
            <a:r>
              <a:rPr lang="en-US" sz="1400" dirty="0"/>
              <a:t> should further consider the number of parallel cell detection performed by UE on multiple SCCs.</a:t>
            </a:r>
          </a:p>
          <a:p>
            <a:pPr lvl="2"/>
            <a:r>
              <a:rPr lang="en-US" sz="1200" dirty="0"/>
              <a:t>The number of searcher is assumed as 2 in RRM requirements.</a:t>
            </a:r>
          </a:p>
          <a:p>
            <a:pPr marL="0" indent="0">
              <a:buNone/>
            </a:pPr>
            <a:endParaRPr lang="en-US" sz="1600" dirty="0"/>
          </a:p>
          <a:p>
            <a:pPr lvl="0"/>
            <a:r>
              <a:rPr lang="en-US" sz="1600" dirty="0"/>
              <a:t>Activation delay is expected to be increased if the interruption due to activating/deactivating on another cell causes the UE to miss receiving an SSB on cell currently being activated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HARQ feedback priority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#93:</a:t>
            </a:r>
          </a:p>
          <a:p>
            <a:pPr lvl="1"/>
            <a:r>
              <a:rPr lang="en-US" sz="2000" dirty="0"/>
              <a:t>The activation timeline of the concerned </a:t>
            </a:r>
            <a:r>
              <a:rPr lang="en-US" sz="2000" dirty="0" err="1"/>
              <a:t>SCell</a:t>
            </a:r>
            <a:r>
              <a:rPr lang="en-US" sz="2000" dirty="0"/>
              <a:t> is not impacted by the HARQ feedback of another </a:t>
            </a:r>
            <a:r>
              <a:rPr lang="en-US" sz="2000" dirty="0" err="1"/>
              <a:t>SCell</a:t>
            </a:r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MAC PDU processing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81642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sz="2400" dirty="0"/>
              <a:t>Agreements in RAN4 #93:</a:t>
            </a:r>
          </a:p>
          <a:p>
            <a:pPr lvl="1"/>
            <a:r>
              <a:rPr lang="en-US" sz="2000" dirty="0"/>
              <a:t>For activation of multiple cells, where single MAC command is used, the value of T</a:t>
            </a:r>
            <a:r>
              <a:rPr lang="en-US" sz="2000" baseline="-25000" dirty="0"/>
              <a:t>HARQ</a:t>
            </a:r>
            <a:r>
              <a:rPr lang="en-US" sz="2000" dirty="0"/>
              <a:t> remains the same as that for single cell.</a:t>
            </a:r>
          </a:p>
          <a:p>
            <a:pPr lvl="1"/>
            <a:r>
              <a:rPr lang="en-US" sz="2000" dirty="0"/>
              <a:t>MAC PDU processing for activation of multiple cells with a single MAC command will be 3 </a:t>
            </a:r>
            <a:r>
              <a:rPr lang="en-US" sz="2000" dirty="0" err="1"/>
              <a:t>ms</a:t>
            </a:r>
            <a:endParaRPr lang="en-US" sz="2000" dirty="0"/>
          </a:p>
          <a:p>
            <a:pPr marL="457200" lvl="1" indent="0">
              <a:buNone/>
            </a:pPr>
            <a:endParaRPr lang="en-US" sz="2000" dirty="0">
              <a:highlight>
                <a:srgbClr val="FFFF00"/>
              </a:highlight>
            </a:endParaRPr>
          </a:p>
          <a:p>
            <a:pPr lvl="0"/>
            <a:r>
              <a:rPr lang="en-US" sz="2400" dirty="0"/>
              <a:t>Open issues for RAN4 #94:</a:t>
            </a:r>
          </a:p>
          <a:p>
            <a:pPr lvl="1"/>
            <a:r>
              <a:rPr lang="en-US" sz="2400" dirty="0"/>
              <a:t>Requirement scope of multiple </a:t>
            </a:r>
            <a:r>
              <a:rPr lang="en-US" sz="2400" dirty="0" err="1"/>
              <a:t>SCell</a:t>
            </a:r>
            <a:r>
              <a:rPr lang="en-US" sz="2400" dirty="0"/>
              <a:t> activation:</a:t>
            </a:r>
          </a:p>
          <a:p>
            <a:pPr lvl="2"/>
            <a:r>
              <a:rPr lang="en-US" sz="2000" dirty="0"/>
              <a:t>Option 1:</a:t>
            </a:r>
          </a:p>
          <a:p>
            <a:pPr lvl="3"/>
            <a:r>
              <a:rPr lang="en-US" dirty="0"/>
              <a:t>In EN-DC, NE-DC, NR SA, RAN4 to define requirements only for the case where a single MAC command is used to activate multiple </a:t>
            </a:r>
            <a:r>
              <a:rPr lang="en-US" dirty="0" err="1"/>
              <a:t>SCells</a:t>
            </a:r>
            <a:endParaRPr lang="en-US" strike="sngStrike" dirty="0">
              <a:solidFill>
                <a:srgbClr val="FF0000"/>
              </a:solidFill>
            </a:endParaRPr>
          </a:p>
          <a:p>
            <a:pPr lvl="3"/>
            <a:r>
              <a:rPr lang="en-US" dirty="0"/>
              <a:t>For NR-DC RAN4 to define requirements for the case where one MAC command per CG is used. </a:t>
            </a:r>
          </a:p>
        </p:txBody>
      </p:sp>
    </p:spTree>
    <p:extLst>
      <p:ext uri="{BB962C8B-B14F-4D97-AF65-F5344CB8AC3E}">
        <p14:creationId xmlns:p14="http://schemas.microsoft.com/office/powerpoint/2010/main" val="64012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interruption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81642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1600" dirty="0"/>
              <a:t>Agreements in RAN4 #93</a:t>
            </a:r>
          </a:p>
          <a:p>
            <a:pPr lvl="1"/>
            <a:r>
              <a:rPr lang="en-US" sz="1400" dirty="0"/>
              <a:t>Interruption occurs on the SSB for AGC settling of the target to-be-activated </a:t>
            </a:r>
            <a:r>
              <a:rPr lang="en-US" sz="1400" dirty="0" err="1"/>
              <a:t>SCell</a:t>
            </a:r>
            <a:endParaRPr lang="en-US" sz="1400" dirty="0"/>
          </a:p>
          <a:p>
            <a:pPr lvl="2"/>
            <a:r>
              <a:rPr lang="en-US" sz="1400" dirty="0"/>
              <a:t>In intra-band case (target to-be-activated </a:t>
            </a:r>
            <a:r>
              <a:rPr lang="en-US" sz="1400" dirty="0" err="1"/>
              <a:t>SCell</a:t>
            </a:r>
            <a:r>
              <a:rPr lang="en-US" sz="1400" dirty="0"/>
              <a:t> and aggressor </a:t>
            </a:r>
            <a:r>
              <a:rPr lang="en-US" sz="1400" dirty="0" err="1"/>
              <a:t>SCell</a:t>
            </a:r>
            <a:r>
              <a:rPr lang="en-US" sz="1400" dirty="0"/>
              <a:t> are in the same band), when the interruption occurs on the SSB for AGC settling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whole AGC settling time delay right after this interruption, and the whole AGC settling time delay means the total time period for a new AGC settling procedure with the new T</a:t>
            </a:r>
            <a:r>
              <a:rPr lang="en-US" sz="1400" baseline="-25000" dirty="0"/>
              <a:t>SMTC_MAX</a:t>
            </a:r>
            <a:r>
              <a:rPr lang="en-US" sz="1400" dirty="0"/>
              <a:t>.</a:t>
            </a:r>
          </a:p>
          <a:p>
            <a:pPr lvl="2"/>
            <a:r>
              <a:rPr lang="en-US" sz="1400" dirty="0"/>
              <a:t>In inter-band case (target to-be-activated </a:t>
            </a:r>
            <a:r>
              <a:rPr lang="en-US" sz="1400" dirty="0" err="1"/>
              <a:t>SCell</a:t>
            </a:r>
            <a:r>
              <a:rPr lang="en-US" sz="1400" dirty="0"/>
              <a:t> and aggressor </a:t>
            </a:r>
            <a:r>
              <a:rPr lang="en-US" sz="1400" dirty="0" err="1"/>
              <a:t>SCell</a:t>
            </a:r>
            <a:r>
              <a:rPr lang="en-US" sz="1400" dirty="0"/>
              <a:t> are in different bands), when the interruption occurs on the SSB for AGC settling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1 extra T</a:t>
            </a:r>
            <a:r>
              <a:rPr lang="en-US" sz="1400" baseline="-25000" dirty="0"/>
              <a:t>SMTC_MAX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When the interruption occurs on the SSB for cell synchronization or T/F tracking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1 extra T</a:t>
            </a:r>
            <a:r>
              <a:rPr lang="en-US" sz="1400" baseline="-25000" dirty="0"/>
              <a:t>RS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When the interruption occurs on the L1-RSRP reporting resource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extra time for next available L1-RSRP/CSI reporting resource.</a:t>
            </a:r>
          </a:p>
          <a:p>
            <a:pPr lvl="1"/>
            <a:r>
              <a:rPr lang="en-US" sz="1400" dirty="0"/>
              <a:t>When the interruption occurs on the CQI measurement/reporting occasion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extra time for next available CQI measurement/reporting resource.</a:t>
            </a:r>
          </a:p>
          <a:p>
            <a:pPr lvl="0"/>
            <a:r>
              <a:rPr lang="en-US" sz="1600" dirty="0"/>
              <a:t>Open issues for RAN4 #94</a:t>
            </a:r>
          </a:p>
          <a:p>
            <a:pPr lvl="1"/>
            <a:r>
              <a:rPr lang="en-US" sz="1400" dirty="0"/>
              <a:t>FFS on the delay extension when Interruption occurs on the L1-RSRP reporting resource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 </a:t>
            </a:r>
          </a:p>
          <a:p>
            <a:pPr lvl="2"/>
            <a:r>
              <a:rPr lang="en-US" sz="1000" dirty="0"/>
              <a:t>Option 1: 1 extra L1-RSRP RS periodicity</a:t>
            </a:r>
          </a:p>
          <a:p>
            <a:pPr lvl="2"/>
            <a:r>
              <a:rPr lang="en-US" sz="1000" dirty="0"/>
              <a:t>Option 2: 1 extra T</a:t>
            </a:r>
            <a:r>
              <a:rPr lang="en-US" sz="1000" baseline="-25000" dirty="0"/>
              <a:t>L1-RSRP_Measurement_Period_SSB </a:t>
            </a:r>
            <a:r>
              <a:rPr lang="en-US" sz="1000" dirty="0"/>
              <a:t>or T</a:t>
            </a:r>
            <a:r>
              <a:rPr lang="en-US" sz="1000" baseline="-25000" dirty="0"/>
              <a:t>L1-RSRP_Measurement_Period_CSI-RS </a:t>
            </a:r>
            <a:r>
              <a:rPr lang="en-US" sz="1000" dirty="0"/>
              <a:t>(depends on which RS is used for the L1-RSRP measurement)</a:t>
            </a:r>
          </a:p>
          <a:p>
            <a:pPr lvl="2"/>
            <a:r>
              <a:rPr lang="en-US" sz="1000" dirty="0"/>
              <a:t>Other options are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45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searcher limitation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312368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Agreements in RAN4 #93</a:t>
            </a:r>
          </a:p>
          <a:p>
            <a:pPr lvl="1"/>
            <a:r>
              <a:rPr lang="en-US" sz="1600" dirty="0"/>
              <a:t>For activating known cells, the UE should be able to run its loops in parallel. No scaling in terms of number of SSB/SMTC’s is needed.</a:t>
            </a:r>
          </a:p>
          <a:p>
            <a:pPr lvl="1"/>
            <a:r>
              <a:rPr lang="en-US" sz="1600" dirty="0"/>
              <a:t>For unknown </a:t>
            </a:r>
            <a:r>
              <a:rPr lang="en-US" sz="1600" dirty="0" err="1"/>
              <a:t>SCell</a:t>
            </a:r>
            <a:r>
              <a:rPr lang="en-US" sz="1600" dirty="0"/>
              <a:t> case, when more than 1 unknown </a:t>
            </a:r>
            <a:r>
              <a:rPr lang="en-US" sz="1600" dirty="0" err="1"/>
              <a:t>SCells</a:t>
            </a:r>
            <a:r>
              <a:rPr lang="en-US" sz="1600" dirty="0"/>
              <a:t> are activated, the activation delay should be extended such that the cell detection time for each </a:t>
            </a:r>
            <a:r>
              <a:rPr lang="en-US" sz="1600" dirty="0" err="1"/>
              <a:t>SCell</a:t>
            </a:r>
            <a:r>
              <a:rPr lang="en-US" sz="1600" dirty="0"/>
              <a:t> is scaled by N.</a:t>
            </a:r>
          </a:p>
          <a:p>
            <a:pPr lvl="2"/>
            <a:r>
              <a:rPr lang="en-US" sz="1050" dirty="0"/>
              <a:t>Sequential search is not needed if MRTD is no larger than 260ns.</a:t>
            </a:r>
          </a:p>
          <a:p>
            <a:pPr lvl="2"/>
            <a:r>
              <a:rPr lang="en-US" sz="1050" dirty="0"/>
              <a:t>N is FFS</a:t>
            </a:r>
          </a:p>
        </p:txBody>
      </p:sp>
    </p:spTree>
    <p:extLst>
      <p:ext uri="{BB962C8B-B14F-4D97-AF65-F5344CB8AC3E}">
        <p14:creationId xmlns:p14="http://schemas.microsoft.com/office/powerpoint/2010/main" val="188634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Other delay extension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312368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Agreements in RAN4 #93</a:t>
            </a:r>
          </a:p>
          <a:p>
            <a:pPr lvl="1"/>
            <a:r>
              <a:rPr lang="en-US" sz="1800" dirty="0"/>
              <a:t>When activating multiple </a:t>
            </a:r>
            <a:r>
              <a:rPr lang="en-US" sz="1800" dirty="0" err="1"/>
              <a:t>SCells</a:t>
            </a:r>
            <a:r>
              <a:rPr lang="en-US" sz="1800" dirty="0"/>
              <a:t>, </a:t>
            </a:r>
            <a:r>
              <a:rPr lang="en-US" sz="1800" dirty="0" err="1"/>
              <a:t>T</a:t>
            </a:r>
            <a:r>
              <a:rPr lang="en-US" sz="1800" baseline="-25000" dirty="0" err="1"/>
              <a:t>CSI_Reporting</a:t>
            </a:r>
            <a:r>
              <a:rPr lang="en-US" sz="1800" baseline="-25000" dirty="0"/>
              <a:t> </a:t>
            </a:r>
            <a:r>
              <a:rPr lang="en-US" sz="1800" dirty="0"/>
              <a:t>will be same as that for single cell.</a:t>
            </a:r>
          </a:p>
          <a:p>
            <a:r>
              <a:rPr lang="en-US" sz="1800" dirty="0"/>
              <a:t>Open issues for RAN4 #94</a:t>
            </a:r>
          </a:p>
          <a:p>
            <a:pPr lvl="1"/>
            <a:r>
              <a:rPr lang="en-US" sz="1800" dirty="0"/>
              <a:t>Interruption(s) on other serving cells when multiple </a:t>
            </a:r>
            <a:r>
              <a:rPr lang="en-US" sz="1800" dirty="0" err="1"/>
              <a:t>SCells</a:t>
            </a:r>
            <a:r>
              <a:rPr lang="en-US" sz="1800" dirty="0"/>
              <a:t> are being activated. </a:t>
            </a:r>
            <a:endParaRPr lang="en-US" sz="1800" strike="sngStrike" dirty="0"/>
          </a:p>
        </p:txBody>
      </p:sp>
    </p:spTree>
    <p:extLst>
      <p:ext uri="{BB962C8B-B14F-4D97-AF65-F5344CB8AC3E}">
        <p14:creationId xmlns:p14="http://schemas.microsoft.com/office/powerpoint/2010/main" val="1898781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err="1"/>
              <a:t>Wayforward</a:t>
            </a:r>
            <a:r>
              <a:rPr lang="en-US" altLang="zh-CN" sz="3200" dirty="0"/>
              <a:t> for RAN4 #94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/>
              <a:t>Companies are encouraged to provide analysis on the open issues summarized in previous slides. </a:t>
            </a:r>
          </a:p>
          <a:p>
            <a:r>
              <a:rPr lang="en-US" sz="1700" dirty="0"/>
              <a:t>Companies are encouraged to provide CR on the multiple </a:t>
            </a:r>
            <a:r>
              <a:rPr lang="en-US" sz="1700" dirty="0" err="1"/>
              <a:t>SCell</a:t>
            </a:r>
            <a:r>
              <a:rPr lang="en-US" sz="1700" dirty="0"/>
              <a:t> activation requirement in RAN4 #94. </a:t>
            </a:r>
          </a:p>
          <a:p>
            <a:endParaRPr lang="en-US" sz="1700" dirty="0"/>
          </a:p>
          <a:p>
            <a:pPr lvl="1"/>
            <a:endParaRPr lang="en-US" sz="16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7145</TotalTime>
  <Words>843</Words>
  <Application>Microsoft Macintosh PowerPoint</Application>
  <PresentationFormat>On-screen Show (16:9)</PresentationFormat>
  <Paragraphs>56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主题</vt:lpstr>
      <vt:lpstr>Way forward on activation delay extension due to multiple SCell activation</vt:lpstr>
      <vt:lpstr>Background</vt:lpstr>
      <vt:lpstr>HARQ feedback priority</vt:lpstr>
      <vt:lpstr>Delay extension due to MAC PDU processing</vt:lpstr>
      <vt:lpstr>Delay extension due to interruption</vt:lpstr>
      <vt:lpstr>Delay extension due to searcher limitation</vt:lpstr>
      <vt:lpstr>Other delay extension</vt:lpstr>
      <vt:lpstr>Wayforward for RAN4 #94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129</cp:revision>
  <dcterms:created xsi:type="dcterms:W3CDTF">2019-10-08T01:43:15Z</dcterms:created>
  <dcterms:modified xsi:type="dcterms:W3CDTF">2019-11-22T16:21:50Z</dcterms:modified>
</cp:coreProperties>
</file>