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80" r:id="rId2"/>
    <p:sldId id="282" r:id="rId3"/>
    <p:sldId id="281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AEEF3"/>
    <a:srgbClr val="DAEE7B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793D81CF-94F2-401A-BA57-92F5A7B2D0C5}" styleName="Medium Styl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765" autoAdjust="0"/>
    <p:restoredTop sz="90157" autoAdjust="0"/>
  </p:normalViewPr>
  <p:slideViewPr>
    <p:cSldViewPr snapToGrid="0">
      <p:cViewPr varScale="1">
        <p:scale>
          <a:sx n="104" d="100"/>
          <a:sy n="104" d="100"/>
        </p:scale>
        <p:origin x="420" y="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95D01E2-2095-48A3-B9B4-79A54BB34598}" type="datetimeFigureOut">
              <a:rPr lang="en-US" smtClean="0"/>
              <a:t>10/18/2019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4B52189-F625-4389-8581-FC4FE6283C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42034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10/18/2019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12386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10/18/2019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74321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10/18/2019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65976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10/18/2019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66804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10/18/2019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38762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10/18/2019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14206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10/18/2019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88748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10/18/2019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07519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10/18/2019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60384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10/18/2019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40072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10/18/2019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68209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09647D-FB41-448B-8166-164518DC9D43}" type="datetimeFigureOut">
              <a:rPr lang="en-US" smtClean="0"/>
              <a:t>10/18/2019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41388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46313" y="1122363"/>
            <a:ext cx="11386457" cy="2387600"/>
          </a:xfrm>
        </p:spPr>
        <p:txBody>
          <a:bodyPr>
            <a:normAutofit/>
          </a:bodyPr>
          <a:lstStyle/>
          <a:p>
            <a:r>
              <a:rPr lang="de-DE" sz="4800" dirty="0"/>
              <a:t>WF on FR2 Inter-band</a:t>
            </a:r>
            <a:r>
              <a:rPr lang="aa-ET" sz="4800" dirty="0"/>
              <a:t> </a:t>
            </a:r>
            <a:r>
              <a:rPr lang="en-US" sz="4800" dirty="0"/>
              <a:t>D</a:t>
            </a:r>
            <a:r>
              <a:rPr lang="aa-ET" sz="4800" dirty="0"/>
              <a:t>L</a:t>
            </a:r>
            <a:r>
              <a:rPr lang="de-DE" sz="4800" dirty="0"/>
              <a:t> CA</a:t>
            </a:r>
            <a:endParaRPr lang="en-US" sz="48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30369" y="4800599"/>
            <a:ext cx="9144000" cy="1369945"/>
          </a:xfrm>
        </p:spPr>
        <p:txBody>
          <a:bodyPr>
            <a:normAutofit/>
          </a:bodyPr>
          <a:lstStyle/>
          <a:p>
            <a:r>
              <a:rPr lang="aa-ET" sz="2800" dirty="0"/>
              <a:t>S</a:t>
            </a:r>
            <a:r>
              <a:rPr lang="en-US" sz="2800" dirty="0"/>
              <a:t>o</a:t>
            </a:r>
            <a:r>
              <a:rPr lang="aa-ET" sz="2800" dirty="0"/>
              <a:t>n</a:t>
            </a:r>
            <a:r>
              <a:rPr lang="en-US" sz="2800" dirty="0"/>
              <a:t>y</a:t>
            </a:r>
            <a:r>
              <a:rPr lang="aa-ET" sz="2800" dirty="0"/>
              <a:t>, </a:t>
            </a:r>
            <a:r>
              <a:rPr lang="en-US" sz="2800" dirty="0"/>
              <a:t>Qualcomm Incorporated, </a:t>
            </a:r>
            <a:r>
              <a:rPr lang="sv-SE" sz="2800" dirty="0"/>
              <a:t>Apple Inc., </a:t>
            </a:r>
            <a:r>
              <a:rPr lang="aa-ET" sz="2800" dirty="0"/>
              <a:t>H</a:t>
            </a:r>
            <a:r>
              <a:rPr lang="en-SE" sz="2800" dirty="0" err="1"/>
              <a:t>uawei</a:t>
            </a:r>
            <a:r>
              <a:rPr lang="en-SE" sz="2800" dirty="0"/>
              <a:t>, </a:t>
            </a:r>
            <a:r>
              <a:rPr lang="en-US" sz="2800" dirty="0"/>
              <a:t>H</a:t>
            </a:r>
            <a:r>
              <a:rPr lang="en-SE" sz="2800" dirty="0" err="1"/>
              <a:t>i</a:t>
            </a:r>
            <a:r>
              <a:rPr lang="en-US" sz="2800" dirty="0"/>
              <a:t>S</a:t>
            </a:r>
            <a:r>
              <a:rPr lang="en-SE" sz="2800" dirty="0" err="1"/>
              <a:t>i</a:t>
            </a:r>
            <a:r>
              <a:rPr lang="en-US" sz="2800" dirty="0"/>
              <a:t>l</a:t>
            </a:r>
            <a:r>
              <a:rPr lang="en-SE" sz="2800" dirty="0" err="1"/>
              <a:t>i</a:t>
            </a:r>
            <a:r>
              <a:rPr lang="en-US" sz="2800" dirty="0"/>
              <a:t>c</a:t>
            </a:r>
            <a:r>
              <a:rPr lang="en-SE" sz="2800" dirty="0"/>
              <a:t>o</a:t>
            </a:r>
            <a:r>
              <a:rPr lang="en-US" sz="2800" dirty="0"/>
              <a:t>n</a:t>
            </a:r>
            <a:endParaRPr lang="en-US" sz="2800" dirty="0">
              <a:solidFill>
                <a:srgbClr val="FF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0436087" y="218661"/>
            <a:ext cx="15206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R4-1913045</a:t>
            </a:r>
          </a:p>
        </p:txBody>
      </p:sp>
      <p:sp>
        <p:nvSpPr>
          <p:cNvPr id="5" name="テキスト ボックス 3"/>
          <p:cNvSpPr txBox="1"/>
          <p:nvPr/>
        </p:nvSpPr>
        <p:spPr>
          <a:xfrm>
            <a:off x="107504" y="180688"/>
            <a:ext cx="373775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/>
              <a:t>3GPP TSG-RAN WG4 Meeting #92-Bis</a:t>
            </a:r>
          </a:p>
          <a:p>
            <a:r>
              <a:rPr lang="en-GB" b="1" dirty="0"/>
              <a:t>Chongqing, China, 14-18 Oct 2019</a:t>
            </a:r>
            <a:endParaRPr lang="en-US" dirty="0"/>
          </a:p>
          <a:p>
            <a:r>
              <a:rPr lang="en-GB" b="1" dirty="0"/>
              <a:t>Agenda: 8.14.7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207210653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3ACB96-5EB9-4B53-9E45-2613111945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9FEB596-98D6-4046-98CD-784653D5AED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>
              <a:buNone/>
            </a:pPr>
            <a:r>
              <a:rPr lang="en-US" dirty="0"/>
              <a:t>I</a:t>
            </a:r>
            <a:r>
              <a:rPr lang="aa-ET" dirty="0"/>
              <a:t>n </a:t>
            </a:r>
            <a:r>
              <a:rPr lang="en-US" dirty="0"/>
              <a:t>R</a:t>
            </a:r>
            <a:r>
              <a:rPr lang="aa-ET" dirty="0"/>
              <a:t>A</a:t>
            </a:r>
            <a:r>
              <a:rPr lang="en-US" dirty="0"/>
              <a:t>N</a:t>
            </a:r>
            <a:r>
              <a:rPr lang="aa-ET" dirty="0"/>
              <a:t>4#92 </a:t>
            </a:r>
            <a:r>
              <a:rPr lang="en-US" dirty="0"/>
              <a:t>B</a:t>
            </a:r>
            <a:r>
              <a:rPr lang="aa-ET" dirty="0" err="1"/>
              <a:t>i</a:t>
            </a:r>
            <a:r>
              <a:rPr lang="en-US" dirty="0"/>
              <a:t>s</a:t>
            </a:r>
            <a:r>
              <a:rPr lang="aa-ET" dirty="0"/>
              <a:t>, </a:t>
            </a:r>
            <a:r>
              <a:rPr lang="en-US" dirty="0"/>
              <a:t>t</a:t>
            </a:r>
            <a:r>
              <a:rPr lang="aa-ET" dirty="0"/>
              <a:t>h</a:t>
            </a:r>
            <a:r>
              <a:rPr lang="en-US" dirty="0"/>
              <a:t>e</a:t>
            </a:r>
            <a:r>
              <a:rPr lang="aa-ET" dirty="0"/>
              <a:t> </a:t>
            </a:r>
            <a:r>
              <a:rPr lang="en-US" dirty="0"/>
              <a:t>f</a:t>
            </a:r>
            <a:r>
              <a:rPr lang="aa-ET" dirty="0"/>
              <a:t>o</a:t>
            </a:r>
            <a:r>
              <a:rPr lang="en-US" dirty="0"/>
              <a:t>l</a:t>
            </a:r>
            <a:r>
              <a:rPr lang="aa-ET" dirty="0"/>
              <a:t>l</a:t>
            </a:r>
            <a:r>
              <a:rPr lang="en-US" dirty="0"/>
              <a:t>o</a:t>
            </a:r>
            <a:r>
              <a:rPr lang="aa-ET" dirty="0"/>
              <a:t>w</a:t>
            </a:r>
            <a:r>
              <a:rPr lang="en-US" dirty="0" err="1"/>
              <a:t>i</a:t>
            </a:r>
            <a:r>
              <a:rPr lang="aa-ET" dirty="0"/>
              <a:t>n</a:t>
            </a:r>
            <a:r>
              <a:rPr lang="en-US" dirty="0"/>
              <a:t>g</a:t>
            </a:r>
            <a:r>
              <a:rPr lang="aa-ET" dirty="0"/>
              <a:t> </a:t>
            </a:r>
            <a:r>
              <a:rPr lang="en-US" dirty="0"/>
              <a:t>a</a:t>
            </a:r>
            <a:r>
              <a:rPr lang="aa-ET" dirty="0"/>
              <a:t>s</a:t>
            </a:r>
            <a:r>
              <a:rPr lang="en-US" dirty="0"/>
              <a:t>p</a:t>
            </a:r>
            <a:r>
              <a:rPr lang="aa-ET" dirty="0"/>
              <a:t>e</a:t>
            </a:r>
            <a:r>
              <a:rPr lang="en-US" dirty="0"/>
              <a:t>c</a:t>
            </a:r>
            <a:r>
              <a:rPr lang="aa-ET" dirty="0"/>
              <a:t>t</a:t>
            </a:r>
            <a:r>
              <a:rPr lang="en-US" dirty="0"/>
              <a:t>s</a:t>
            </a:r>
            <a:r>
              <a:rPr lang="aa-ET" dirty="0"/>
              <a:t> </a:t>
            </a:r>
            <a:r>
              <a:rPr lang="en-US" dirty="0"/>
              <a:t>h</a:t>
            </a:r>
            <a:r>
              <a:rPr lang="aa-ET" dirty="0"/>
              <a:t>a</a:t>
            </a:r>
            <a:r>
              <a:rPr lang="en-US" dirty="0"/>
              <a:t>v</a:t>
            </a:r>
            <a:r>
              <a:rPr lang="aa-ET" dirty="0"/>
              <a:t>e </a:t>
            </a:r>
            <a:r>
              <a:rPr lang="en-US" dirty="0"/>
              <a:t>b</a:t>
            </a:r>
            <a:r>
              <a:rPr lang="aa-ET" dirty="0"/>
              <a:t>e</a:t>
            </a:r>
            <a:r>
              <a:rPr lang="en-US" dirty="0"/>
              <a:t>e</a:t>
            </a:r>
            <a:r>
              <a:rPr lang="aa-ET" dirty="0"/>
              <a:t>n </a:t>
            </a:r>
            <a:r>
              <a:rPr lang="en-US" dirty="0"/>
              <a:t>d</a:t>
            </a:r>
            <a:r>
              <a:rPr lang="aa-ET" dirty="0" err="1"/>
              <a:t>i</a:t>
            </a:r>
            <a:r>
              <a:rPr lang="en-US" dirty="0"/>
              <a:t>s</a:t>
            </a:r>
            <a:r>
              <a:rPr lang="aa-ET" dirty="0"/>
              <a:t>c</a:t>
            </a:r>
            <a:r>
              <a:rPr lang="en-US" dirty="0"/>
              <a:t>u</a:t>
            </a:r>
            <a:r>
              <a:rPr lang="aa-ET" dirty="0"/>
              <a:t>s</a:t>
            </a:r>
            <a:r>
              <a:rPr lang="en-US" dirty="0"/>
              <a:t>se</a:t>
            </a:r>
            <a:r>
              <a:rPr lang="aa-ET" dirty="0"/>
              <a:t>d:</a:t>
            </a:r>
          </a:p>
          <a:p>
            <a:pPr lvl="0"/>
            <a:r>
              <a:rPr lang="aa-ET" dirty="0"/>
              <a:t>T</a:t>
            </a:r>
            <a:r>
              <a:rPr lang="en-US" dirty="0"/>
              <a:t>h</a:t>
            </a:r>
            <a:r>
              <a:rPr lang="aa-ET" dirty="0"/>
              <a:t>e </a:t>
            </a:r>
            <a:r>
              <a:rPr lang="en-US" dirty="0"/>
              <a:t>feasibility of existing 8 us time difference requirement (MRTD) of the received symbols</a:t>
            </a:r>
          </a:p>
          <a:p>
            <a:pPr lvl="0"/>
            <a:r>
              <a:rPr lang="en-GB" dirty="0"/>
              <a:t>whether UE is capable for forming beams towards the same directions and different directions </a:t>
            </a:r>
            <a:r>
              <a:rPr lang="aa-ET" dirty="0"/>
              <a:t>f</a:t>
            </a:r>
            <a:r>
              <a:rPr lang="en-US" dirty="0"/>
              <a:t>o</a:t>
            </a:r>
            <a:r>
              <a:rPr lang="aa-ET" dirty="0"/>
              <a:t>r 28 </a:t>
            </a:r>
            <a:r>
              <a:rPr lang="en-US" dirty="0"/>
              <a:t>G</a:t>
            </a:r>
            <a:r>
              <a:rPr lang="aa-ET" dirty="0"/>
              <a:t>H</a:t>
            </a:r>
            <a:r>
              <a:rPr lang="en-US" dirty="0"/>
              <a:t>z</a:t>
            </a:r>
            <a:r>
              <a:rPr lang="aa-ET" dirty="0"/>
              <a:t> + 39 </a:t>
            </a:r>
            <a:r>
              <a:rPr lang="en-US" dirty="0"/>
              <a:t>G</a:t>
            </a:r>
            <a:r>
              <a:rPr lang="aa-ET" dirty="0"/>
              <a:t>H</a:t>
            </a:r>
            <a:r>
              <a:rPr lang="en-US" dirty="0"/>
              <a:t>z</a:t>
            </a:r>
            <a:r>
              <a:rPr lang="aa-ET" dirty="0"/>
              <a:t> </a:t>
            </a:r>
            <a:r>
              <a:rPr lang="en-GB" dirty="0"/>
              <a:t>simultaneously</a:t>
            </a:r>
            <a:r>
              <a:rPr lang="aa-ET" dirty="0"/>
              <a:t> </a:t>
            </a:r>
          </a:p>
          <a:p>
            <a:pPr lvl="0"/>
            <a:r>
              <a:rPr lang="en-US" dirty="0"/>
              <a:t>W</a:t>
            </a:r>
            <a:r>
              <a:rPr lang="en-SE" dirty="0"/>
              <a:t>he</a:t>
            </a:r>
            <a:r>
              <a:rPr lang="en-US" dirty="0"/>
              <a:t>t</a:t>
            </a:r>
            <a:r>
              <a:rPr lang="en-SE" dirty="0"/>
              <a:t>h</a:t>
            </a:r>
            <a:r>
              <a:rPr lang="en-US" dirty="0"/>
              <a:t>e</a:t>
            </a:r>
            <a:r>
              <a:rPr lang="en-SE" dirty="0"/>
              <a:t>r </a:t>
            </a:r>
            <a:r>
              <a:rPr lang="en-US" dirty="0"/>
              <a:t>s</a:t>
            </a:r>
            <a:r>
              <a:rPr lang="aa-ET" dirty="0" err="1"/>
              <a:t>i</a:t>
            </a:r>
            <a:r>
              <a:rPr lang="en-US" dirty="0"/>
              <a:t>n</a:t>
            </a:r>
            <a:r>
              <a:rPr lang="aa-ET" dirty="0"/>
              <a:t>g</a:t>
            </a:r>
            <a:r>
              <a:rPr lang="en-US" dirty="0"/>
              <a:t>l</a:t>
            </a:r>
            <a:r>
              <a:rPr lang="aa-ET" dirty="0"/>
              <a:t>e </a:t>
            </a:r>
            <a:r>
              <a:rPr lang="aa-ET" dirty="0" err="1"/>
              <a:t>AoA</a:t>
            </a:r>
            <a:r>
              <a:rPr lang="aa-ET" dirty="0"/>
              <a:t> or two </a:t>
            </a:r>
            <a:r>
              <a:rPr lang="aa-ET" dirty="0" err="1"/>
              <a:t>AoA</a:t>
            </a:r>
            <a:r>
              <a:rPr lang="en-US" dirty="0"/>
              <a:t>s</a:t>
            </a:r>
            <a:r>
              <a:rPr lang="aa-ET" dirty="0"/>
              <a:t> shall be adopted for UE RF test. </a:t>
            </a: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7296356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FC3CB6-6546-4BC0-9F58-BFD5B5D3C1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WF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009B557-FBA6-4C20-88E3-E6AD76CF0C4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SE" sz="1300" b="1" dirty="0"/>
              <a:t>The num</a:t>
            </a:r>
            <a:r>
              <a:rPr lang="en-US" sz="1300" b="1" dirty="0"/>
              <a:t>b</a:t>
            </a:r>
            <a:r>
              <a:rPr lang="en-SE" sz="1300" b="1" dirty="0"/>
              <a:t>e</a:t>
            </a:r>
            <a:r>
              <a:rPr lang="en-US" sz="1300" b="1" dirty="0"/>
              <a:t>r</a:t>
            </a:r>
            <a:r>
              <a:rPr lang="en-SE" sz="1300" b="1" dirty="0"/>
              <a:t> </a:t>
            </a:r>
            <a:r>
              <a:rPr lang="en-US" sz="1300" b="1" dirty="0"/>
              <a:t>o</a:t>
            </a:r>
            <a:r>
              <a:rPr lang="en-SE" sz="1300" b="1" dirty="0"/>
              <a:t>f </a:t>
            </a:r>
            <a:r>
              <a:rPr lang="en-US" sz="1300" b="1" dirty="0"/>
              <a:t>b</a:t>
            </a:r>
            <a:r>
              <a:rPr lang="en-SE" sz="1300" b="1" dirty="0"/>
              <a:t>a</a:t>
            </a:r>
            <a:r>
              <a:rPr lang="en-US" sz="1300" b="1" dirty="0"/>
              <a:t>n</a:t>
            </a:r>
            <a:r>
              <a:rPr lang="en-SE" sz="1300" b="1" dirty="0"/>
              <a:t>d</a:t>
            </a:r>
            <a:r>
              <a:rPr lang="en-US" sz="1300" b="1" dirty="0"/>
              <a:t>s</a:t>
            </a:r>
            <a:r>
              <a:rPr lang="en-SE" sz="1300" b="1" dirty="0"/>
              <a:t> </a:t>
            </a:r>
            <a:r>
              <a:rPr lang="en-US" sz="1300" b="1" dirty="0" err="1"/>
              <a:t>i</a:t>
            </a:r>
            <a:r>
              <a:rPr lang="en-SE" sz="1300" b="1" dirty="0"/>
              <a:t>s </a:t>
            </a:r>
            <a:r>
              <a:rPr lang="en-US" sz="1300" b="1" dirty="0"/>
              <a:t>a</a:t>
            </a:r>
            <a:r>
              <a:rPr lang="en-SE" sz="1300" b="1" dirty="0"/>
              <a:t>s</a:t>
            </a:r>
            <a:r>
              <a:rPr lang="en-US" sz="1300" b="1" dirty="0"/>
              <a:t>s</a:t>
            </a:r>
            <a:r>
              <a:rPr lang="en-SE" sz="1300" b="1" dirty="0"/>
              <a:t>u</a:t>
            </a:r>
            <a:r>
              <a:rPr lang="en-US" sz="1300" b="1" dirty="0"/>
              <a:t>m</a:t>
            </a:r>
            <a:r>
              <a:rPr lang="en-SE" sz="1300" b="1" dirty="0"/>
              <a:t>e</a:t>
            </a:r>
            <a:r>
              <a:rPr lang="en-US" sz="1300" b="1" dirty="0"/>
              <a:t>d</a:t>
            </a:r>
            <a:r>
              <a:rPr lang="en-SE" sz="1300" b="1" dirty="0"/>
              <a:t> </a:t>
            </a:r>
            <a:r>
              <a:rPr lang="en-US" sz="1300" b="1" dirty="0"/>
              <a:t>t</a:t>
            </a:r>
            <a:r>
              <a:rPr lang="en-SE" sz="1300" b="1" dirty="0"/>
              <a:t>o </a:t>
            </a:r>
            <a:r>
              <a:rPr lang="en-US" sz="1300" b="1" dirty="0"/>
              <a:t>b</a:t>
            </a:r>
            <a:r>
              <a:rPr lang="en-SE" sz="1300" b="1" dirty="0"/>
              <a:t>e </a:t>
            </a:r>
            <a:r>
              <a:rPr lang="en-SE" sz="1300" b="1" dirty="0" err="1"/>
              <a:t>tw</a:t>
            </a:r>
            <a:r>
              <a:rPr lang="en-US" sz="1300" b="1" dirty="0"/>
              <a:t>o</a:t>
            </a:r>
            <a:r>
              <a:rPr lang="en-SE" sz="1300" b="1" dirty="0"/>
              <a:t> for the </a:t>
            </a:r>
            <a:r>
              <a:rPr lang="en-US" sz="1300" b="1" dirty="0" err="1"/>
              <a:t>i</a:t>
            </a:r>
            <a:r>
              <a:rPr lang="en-SE" sz="1300" b="1" dirty="0"/>
              <a:t>n</a:t>
            </a:r>
            <a:r>
              <a:rPr lang="en-US" sz="1300" b="1" dirty="0"/>
              <a:t>t</a:t>
            </a:r>
            <a:r>
              <a:rPr lang="en-SE" sz="1300" b="1" dirty="0"/>
              <a:t>e</a:t>
            </a:r>
            <a:r>
              <a:rPr lang="en-US" sz="1300" b="1" dirty="0"/>
              <a:t>r</a:t>
            </a:r>
            <a:r>
              <a:rPr lang="en-SE" sz="1300" b="1" dirty="0"/>
              <a:t>-band CA </a:t>
            </a:r>
            <a:r>
              <a:rPr lang="en-US" sz="1300" b="1" dirty="0"/>
              <a:t>W</a:t>
            </a:r>
            <a:r>
              <a:rPr lang="en-SE" sz="1300" b="1" dirty="0"/>
              <a:t>I, </a:t>
            </a:r>
            <a:r>
              <a:rPr lang="en-US" sz="1300" b="1" dirty="0"/>
              <a:t>a</a:t>
            </a:r>
            <a:r>
              <a:rPr lang="en-SE" sz="1300" b="1" dirty="0"/>
              <a:t>n</a:t>
            </a:r>
            <a:r>
              <a:rPr lang="en-US" sz="1300" b="1" dirty="0"/>
              <a:t>d</a:t>
            </a:r>
            <a:r>
              <a:rPr lang="en-SE" sz="1300" b="1" dirty="0"/>
              <a:t> </a:t>
            </a:r>
            <a:r>
              <a:rPr lang="en-US" sz="1300" b="1" dirty="0"/>
              <a:t>t</a:t>
            </a:r>
            <a:r>
              <a:rPr lang="en-SE" sz="1300" b="1" dirty="0"/>
              <a:t>h</a:t>
            </a:r>
            <a:r>
              <a:rPr lang="en-US" sz="1300" b="1" dirty="0"/>
              <a:t>e</a:t>
            </a:r>
            <a:r>
              <a:rPr lang="en-SE" sz="1300" b="1" dirty="0"/>
              <a:t> </a:t>
            </a:r>
            <a:r>
              <a:rPr lang="en-SE" sz="1300" b="1" dirty="0" err="1"/>
              <a:t>intr</a:t>
            </a:r>
            <a:r>
              <a:rPr lang="en-US" sz="1300" b="1" dirty="0"/>
              <a:t>a</a:t>
            </a:r>
            <a:r>
              <a:rPr lang="en-SE" sz="1300" b="1" dirty="0"/>
              <a:t>-b</a:t>
            </a:r>
            <a:r>
              <a:rPr lang="en-US" sz="1300" b="1" dirty="0"/>
              <a:t>a</a:t>
            </a:r>
            <a:r>
              <a:rPr lang="en-SE" sz="1300" b="1" dirty="0"/>
              <a:t>n</a:t>
            </a:r>
            <a:r>
              <a:rPr lang="en-US" sz="1300" b="1" dirty="0"/>
              <a:t>d</a:t>
            </a:r>
            <a:r>
              <a:rPr lang="en-SE" sz="1300" b="1" dirty="0"/>
              <a:t> </a:t>
            </a:r>
            <a:r>
              <a:rPr lang="en-US" sz="1300" b="1" dirty="0"/>
              <a:t>C</a:t>
            </a:r>
            <a:r>
              <a:rPr lang="en-SE" sz="1300" b="1" dirty="0"/>
              <a:t>A+ </a:t>
            </a:r>
            <a:r>
              <a:rPr lang="en-US" sz="1300" b="1" dirty="0" err="1"/>
              <a:t>i</a:t>
            </a:r>
            <a:r>
              <a:rPr lang="en-SE" sz="1300" b="1" dirty="0"/>
              <a:t>n</a:t>
            </a:r>
            <a:r>
              <a:rPr lang="en-US" sz="1300" b="1" dirty="0"/>
              <a:t>t</a:t>
            </a:r>
            <a:r>
              <a:rPr lang="en-SE" sz="1300" b="1" dirty="0"/>
              <a:t>e</a:t>
            </a:r>
            <a:r>
              <a:rPr lang="en-US" sz="1300" b="1" dirty="0"/>
              <a:t>r</a:t>
            </a:r>
            <a:r>
              <a:rPr lang="en-SE" sz="1300" b="1" dirty="0"/>
              <a:t>-</a:t>
            </a:r>
            <a:r>
              <a:rPr lang="en-US" sz="1300" b="1" dirty="0"/>
              <a:t>b</a:t>
            </a:r>
            <a:r>
              <a:rPr lang="en-SE" sz="1300" b="1" dirty="0"/>
              <a:t>a</a:t>
            </a:r>
            <a:r>
              <a:rPr lang="en-US" sz="1300" b="1" dirty="0"/>
              <a:t>n</a:t>
            </a:r>
            <a:r>
              <a:rPr lang="en-SE" sz="1300" b="1" dirty="0"/>
              <a:t>d </a:t>
            </a:r>
            <a:r>
              <a:rPr lang="en-US" sz="1300" b="1" dirty="0"/>
              <a:t>C</a:t>
            </a:r>
            <a:r>
              <a:rPr lang="en-SE" sz="1300" b="1" dirty="0"/>
              <a:t>A </a:t>
            </a:r>
            <a:r>
              <a:rPr lang="en-US" sz="1300" b="1" dirty="0" err="1"/>
              <a:t>i</a:t>
            </a:r>
            <a:r>
              <a:rPr lang="en-SE" sz="1300" b="1" dirty="0"/>
              <a:t>s </a:t>
            </a:r>
            <a:r>
              <a:rPr lang="en-US" sz="1300" b="1" dirty="0"/>
              <a:t>a</a:t>
            </a:r>
            <a:r>
              <a:rPr lang="en-SE" sz="1300" b="1" dirty="0"/>
              <a:t>l</a:t>
            </a:r>
            <a:r>
              <a:rPr lang="en-US" sz="1300" b="1" dirty="0"/>
              <a:t>s</a:t>
            </a:r>
            <a:r>
              <a:rPr lang="en-SE" sz="1300" b="1" dirty="0"/>
              <a:t>o </a:t>
            </a:r>
            <a:r>
              <a:rPr lang="en-US" sz="1300" b="1" dirty="0" err="1"/>
              <a:t>i</a:t>
            </a:r>
            <a:r>
              <a:rPr lang="en-SE" sz="1300" b="1" dirty="0" err="1"/>
              <a:t>nc</a:t>
            </a:r>
            <a:r>
              <a:rPr lang="en-US" sz="1300" b="1" dirty="0" err="1"/>
              <a:t>lu</a:t>
            </a:r>
            <a:r>
              <a:rPr lang="en-SE" sz="1300" b="1" dirty="0"/>
              <a:t>d</a:t>
            </a:r>
            <a:r>
              <a:rPr lang="en-US" sz="1300" b="1" dirty="0"/>
              <a:t>e</a:t>
            </a:r>
            <a:r>
              <a:rPr lang="en-SE" sz="1300" b="1" dirty="0"/>
              <a:t>d </a:t>
            </a:r>
            <a:r>
              <a:rPr lang="en-US" sz="1300" b="1" dirty="0" err="1"/>
              <a:t>i</a:t>
            </a:r>
            <a:r>
              <a:rPr lang="en-SE" sz="1300" b="1" dirty="0"/>
              <a:t>n the </a:t>
            </a:r>
            <a:r>
              <a:rPr lang="en-US" sz="1300" b="1" dirty="0"/>
              <a:t>s</a:t>
            </a:r>
            <a:r>
              <a:rPr lang="en-SE" sz="1300" b="1" dirty="0"/>
              <a:t>cope of </a:t>
            </a:r>
            <a:r>
              <a:rPr lang="en-US" sz="1300" b="1" dirty="0" err="1"/>
              <a:t>i</a:t>
            </a:r>
            <a:r>
              <a:rPr lang="en-SE" sz="1300" b="1" dirty="0"/>
              <a:t>n</a:t>
            </a:r>
            <a:r>
              <a:rPr lang="en-US" sz="1300" b="1" dirty="0"/>
              <a:t>t</a:t>
            </a:r>
            <a:r>
              <a:rPr lang="en-SE" sz="1300" b="1" dirty="0"/>
              <a:t>e</a:t>
            </a:r>
            <a:r>
              <a:rPr lang="en-US" sz="1300" b="1" dirty="0"/>
              <a:t>r</a:t>
            </a:r>
            <a:r>
              <a:rPr lang="en-SE" sz="1300" b="1" dirty="0"/>
              <a:t>-band CA </a:t>
            </a:r>
            <a:r>
              <a:rPr lang="en-US" sz="1300" b="1" dirty="0"/>
              <a:t>W</a:t>
            </a:r>
            <a:r>
              <a:rPr lang="en-SE" sz="1300" b="1" dirty="0"/>
              <a:t>I .</a:t>
            </a:r>
            <a:endParaRPr lang="aa-ET" sz="1300" b="1" dirty="0"/>
          </a:p>
          <a:p>
            <a:r>
              <a:rPr lang="en-GB" sz="1300" b="1" dirty="0"/>
              <a:t>UE is assumed to </a:t>
            </a:r>
            <a:r>
              <a:rPr lang="en-SE" sz="1300" b="1" dirty="0"/>
              <a:t>b</a:t>
            </a:r>
            <a:r>
              <a:rPr lang="en-US" sz="1300" b="1" dirty="0"/>
              <a:t>e</a:t>
            </a:r>
            <a:r>
              <a:rPr lang="en-SE" sz="1300" b="1" dirty="0"/>
              <a:t> </a:t>
            </a:r>
            <a:r>
              <a:rPr lang="en-US" sz="1300" b="1" dirty="0"/>
              <a:t>f</a:t>
            </a:r>
            <a:r>
              <a:rPr lang="en-SE" sz="1300" b="1" dirty="0" err="1"/>
              <a:t>easible</a:t>
            </a:r>
            <a:r>
              <a:rPr lang="en-SE" sz="1300" b="1" dirty="0"/>
              <a:t> to </a:t>
            </a:r>
            <a:r>
              <a:rPr lang="en-GB" sz="1300" b="1" dirty="0"/>
              <a:t>have independent beam management for the bands that are part of supported band configuration in inter-band </a:t>
            </a:r>
            <a:r>
              <a:rPr lang="aa-ET" sz="1300" b="1" dirty="0"/>
              <a:t>CA</a:t>
            </a:r>
            <a:r>
              <a:rPr lang="en-GB" sz="1300" b="1" dirty="0"/>
              <a:t> for 28</a:t>
            </a:r>
            <a:r>
              <a:rPr lang="en-SE" sz="1300" b="1" dirty="0"/>
              <a:t> </a:t>
            </a:r>
            <a:r>
              <a:rPr lang="en-US" sz="1300" b="1" dirty="0"/>
              <a:t>G</a:t>
            </a:r>
            <a:r>
              <a:rPr lang="en-SE" sz="1300" b="1" dirty="0"/>
              <a:t>H</a:t>
            </a:r>
            <a:r>
              <a:rPr lang="en-US" sz="1300" b="1" dirty="0"/>
              <a:t>z</a:t>
            </a:r>
            <a:r>
              <a:rPr lang="en-SE" sz="1300" b="1" dirty="0"/>
              <a:t> </a:t>
            </a:r>
            <a:r>
              <a:rPr lang="en-GB" sz="1300" b="1" dirty="0"/>
              <a:t>+</a:t>
            </a:r>
            <a:r>
              <a:rPr lang="en-SE" sz="1300" b="1" dirty="0"/>
              <a:t> </a:t>
            </a:r>
            <a:r>
              <a:rPr lang="en-GB" sz="1300" b="1" dirty="0"/>
              <a:t>39 GHz combinations</a:t>
            </a:r>
            <a:r>
              <a:rPr lang="en-SE" sz="1300" b="1" dirty="0"/>
              <a:t>.</a:t>
            </a:r>
            <a:endParaRPr lang="aa-ET" sz="1300" b="1" dirty="0"/>
          </a:p>
          <a:p>
            <a:pPr lvl="1"/>
            <a:r>
              <a:rPr lang="en-GB" sz="1300" b="1" dirty="0"/>
              <a:t>“28GHz”</a:t>
            </a:r>
            <a:r>
              <a:rPr lang="aa-ET" sz="1300" b="1" dirty="0"/>
              <a:t> </a:t>
            </a:r>
            <a:r>
              <a:rPr lang="en-US" sz="1300" b="1" dirty="0"/>
              <a:t>s</a:t>
            </a:r>
            <a:r>
              <a:rPr lang="aa-ET" sz="1300" b="1" dirty="0"/>
              <a:t>t</a:t>
            </a:r>
            <a:r>
              <a:rPr lang="en-US" sz="1300" b="1" dirty="0"/>
              <a:t>a</a:t>
            </a:r>
            <a:r>
              <a:rPr lang="aa-ET" sz="1300" b="1" dirty="0"/>
              <a:t>n</a:t>
            </a:r>
            <a:r>
              <a:rPr lang="en-US" sz="1300" b="1" dirty="0"/>
              <a:t>d</a:t>
            </a:r>
            <a:r>
              <a:rPr lang="aa-ET" sz="1300" b="1" dirty="0"/>
              <a:t>s </a:t>
            </a:r>
            <a:r>
              <a:rPr lang="en-US" sz="1300" b="1" dirty="0"/>
              <a:t>f</a:t>
            </a:r>
            <a:r>
              <a:rPr lang="aa-ET" sz="1300" b="1" dirty="0"/>
              <a:t>o</a:t>
            </a:r>
            <a:r>
              <a:rPr lang="en-US" sz="1300" b="1" dirty="0"/>
              <a:t>r</a:t>
            </a:r>
            <a:r>
              <a:rPr lang="aa-ET" sz="1300" b="1" dirty="0"/>
              <a:t> </a:t>
            </a:r>
            <a:r>
              <a:rPr lang="en-US" sz="1300" b="1" dirty="0"/>
              <a:t>a</a:t>
            </a:r>
            <a:r>
              <a:rPr lang="aa-ET" sz="1300" b="1" dirty="0"/>
              <a:t> band group</a:t>
            </a:r>
            <a:r>
              <a:rPr lang="en-GB" sz="1300" b="1" dirty="0"/>
              <a:t> includes n257, n258, n261</a:t>
            </a:r>
            <a:endParaRPr lang="aa-ET" sz="1300" b="1" dirty="0"/>
          </a:p>
          <a:p>
            <a:pPr lvl="1"/>
            <a:r>
              <a:rPr lang="en-GB" sz="1300" b="1" dirty="0"/>
              <a:t>“</a:t>
            </a:r>
            <a:r>
              <a:rPr lang="aa-ET" sz="1300" b="1" dirty="0"/>
              <a:t>39</a:t>
            </a:r>
            <a:r>
              <a:rPr lang="en-GB" sz="1300" b="1" dirty="0"/>
              <a:t>GHz”</a:t>
            </a:r>
            <a:r>
              <a:rPr lang="aa-ET" sz="1300" b="1" dirty="0"/>
              <a:t> </a:t>
            </a:r>
            <a:r>
              <a:rPr lang="en-US" sz="1300" b="1" dirty="0"/>
              <a:t>s</a:t>
            </a:r>
            <a:r>
              <a:rPr lang="aa-ET" sz="1300" b="1" dirty="0"/>
              <a:t>t</a:t>
            </a:r>
            <a:r>
              <a:rPr lang="en-US" sz="1300" b="1" dirty="0"/>
              <a:t>a</a:t>
            </a:r>
            <a:r>
              <a:rPr lang="aa-ET" sz="1300" b="1" dirty="0"/>
              <a:t>n</a:t>
            </a:r>
            <a:r>
              <a:rPr lang="en-US" sz="1300" b="1" dirty="0"/>
              <a:t>d</a:t>
            </a:r>
            <a:r>
              <a:rPr lang="aa-ET" sz="1300" b="1" dirty="0"/>
              <a:t>s </a:t>
            </a:r>
            <a:r>
              <a:rPr lang="en-US" sz="1300" b="1" dirty="0"/>
              <a:t>f</a:t>
            </a:r>
            <a:r>
              <a:rPr lang="aa-ET" sz="1300" b="1" dirty="0"/>
              <a:t>o</a:t>
            </a:r>
            <a:r>
              <a:rPr lang="en-US" sz="1300" b="1" dirty="0"/>
              <a:t>r</a:t>
            </a:r>
            <a:r>
              <a:rPr lang="aa-ET" sz="1300" b="1" dirty="0"/>
              <a:t> </a:t>
            </a:r>
            <a:r>
              <a:rPr lang="en-US" sz="1300" b="1" dirty="0"/>
              <a:t>a</a:t>
            </a:r>
            <a:r>
              <a:rPr lang="aa-ET" sz="1300" b="1" dirty="0"/>
              <a:t> band group</a:t>
            </a:r>
            <a:r>
              <a:rPr lang="en-GB" sz="1300" b="1" dirty="0"/>
              <a:t> includes</a:t>
            </a:r>
            <a:r>
              <a:rPr lang="aa-ET" sz="1300" b="1" dirty="0"/>
              <a:t> </a:t>
            </a:r>
            <a:r>
              <a:rPr lang="en-GB" sz="1300" b="1" dirty="0"/>
              <a:t>n259, n260</a:t>
            </a:r>
          </a:p>
          <a:p>
            <a:pPr marL="457200" lvl="1" indent="0">
              <a:buNone/>
            </a:pPr>
            <a:endParaRPr lang="aa-ET" sz="1300" b="1" dirty="0"/>
          </a:p>
          <a:p>
            <a:pPr marL="0" indent="0">
              <a:buNone/>
            </a:pPr>
            <a:r>
              <a:rPr lang="en-GB" sz="900" b="1" dirty="0"/>
              <a:t>•</a:t>
            </a:r>
            <a:r>
              <a:rPr lang="en-GB" sz="1300" b="1" dirty="0"/>
              <a:t>     </a:t>
            </a:r>
            <a:r>
              <a:rPr lang="aa-ET" sz="1300" b="1" dirty="0"/>
              <a:t>S</a:t>
            </a:r>
            <a:r>
              <a:rPr lang="en-US" sz="1300" b="1" dirty="0"/>
              <a:t>p</a:t>
            </a:r>
            <a:r>
              <a:rPr lang="aa-ET" sz="1300" b="1" dirty="0"/>
              <a:t>h</a:t>
            </a:r>
            <a:r>
              <a:rPr lang="en-US" sz="1300" b="1" dirty="0"/>
              <a:t>e</a:t>
            </a:r>
            <a:r>
              <a:rPr lang="aa-ET" sz="1300" b="1" dirty="0"/>
              <a:t>r</a:t>
            </a:r>
            <a:r>
              <a:rPr lang="en-US" sz="1300" b="1" dirty="0" err="1"/>
              <a:t>i</a:t>
            </a:r>
            <a:r>
              <a:rPr lang="aa-ET" sz="1300" b="1" dirty="0"/>
              <a:t>c</a:t>
            </a:r>
            <a:r>
              <a:rPr lang="en-US" sz="1300" b="1" dirty="0"/>
              <a:t>a</a:t>
            </a:r>
            <a:r>
              <a:rPr lang="aa-ET" sz="1300" b="1" dirty="0"/>
              <a:t>l </a:t>
            </a:r>
            <a:r>
              <a:rPr lang="en-US" sz="1300" b="1" dirty="0"/>
              <a:t>c</a:t>
            </a:r>
            <a:r>
              <a:rPr lang="aa-ET" sz="1300" b="1" dirty="0"/>
              <a:t>overage</a:t>
            </a:r>
            <a:r>
              <a:rPr lang="en-GB" sz="1300" b="1" dirty="0"/>
              <a:t> requirements </a:t>
            </a:r>
            <a:r>
              <a:rPr lang="aa-ET" sz="1300" b="1" dirty="0"/>
              <a:t>for inter-band CA </a:t>
            </a:r>
            <a:r>
              <a:rPr lang="en-GB" sz="1300" b="1" dirty="0"/>
              <a:t>are tested from </a:t>
            </a:r>
            <a:r>
              <a:rPr lang="en-US" sz="1300" b="1" dirty="0"/>
              <a:t>s</a:t>
            </a:r>
            <a:r>
              <a:rPr lang="aa-ET" sz="1300" b="1" dirty="0"/>
              <a:t>i</a:t>
            </a:r>
            <a:r>
              <a:rPr lang="en-US" sz="1300" b="1" dirty="0"/>
              <a:t>n</a:t>
            </a:r>
            <a:r>
              <a:rPr lang="aa-ET" sz="1300" b="1" dirty="0"/>
              <a:t>g</a:t>
            </a:r>
            <a:r>
              <a:rPr lang="en-US" sz="1300" b="1" dirty="0"/>
              <a:t>l</a:t>
            </a:r>
            <a:r>
              <a:rPr lang="aa-ET" sz="1300" b="1" dirty="0"/>
              <a:t>e</a:t>
            </a:r>
            <a:r>
              <a:rPr lang="en-GB" sz="1300" b="1" dirty="0"/>
              <a:t> </a:t>
            </a:r>
            <a:r>
              <a:rPr lang="en-GB" sz="1300" b="1" dirty="0" err="1"/>
              <a:t>AoA</a:t>
            </a:r>
            <a:r>
              <a:rPr lang="en-GB" sz="1300" b="1" dirty="0"/>
              <a:t> for Rel-16 if the following testability solution can be provided</a:t>
            </a:r>
            <a:r>
              <a:rPr lang="en-SE" sz="1300" b="1" dirty="0"/>
              <a:t>.</a:t>
            </a:r>
            <a:endParaRPr lang="aa-ET" sz="1300" b="1" dirty="0"/>
          </a:p>
          <a:p>
            <a:pPr lvl="1"/>
            <a:r>
              <a:rPr lang="aa-ET" sz="1300" b="1" dirty="0"/>
              <a:t>Testability SI will study </a:t>
            </a:r>
            <a:r>
              <a:rPr lang="en-US" sz="1300" b="1" dirty="0"/>
              <a:t>t</a:t>
            </a:r>
            <a:r>
              <a:rPr lang="aa-ET" sz="1300" b="1" dirty="0"/>
              <a:t>h</a:t>
            </a:r>
            <a:r>
              <a:rPr lang="en-US" sz="1300" b="1" dirty="0"/>
              <a:t>e</a:t>
            </a:r>
            <a:r>
              <a:rPr lang="aa-ET" sz="1300" b="1" dirty="0"/>
              <a:t> </a:t>
            </a:r>
            <a:r>
              <a:rPr lang="en-US" sz="1300" b="1" dirty="0"/>
              <a:t>T</a:t>
            </a:r>
            <a:r>
              <a:rPr lang="aa-ET" sz="1300" b="1" dirty="0"/>
              <a:t>E </a:t>
            </a:r>
            <a:r>
              <a:rPr lang="en-US" sz="1300" b="1" dirty="0"/>
              <a:t>c</a:t>
            </a:r>
            <a:r>
              <a:rPr lang="aa-ET" sz="1300" b="1" dirty="0"/>
              <a:t>a</a:t>
            </a:r>
            <a:r>
              <a:rPr lang="en-US" sz="1300" b="1" dirty="0"/>
              <a:t>p</a:t>
            </a:r>
            <a:r>
              <a:rPr lang="aa-ET" sz="1300" b="1" dirty="0"/>
              <a:t>a</a:t>
            </a:r>
            <a:r>
              <a:rPr lang="en-US" sz="1300" b="1" dirty="0"/>
              <a:t>bi</a:t>
            </a:r>
            <a:r>
              <a:rPr lang="aa-ET" sz="1300" b="1" dirty="0"/>
              <a:t>l</a:t>
            </a:r>
            <a:r>
              <a:rPr lang="en-US" sz="1300" b="1" dirty="0" err="1"/>
              <a:t>i</a:t>
            </a:r>
            <a:r>
              <a:rPr lang="aa-ET" sz="1300" b="1" dirty="0"/>
              <a:t>t</a:t>
            </a:r>
            <a:r>
              <a:rPr lang="en-US" sz="1300" b="1" dirty="0"/>
              <a:t>y</a:t>
            </a:r>
            <a:r>
              <a:rPr lang="aa-ET" sz="1300" b="1" dirty="0"/>
              <a:t> </a:t>
            </a:r>
            <a:r>
              <a:rPr lang="en-US" sz="1300" b="1" dirty="0"/>
              <a:t>o</a:t>
            </a:r>
            <a:r>
              <a:rPr lang="aa-ET" sz="1300" b="1" dirty="0"/>
              <a:t>f </a:t>
            </a:r>
            <a:r>
              <a:rPr lang="en-US" sz="1300" b="1" dirty="0"/>
              <a:t>t</a:t>
            </a:r>
            <a:r>
              <a:rPr lang="aa-ET" sz="1300" b="1" dirty="0"/>
              <a:t>r</a:t>
            </a:r>
            <a:r>
              <a:rPr lang="en-US" sz="1300" b="1" dirty="0"/>
              <a:t>a</a:t>
            </a:r>
            <a:r>
              <a:rPr lang="aa-ET" sz="1300" b="1" dirty="0"/>
              <a:t>nsmitting 28 </a:t>
            </a:r>
            <a:r>
              <a:rPr lang="en-US" sz="1300" b="1" dirty="0"/>
              <a:t>G</a:t>
            </a:r>
            <a:r>
              <a:rPr lang="aa-ET" sz="1300" b="1" dirty="0"/>
              <a:t>H</a:t>
            </a:r>
            <a:r>
              <a:rPr lang="en-US" sz="1300" b="1" dirty="0"/>
              <a:t>z</a:t>
            </a:r>
            <a:r>
              <a:rPr lang="aa-ET" sz="1300" b="1" dirty="0"/>
              <a:t> + 39 </a:t>
            </a:r>
            <a:r>
              <a:rPr lang="en-US" sz="1300" b="1" dirty="0"/>
              <a:t>G</a:t>
            </a:r>
            <a:r>
              <a:rPr lang="aa-ET" sz="1300" b="1" dirty="0"/>
              <a:t>H</a:t>
            </a:r>
            <a:r>
              <a:rPr lang="en-US" sz="1300" b="1" dirty="0"/>
              <a:t>z</a:t>
            </a:r>
            <a:r>
              <a:rPr lang="aa-ET" sz="1300" b="1" dirty="0"/>
              <a:t> </a:t>
            </a:r>
            <a:r>
              <a:rPr lang="en-US" sz="1300" b="1" dirty="0"/>
              <a:t>f</a:t>
            </a:r>
            <a:r>
              <a:rPr lang="aa-ET" sz="1300" b="1" dirty="0"/>
              <a:t>r</a:t>
            </a:r>
            <a:r>
              <a:rPr lang="en-US" sz="1300" b="1" dirty="0"/>
              <a:t>o</a:t>
            </a:r>
            <a:r>
              <a:rPr lang="aa-ET" sz="1300" b="1" dirty="0"/>
              <a:t>m </a:t>
            </a:r>
            <a:r>
              <a:rPr lang="en-US" sz="1300" b="1" dirty="0"/>
              <a:t>s</a:t>
            </a:r>
            <a:r>
              <a:rPr lang="aa-ET" sz="1300" b="1" dirty="0"/>
              <a:t>a</a:t>
            </a:r>
            <a:r>
              <a:rPr lang="en-US" sz="1300" b="1" dirty="0"/>
              <a:t>m</a:t>
            </a:r>
            <a:r>
              <a:rPr lang="aa-ET" sz="1300" b="1" dirty="0"/>
              <a:t>e </a:t>
            </a:r>
            <a:r>
              <a:rPr lang="en-US" sz="1300" b="1" dirty="0"/>
              <a:t>d</a:t>
            </a:r>
            <a:r>
              <a:rPr lang="aa-ET" sz="1300" b="1" dirty="0"/>
              <a:t>i</a:t>
            </a:r>
            <a:r>
              <a:rPr lang="en-US" sz="1300" b="1" dirty="0"/>
              <a:t>r</a:t>
            </a:r>
            <a:r>
              <a:rPr lang="aa-ET" sz="1300" b="1" dirty="0"/>
              <a:t>e</a:t>
            </a:r>
            <a:r>
              <a:rPr lang="en-US" sz="1300" b="1" dirty="0"/>
              <a:t>c</a:t>
            </a:r>
            <a:r>
              <a:rPr lang="aa-ET" sz="1300" b="1" dirty="0"/>
              <a:t>t</a:t>
            </a:r>
            <a:r>
              <a:rPr lang="en-US" sz="1300" b="1" dirty="0" err="1"/>
              <a:t>i</a:t>
            </a:r>
            <a:r>
              <a:rPr lang="aa-ET" sz="1300" b="1" dirty="0"/>
              <a:t>o</a:t>
            </a:r>
            <a:r>
              <a:rPr lang="en-US" sz="1300" b="1" dirty="0"/>
              <a:t>n</a:t>
            </a:r>
            <a:r>
              <a:rPr lang="aa-ET" sz="1300" b="1" dirty="0"/>
              <a:t> </a:t>
            </a:r>
            <a:r>
              <a:rPr lang="en-US" sz="1300" b="1" dirty="0"/>
              <a:t>simultaneously</a:t>
            </a:r>
            <a:r>
              <a:rPr lang="aa-ET" sz="1300" b="1" dirty="0"/>
              <a:t>.</a:t>
            </a:r>
          </a:p>
          <a:p>
            <a:pPr lvl="1"/>
            <a:endParaRPr lang="aa-ET" sz="1300" b="1" dirty="0"/>
          </a:p>
          <a:p>
            <a:r>
              <a:rPr lang="aa-ET" sz="1300" b="1" dirty="0"/>
              <a:t>D</a:t>
            </a:r>
            <a:r>
              <a:rPr lang="en-US" sz="1300" b="1" dirty="0"/>
              <a:t>e</a:t>
            </a:r>
            <a:r>
              <a:rPr lang="aa-ET" sz="1300" b="1" dirty="0"/>
              <a:t>f</a:t>
            </a:r>
            <a:r>
              <a:rPr lang="en-US" sz="1300" b="1" dirty="0" err="1"/>
              <a:t>i</a:t>
            </a:r>
            <a:r>
              <a:rPr lang="aa-ET" sz="1300" b="1" dirty="0"/>
              <a:t>ning s</a:t>
            </a:r>
            <a:r>
              <a:rPr lang="en-GB" sz="1300" b="1" dirty="0" err="1"/>
              <a:t>pherical</a:t>
            </a:r>
            <a:r>
              <a:rPr lang="en-GB" sz="1300" b="1" dirty="0"/>
              <a:t> coverage </a:t>
            </a:r>
            <a:r>
              <a:rPr lang="aa-ET" sz="1300" b="1" dirty="0"/>
              <a:t>r</a:t>
            </a:r>
            <a:r>
              <a:rPr lang="en-US" sz="1300" b="1" dirty="0"/>
              <a:t>e</a:t>
            </a:r>
            <a:r>
              <a:rPr lang="aa-ET" sz="1300" b="1" dirty="0"/>
              <a:t>q</a:t>
            </a:r>
            <a:r>
              <a:rPr lang="en-US" sz="1300" b="1" dirty="0"/>
              <a:t>u</a:t>
            </a:r>
            <a:r>
              <a:rPr lang="aa-ET" sz="1300" b="1" dirty="0"/>
              <a:t>irement for inter-band CA.</a:t>
            </a:r>
          </a:p>
          <a:p>
            <a:pPr lvl="1"/>
            <a:r>
              <a:rPr lang="aa-ET" sz="1300" b="1" dirty="0"/>
              <a:t>A</a:t>
            </a:r>
            <a:r>
              <a:rPr lang="en-US" sz="1300" b="1" dirty="0"/>
              <a:t>l</a:t>
            </a:r>
            <a:r>
              <a:rPr lang="aa-ET" sz="1300" b="1" dirty="0"/>
              <a:t>t.1: T</a:t>
            </a:r>
            <a:r>
              <a:rPr lang="en-US" sz="1300" b="1" dirty="0"/>
              <a:t>he UE shall meet the </a:t>
            </a:r>
            <a:r>
              <a:rPr lang="aa-ET" sz="1300" b="1" dirty="0"/>
              <a:t>inter-band CA </a:t>
            </a:r>
            <a:r>
              <a:rPr lang="en-US" sz="1300" b="1" dirty="0"/>
              <a:t>spherical coverage requirement simultaneously on 28</a:t>
            </a:r>
            <a:r>
              <a:rPr lang="en-SE" sz="1300" b="1" dirty="0"/>
              <a:t> </a:t>
            </a:r>
            <a:r>
              <a:rPr lang="en-US" sz="1300" b="1" dirty="0"/>
              <a:t>GHz and 39</a:t>
            </a:r>
            <a:r>
              <a:rPr lang="en-SE" sz="1300" b="1" dirty="0"/>
              <a:t> </a:t>
            </a:r>
            <a:r>
              <a:rPr lang="en-US" sz="1300" b="1" dirty="0"/>
              <a:t>GHz, the common spherical coverage range between the two bands shall be 50% for power class 3 UE.</a:t>
            </a:r>
            <a:endParaRPr lang="aa-ET" sz="1300" b="1" dirty="0"/>
          </a:p>
          <a:p>
            <a:pPr lvl="1"/>
            <a:r>
              <a:rPr lang="aa-ET" sz="1300" b="1" dirty="0"/>
              <a:t>Alt. 2: </a:t>
            </a:r>
            <a:r>
              <a:rPr lang="en-US" sz="1300" b="1" dirty="0"/>
              <a:t> </a:t>
            </a:r>
            <a:r>
              <a:rPr lang="aa-ET" sz="1300" b="1" dirty="0"/>
              <a:t>T</a:t>
            </a:r>
            <a:r>
              <a:rPr lang="en-US" sz="1300" b="1" dirty="0"/>
              <a:t>he UE shall meet the </a:t>
            </a:r>
            <a:r>
              <a:rPr lang="aa-ET" sz="1300" b="1" dirty="0"/>
              <a:t>i</a:t>
            </a:r>
            <a:r>
              <a:rPr lang="en-US" sz="1300" b="1" dirty="0"/>
              <a:t>n</a:t>
            </a:r>
            <a:r>
              <a:rPr lang="aa-ET" sz="1300" b="1" dirty="0"/>
              <a:t>t</a:t>
            </a:r>
            <a:r>
              <a:rPr lang="en-US" sz="1300" b="1" dirty="0"/>
              <a:t>e</a:t>
            </a:r>
            <a:r>
              <a:rPr lang="aa-ET" sz="1300" b="1" dirty="0"/>
              <a:t>r-</a:t>
            </a:r>
            <a:r>
              <a:rPr lang="en-US" sz="1300" b="1" dirty="0"/>
              <a:t>b</a:t>
            </a:r>
            <a:r>
              <a:rPr lang="aa-ET" sz="1300" b="1" dirty="0"/>
              <a:t>a</a:t>
            </a:r>
            <a:r>
              <a:rPr lang="en-US" sz="1300" b="1" dirty="0"/>
              <a:t>n</a:t>
            </a:r>
            <a:r>
              <a:rPr lang="aa-ET" sz="1300" b="1" dirty="0"/>
              <a:t>d </a:t>
            </a:r>
            <a:r>
              <a:rPr lang="en-US" sz="1300" b="1" dirty="0"/>
              <a:t>C</a:t>
            </a:r>
            <a:r>
              <a:rPr lang="aa-ET" sz="1300" b="1" dirty="0"/>
              <a:t>A </a:t>
            </a:r>
            <a:r>
              <a:rPr lang="en-US" sz="1300" b="1" dirty="0"/>
              <a:t>spherical coverage requirement </a:t>
            </a:r>
            <a:r>
              <a:rPr lang="aa-ET" sz="1300" b="1" dirty="0"/>
              <a:t>p</a:t>
            </a:r>
            <a:r>
              <a:rPr lang="en-US" sz="1300" b="1" dirty="0"/>
              <a:t>e</a:t>
            </a:r>
            <a:r>
              <a:rPr lang="aa-ET" sz="1300" b="1" dirty="0"/>
              <a:t>r </a:t>
            </a:r>
            <a:r>
              <a:rPr lang="en-US" sz="1300" b="1" dirty="0"/>
              <a:t>b</a:t>
            </a:r>
            <a:r>
              <a:rPr lang="aa-ET" sz="1300" b="1" dirty="0"/>
              <a:t>a</a:t>
            </a:r>
            <a:r>
              <a:rPr lang="en-US" sz="1300" b="1" dirty="0"/>
              <a:t>n</a:t>
            </a:r>
            <a:r>
              <a:rPr lang="aa-ET" sz="1300" b="1" dirty="0"/>
              <a:t>d.</a:t>
            </a:r>
            <a:r>
              <a:rPr lang="en-US" sz="1300" b="1" dirty="0"/>
              <a:t> </a:t>
            </a:r>
            <a:endParaRPr lang="en-SE" sz="1300" b="1" dirty="0"/>
          </a:p>
          <a:p>
            <a:pPr lvl="1"/>
            <a:r>
              <a:rPr lang="en-US" sz="1300" b="1" dirty="0"/>
              <a:t>R</a:t>
            </a:r>
            <a:r>
              <a:rPr lang="en-SE" sz="1300" b="1" dirty="0"/>
              <a:t>e</a:t>
            </a:r>
            <a:r>
              <a:rPr lang="en-US" sz="1300" b="1" dirty="0"/>
              <a:t>l</a:t>
            </a:r>
            <a:r>
              <a:rPr lang="en-SE" sz="1300" b="1" dirty="0"/>
              <a:t>-15 </a:t>
            </a:r>
            <a:r>
              <a:rPr lang="en-US" sz="1300" b="1" dirty="0"/>
              <a:t>s</a:t>
            </a:r>
            <a:r>
              <a:rPr lang="en-SE" sz="1300" b="1" dirty="0"/>
              <a:t>p</a:t>
            </a:r>
            <a:r>
              <a:rPr lang="en-US" sz="1300" b="1" dirty="0"/>
              <a:t>h</a:t>
            </a:r>
            <a:r>
              <a:rPr lang="en-SE" sz="1300" b="1" dirty="0"/>
              <a:t>e</a:t>
            </a:r>
            <a:r>
              <a:rPr lang="en-US" sz="1300" b="1" dirty="0"/>
              <a:t>r</a:t>
            </a:r>
            <a:r>
              <a:rPr lang="en-SE" sz="1300" b="1" dirty="0" err="1"/>
              <a:t>i</a:t>
            </a:r>
            <a:r>
              <a:rPr lang="en-US" sz="1300" b="1" dirty="0"/>
              <a:t>c</a:t>
            </a:r>
            <a:r>
              <a:rPr lang="en-SE" sz="1300" b="1" dirty="0"/>
              <a:t>a</a:t>
            </a:r>
            <a:r>
              <a:rPr lang="en-US" sz="1300" b="1" dirty="0"/>
              <a:t>l</a:t>
            </a:r>
            <a:r>
              <a:rPr lang="en-SE" sz="1300" b="1" dirty="0"/>
              <a:t> </a:t>
            </a:r>
            <a:r>
              <a:rPr lang="en-US" sz="1300" b="1" dirty="0"/>
              <a:t>c</a:t>
            </a:r>
            <a:r>
              <a:rPr lang="en-SE" sz="1300" b="1" dirty="0"/>
              <a:t>o</a:t>
            </a:r>
            <a:r>
              <a:rPr lang="en-US" sz="1300" b="1" dirty="0"/>
              <a:t>v</a:t>
            </a:r>
            <a:r>
              <a:rPr lang="en-SE" sz="1300" b="1" dirty="0"/>
              <a:t>e</a:t>
            </a:r>
            <a:r>
              <a:rPr lang="en-US" sz="1300" b="1" dirty="0"/>
              <a:t>r</a:t>
            </a:r>
            <a:r>
              <a:rPr lang="en-SE" sz="1300" b="1" dirty="0"/>
              <a:t>a</a:t>
            </a:r>
            <a:r>
              <a:rPr lang="en-US" sz="1300" b="1" dirty="0"/>
              <a:t>g</a:t>
            </a:r>
            <a:r>
              <a:rPr lang="en-SE" sz="1300" b="1" dirty="0"/>
              <a:t>e </a:t>
            </a:r>
            <a:r>
              <a:rPr lang="en-US" sz="1300" b="1" dirty="0"/>
              <a:t>requirement</a:t>
            </a:r>
            <a:r>
              <a:rPr lang="en-SE" sz="1300" b="1" dirty="0"/>
              <a:t> will be taken as </a:t>
            </a:r>
            <a:r>
              <a:rPr lang="en-US" sz="1300" b="1" dirty="0"/>
              <a:t>b</a:t>
            </a:r>
            <a:r>
              <a:rPr lang="en-SE" sz="1300" b="1" dirty="0"/>
              <a:t>a</a:t>
            </a:r>
            <a:r>
              <a:rPr lang="en-US" sz="1300" b="1" dirty="0"/>
              <a:t>s</a:t>
            </a:r>
            <a:r>
              <a:rPr lang="en-SE" sz="1300" b="1" dirty="0"/>
              <a:t>e</a:t>
            </a:r>
            <a:r>
              <a:rPr lang="en-US" sz="1300" b="1" dirty="0"/>
              <a:t>l</a:t>
            </a:r>
            <a:r>
              <a:rPr lang="en-SE" sz="1300" b="1" dirty="0" err="1"/>
              <a:t>i</a:t>
            </a:r>
            <a:r>
              <a:rPr lang="en-US" sz="1300" b="1" dirty="0"/>
              <a:t>n</a:t>
            </a:r>
            <a:r>
              <a:rPr lang="en-SE" sz="1300" b="1" dirty="0"/>
              <a:t>e.</a:t>
            </a:r>
          </a:p>
          <a:p>
            <a:pPr lvl="1"/>
            <a:endParaRPr lang="aa-ET" sz="1300" b="1" dirty="0"/>
          </a:p>
          <a:p>
            <a:r>
              <a:rPr lang="en-GB" sz="1300" b="1" dirty="0"/>
              <a:t>MRTD</a:t>
            </a:r>
            <a:r>
              <a:rPr lang="aa-ET" sz="1300" b="1" dirty="0"/>
              <a:t> </a:t>
            </a:r>
            <a:r>
              <a:rPr lang="en-US" sz="1300" b="1" dirty="0"/>
              <a:t>v</a:t>
            </a:r>
            <a:r>
              <a:rPr lang="aa-ET" sz="1300" b="1" dirty="0"/>
              <a:t>a</a:t>
            </a:r>
            <a:r>
              <a:rPr lang="en-US" sz="1300" b="1" dirty="0"/>
              <a:t>l</a:t>
            </a:r>
            <a:r>
              <a:rPr lang="aa-ET" sz="1300" b="1" dirty="0"/>
              <a:t>u</a:t>
            </a:r>
            <a:r>
              <a:rPr lang="en-US" sz="1300" b="1" dirty="0"/>
              <a:t>e</a:t>
            </a:r>
            <a:r>
              <a:rPr lang="en-GB" sz="1300" b="1" dirty="0"/>
              <a:t> is </a:t>
            </a:r>
            <a:r>
              <a:rPr lang="aa-ET" sz="1300" b="1" dirty="0"/>
              <a:t>t</a:t>
            </a:r>
            <a:r>
              <a:rPr lang="en-US" sz="1300" b="1" dirty="0"/>
              <a:t>o</a:t>
            </a:r>
            <a:r>
              <a:rPr lang="aa-ET" sz="1300" b="1" dirty="0"/>
              <a:t> </a:t>
            </a:r>
            <a:r>
              <a:rPr lang="en-US" sz="1300" b="1" dirty="0"/>
              <a:t>b</a:t>
            </a:r>
            <a:r>
              <a:rPr lang="aa-ET" sz="1300" b="1" dirty="0"/>
              <a:t>e </a:t>
            </a:r>
            <a:r>
              <a:rPr lang="en-GB" sz="1300" b="1" dirty="0"/>
              <a:t>agreed</a:t>
            </a:r>
            <a:r>
              <a:rPr lang="en-SE" sz="1300" b="1" dirty="0"/>
              <a:t> </a:t>
            </a:r>
            <a:r>
              <a:rPr lang="en-US" sz="1300" b="1" dirty="0">
                <a:solidFill>
                  <a:srgbClr val="FF0000"/>
                </a:solidFill>
              </a:rPr>
              <a:t>a</a:t>
            </a:r>
            <a:r>
              <a:rPr lang="en-SE" sz="1300" b="1" dirty="0">
                <a:solidFill>
                  <a:srgbClr val="FF0000"/>
                </a:solidFill>
              </a:rPr>
              <a:t>n</a:t>
            </a:r>
            <a:r>
              <a:rPr lang="en-US" sz="1300" b="1" dirty="0">
                <a:solidFill>
                  <a:srgbClr val="FF0000"/>
                </a:solidFill>
              </a:rPr>
              <a:t>d</a:t>
            </a:r>
            <a:r>
              <a:rPr lang="en-SE" sz="1300" b="1" dirty="0">
                <a:solidFill>
                  <a:srgbClr val="FF0000"/>
                </a:solidFill>
              </a:rPr>
              <a:t> </a:t>
            </a:r>
            <a:r>
              <a:rPr lang="en-US" sz="1300" b="1" dirty="0">
                <a:solidFill>
                  <a:srgbClr val="FF0000"/>
                </a:solidFill>
              </a:rPr>
              <a:t>t</a:t>
            </a:r>
            <a:r>
              <a:rPr lang="en-SE" sz="1300" b="1" dirty="0">
                <a:solidFill>
                  <a:srgbClr val="FF0000"/>
                </a:solidFill>
              </a:rPr>
              <a:t>e</a:t>
            </a:r>
            <a:r>
              <a:rPr lang="en-US" sz="1300" b="1" dirty="0">
                <a:solidFill>
                  <a:srgbClr val="FF0000"/>
                </a:solidFill>
              </a:rPr>
              <a:t>s</a:t>
            </a:r>
            <a:r>
              <a:rPr lang="en-SE" sz="1300" b="1" dirty="0">
                <a:solidFill>
                  <a:srgbClr val="FF0000"/>
                </a:solidFill>
              </a:rPr>
              <a:t>t</a:t>
            </a:r>
            <a:r>
              <a:rPr lang="en-US" sz="1300" b="1" dirty="0">
                <a:solidFill>
                  <a:srgbClr val="FF0000"/>
                </a:solidFill>
              </a:rPr>
              <a:t>e</a:t>
            </a:r>
            <a:r>
              <a:rPr lang="en-SE" sz="1300" b="1">
                <a:solidFill>
                  <a:srgbClr val="FF0000"/>
                </a:solidFill>
              </a:rPr>
              <a:t>d </a:t>
            </a:r>
            <a:r>
              <a:rPr lang="en-GB" sz="1300" b="1" dirty="0"/>
              <a:t>to ensure UE meet this requirement</a:t>
            </a:r>
            <a:r>
              <a:rPr lang="en-SE" sz="1300" b="1" dirty="0"/>
              <a:t>.</a:t>
            </a:r>
          </a:p>
          <a:p>
            <a:pPr lvl="1"/>
            <a:r>
              <a:rPr lang="en-GB" sz="1300" b="1" dirty="0"/>
              <a:t>MRTD value will depend on the outcome of the</a:t>
            </a:r>
            <a:r>
              <a:rPr lang="en-SE" sz="1300" b="1" dirty="0"/>
              <a:t> </a:t>
            </a:r>
            <a:r>
              <a:rPr lang="en-US" sz="1300" b="1" dirty="0"/>
              <a:t>d</a:t>
            </a:r>
            <a:r>
              <a:rPr lang="en-SE" sz="1300" b="1" dirty="0" err="1"/>
              <a:t>i</a:t>
            </a:r>
            <a:r>
              <a:rPr lang="en-US" sz="1300" b="1" dirty="0"/>
              <a:t>s</a:t>
            </a:r>
            <a:r>
              <a:rPr lang="en-SE" sz="1300" b="1" dirty="0"/>
              <a:t>c</a:t>
            </a:r>
            <a:r>
              <a:rPr lang="en-US" sz="1300" b="1" dirty="0"/>
              <a:t>u</a:t>
            </a:r>
            <a:r>
              <a:rPr lang="en-SE" sz="1300" b="1" dirty="0"/>
              <a:t>s</a:t>
            </a:r>
            <a:r>
              <a:rPr lang="en-US" sz="1300" b="1" dirty="0"/>
              <a:t>s</a:t>
            </a:r>
            <a:r>
              <a:rPr lang="en-SE" sz="1300" b="1" dirty="0" err="1"/>
              <a:t>i</a:t>
            </a:r>
            <a:r>
              <a:rPr lang="en-US" sz="1300" b="1" dirty="0"/>
              <a:t>o</a:t>
            </a:r>
            <a:r>
              <a:rPr lang="en-SE" sz="1300" b="1" dirty="0"/>
              <a:t>n </a:t>
            </a:r>
            <a:r>
              <a:rPr lang="en-US" sz="1300" b="1" dirty="0"/>
              <a:t>o</a:t>
            </a:r>
            <a:r>
              <a:rPr lang="en-SE" sz="1300" b="1" dirty="0"/>
              <a:t>n </a:t>
            </a:r>
            <a:r>
              <a:rPr lang="en-US" sz="1300" b="1" dirty="0"/>
              <a:t>t</a:t>
            </a:r>
            <a:r>
              <a:rPr lang="en-SE" sz="1300" b="1" dirty="0"/>
              <a:t>h</a:t>
            </a:r>
            <a:r>
              <a:rPr lang="en-US" sz="1300" b="1" dirty="0"/>
              <a:t>e</a:t>
            </a:r>
            <a:r>
              <a:rPr lang="en-GB" sz="1300" b="1" dirty="0"/>
              <a:t> deployment scenario and the BS synchronization. </a:t>
            </a:r>
          </a:p>
          <a:p>
            <a:pPr lvl="1"/>
            <a:endParaRPr lang="en-SE" sz="900" b="1" dirty="0"/>
          </a:p>
        </p:txBody>
      </p:sp>
    </p:spTree>
    <p:extLst>
      <p:ext uri="{BB962C8B-B14F-4D97-AF65-F5344CB8AC3E}">
        <p14:creationId xmlns:p14="http://schemas.microsoft.com/office/powerpoint/2010/main" val="232245367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336</Words>
  <Application>Microsoft Office PowerPoint</Application>
  <PresentationFormat>Widescreen</PresentationFormat>
  <Paragraphs>27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Calibri</vt:lpstr>
      <vt:lpstr>Calibri Light</vt:lpstr>
      <vt:lpstr>Office Theme</vt:lpstr>
      <vt:lpstr>WF on FR2 Inter-band DL CA</vt:lpstr>
      <vt:lpstr>Background</vt:lpstr>
      <vt:lpstr>WF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further clarification for wideband operation</dc:title>
  <dc:creator>vvintola@qti.qualcomm.com</dc:creator>
  <cp:keywords>Wide;band operation, CTPClassification=CTP_PUBLIC:VisualMarkings=</cp:keywords>
  <cp:lastModifiedBy>Zander, Olof</cp:lastModifiedBy>
  <cp:revision>554</cp:revision>
  <dcterms:created xsi:type="dcterms:W3CDTF">2017-05-16T04:27:47Z</dcterms:created>
  <dcterms:modified xsi:type="dcterms:W3CDTF">2019-10-18T02:11:41Z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6bd48086-dee8-488e-8462-ca57077ee532</vt:lpwstr>
  </property>
  <property fmtid="{D5CDD505-2E9C-101B-9397-08002B2CF9AE}" pid="3" name="CTP_TimeStamp">
    <vt:lpwstr>2017-12-02 00:42:09Z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_NewReviewCycle">
    <vt:lpwstr/>
  </property>
  <property fmtid="{D5CDD505-2E9C-101B-9397-08002B2CF9AE}" pid="8" name="CTPClassification">
    <vt:lpwstr>CTP_PUBLIC</vt:lpwstr>
  </property>
</Properties>
</file>