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63" r:id="rId3"/>
    <p:sldId id="264" r:id="rId4"/>
    <p:sldId id="265" r:id="rId5"/>
    <p:sldId id="266" r:id="rId6"/>
    <p:sldId id="267" r:id="rId7"/>
    <p:sldId id="268" r:id="rId8"/>
    <p:sldId id="270" r:id="rId9"/>
    <p:sldId id="27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293" autoAdjust="0"/>
  </p:normalViewPr>
  <p:slideViewPr>
    <p:cSldViewPr>
      <p:cViewPr varScale="1">
        <p:scale>
          <a:sx n="74" d="100"/>
          <a:sy n="74" d="100"/>
        </p:scale>
        <p:origin x="169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1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272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092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49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83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17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#</a:t>
            </a:r>
            <a:r>
              <a:rPr lang="en-US" altLang="zh-CN" b="1" dirty="0" smtClean="0"/>
              <a:t>92</a:t>
            </a:r>
            <a:r>
              <a:rPr lang="en-GB" altLang="zh-CN" b="1" dirty="0" smtClean="0"/>
              <a:t>	                                                      R4-1910050</a:t>
            </a:r>
            <a:endParaRPr lang="en-US" altLang="zh-CN" b="1" dirty="0" smtClean="0"/>
          </a:p>
          <a:p>
            <a:r>
              <a:rPr lang="x-none" altLang="zh-CN" b="1" dirty="0"/>
              <a:t>Ljubljana, SI, 26</a:t>
            </a:r>
            <a:r>
              <a:rPr lang="x-none" altLang="zh-CN" b="1" baseline="30000" dirty="0"/>
              <a:t>th</a:t>
            </a:r>
            <a:r>
              <a:rPr lang="x-none" altLang="zh-CN" b="1" dirty="0"/>
              <a:t>– 30</a:t>
            </a:r>
            <a:r>
              <a:rPr lang="x-none" altLang="zh-CN" b="1" baseline="30000" dirty="0"/>
              <a:t>th</a:t>
            </a:r>
            <a:r>
              <a:rPr lang="x-none" altLang="zh-CN" b="1" dirty="0"/>
              <a:t> August, 2019</a:t>
            </a:r>
            <a:endParaRPr lang="zh-CN" altLang="zh-CN" dirty="0"/>
          </a:p>
          <a:p>
            <a:pPr hangingPunct="0"/>
            <a:r>
              <a:rPr lang="en-GB" altLang="zh-CN" b="1" dirty="0" smtClean="0"/>
              <a:t>Agenda Item: 9.16.2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 smtClean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304256"/>
          </a:xfrm>
        </p:spPr>
        <p:txBody>
          <a:bodyPr>
            <a:noAutofit/>
          </a:bodyPr>
          <a:lstStyle/>
          <a:p>
            <a:r>
              <a:rPr lang="en-GB" altLang="zh-CN" sz="2800" dirty="0"/>
              <a:t>SCS and channel </a:t>
            </a:r>
            <a:r>
              <a:rPr lang="en-GB" altLang="zh-CN" sz="2800" dirty="0" smtClean="0"/>
              <a:t>bandwidth</a:t>
            </a:r>
            <a:endParaRPr lang="en-US" altLang="zh-CN" sz="2800" dirty="0" smtClean="0"/>
          </a:p>
          <a:p>
            <a:pPr lvl="1" hangingPunct="0"/>
            <a:r>
              <a:rPr lang="en-GB" altLang="zh-CN" dirty="0" smtClean="0"/>
              <a:t>FDD</a:t>
            </a:r>
            <a:r>
              <a:rPr lang="en-GB" altLang="zh-CN" dirty="0"/>
              <a:t>: 10 MHz, SCS 15 kHz</a:t>
            </a:r>
            <a:endParaRPr lang="zh-CN" altLang="zh-CN" dirty="0"/>
          </a:p>
          <a:p>
            <a:pPr lvl="1" hangingPunct="0"/>
            <a:r>
              <a:rPr lang="en-GB" altLang="zh-CN" dirty="0"/>
              <a:t>TDD: 40 MHz, SCS 30 kHz </a:t>
            </a:r>
            <a:endParaRPr lang="zh-CN" altLang="zh-CN" dirty="0"/>
          </a:p>
          <a:p>
            <a:pPr lvl="1"/>
            <a:r>
              <a:rPr lang="en-GB" altLang="zh-CN" dirty="0"/>
              <a:t>FFS for FDD 30KHz</a:t>
            </a:r>
            <a:endParaRPr lang="en-US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61248"/>
          </a:xfrm>
        </p:spPr>
        <p:txBody>
          <a:bodyPr>
            <a:noAutofit/>
          </a:bodyPr>
          <a:lstStyle/>
          <a:p>
            <a:r>
              <a:rPr lang="en-GB" altLang="zh-CN" sz="1400" dirty="0"/>
              <a:t>Maximum Doppler </a:t>
            </a:r>
            <a:endParaRPr lang="en-GB" altLang="zh-CN" sz="1400" dirty="0" smtClean="0"/>
          </a:p>
          <a:p>
            <a:pPr lvl="1" hangingPunct="0"/>
            <a:r>
              <a:rPr lang="en-US" altLang="zh-CN" sz="1400" dirty="0"/>
              <a:t>For TDD 30KHz</a:t>
            </a:r>
            <a:endParaRPr lang="zh-CN" altLang="zh-CN" sz="1400" dirty="0"/>
          </a:p>
          <a:p>
            <a:pPr lvl="2" hangingPunct="0"/>
            <a:r>
              <a:rPr lang="en-US" altLang="zh-CN" sz="1400" dirty="0"/>
              <a:t>For HST single tap, maximum Doppler 1667Hz  is feasible.</a:t>
            </a:r>
            <a:endParaRPr lang="zh-CN" altLang="zh-CN" sz="1400" dirty="0"/>
          </a:p>
          <a:p>
            <a:pPr lvl="2" hangingPunct="0"/>
            <a:r>
              <a:rPr lang="en-US" altLang="zh-CN" sz="1400" dirty="0"/>
              <a:t>For HST-SFN, further study the maximum Doppler frequency:</a:t>
            </a:r>
            <a:endParaRPr lang="zh-CN" altLang="zh-CN" sz="1400" dirty="0"/>
          </a:p>
          <a:p>
            <a:pPr lvl="3" hangingPunct="0"/>
            <a:r>
              <a:rPr lang="en-US" altLang="zh-CN" sz="1400" dirty="0" smtClean="0"/>
              <a:t>Target speed of 500km/h</a:t>
            </a:r>
          </a:p>
          <a:p>
            <a:pPr lvl="4" hangingPunct="0"/>
            <a:r>
              <a:rPr lang="en-US" altLang="zh-CN" sz="1400" dirty="0" smtClean="0"/>
              <a:t>Option </a:t>
            </a:r>
            <a:r>
              <a:rPr lang="en-US" altLang="zh-CN" sz="1400" dirty="0"/>
              <a:t>1: 1667Hz </a:t>
            </a:r>
            <a:endParaRPr lang="en-US" altLang="zh-CN" sz="1400" dirty="0" smtClean="0"/>
          </a:p>
          <a:p>
            <a:pPr lvl="4" hangingPunct="0"/>
            <a:r>
              <a:rPr lang="en-US" altLang="zh-CN" sz="1400" dirty="0" smtClean="0"/>
              <a:t>Option </a:t>
            </a:r>
            <a:r>
              <a:rPr lang="en-US" altLang="zh-CN" sz="1400" dirty="0"/>
              <a:t>2: 1500Hz  </a:t>
            </a:r>
            <a:endParaRPr lang="en-US" altLang="zh-CN" sz="1400" dirty="0" smtClean="0"/>
          </a:p>
          <a:p>
            <a:pPr lvl="3" hangingPunct="0">
              <a:spcBef>
                <a:spcPts val="0"/>
              </a:spcBef>
            </a:pPr>
            <a:r>
              <a:rPr lang="en-US" altLang="zh-CN" sz="1400" dirty="0"/>
              <a:t>Target speed of </a:t>
            </a:r>
            <a:r>
              <a:rPr lang="en-US" altLang="zh-CN" sz="1400" dirty="0" smtClean="0"/>
              <a:t>350km/h</a:t>
            </a:r>
          </a:p>
          <a:p>
            <a:pPr lvl="4" hangingPunct="0">
              <a:spcBef>
                <a:spcPts val="0"/>
              </a:spcBef>
            </a:pPr>
            <a:r>
              <a:rPr lang="en-US" altLang="zh-CN" sz="1400" dirty="0" smtClean="0"/>
              <a:t>1167Hz </a:t>
            </a:r>
            <a:endParaRPr lang="en-US" altLang="zh-CN" sz="1400" dirty="0"/>
          </a:p>
          <a:p>
            <a:pPr lvl="1" hangingPunct="0"/>
            <a:r>
              <a:rPr lang="en-US" altLang="zh-CN" sz="1400" dirty="0" smtClean="0"/>
              <a:t>For </a:t>
            </a:r>
            <a:r>
              <a:rPr lang="en-US" altLang="zh-CN" sz="1400" dirty="0"/>
              <a:t>FDD </a:t>
            </a:r>
            <a:r>
              <a:rPr lang="en-US" altLang="zh-CN" sz="1400" dirty="0" smtClean="0"/>
              <a:t>15KHz</a:t>
            </a:r>
            <a:endParaRPr lang="zh-CN" altLang="zh-CN" sz="1400" dirty="0" smtClean="0"/>
          </a:p>
          <a:p>
            <a:pPr lvl="2" hangingPunct="0"/>
            <a:r>
              <a:rPr lang="en-US" altLang="zh-CN" sz="1400" dirty="0" smtClean="0"/>
              <a:t>Single tap HST</a:t>
            </a:r>
            <a:endParaRPr lang="zh-CN" altLang="zh-CN" sz="1400" dirty="0" smtClean="0"/>
          </a:p>
          <a:p>
            <a:pPr lvl="3" hangingPunct="0"/>
            <a:r>
              <a:rPr lang="en-US" altLang="zh-CN" sz="1400" dirty="0" smtClean="0"/>
              <a:t>Option </a:t>
            </a:r>
            <a:r>
              <a:rPr lang="en-US" altLang="zh-CN" sz="1400" dirty="0"/>
              <a:t>1: 1000Hz</a:t>
            </a:r>
            <a:endParaRPr lang="zh-CN" altLang="zh-CN" sz="1400" dirty="0"/>
          </a:p>
          <a:p>
            <a:pPr lvl="3" hangingPunct="0"/>
            <a:r>
              <a:rPr lang="en-US" altLang="zh-CN" sz="1400" dirty="0"/>
              <a:t>Option 2: 1250Hz</a:t>
            </a:r>
            <a:endParaRPr lang="zh-CN" altLang="zh-CN" sz="1400" dirty="0"/>
          </a:p>
          <a:p>
            <a:pPr lvl="2" hangingPunct="0"/>
            <a:r>
              <a:rPr lang="en-US" altLang="zh-CN" sz="1400" dirty="0" smtClean="0"/>
              <a:t>HST-SFN</a:t>
            </a:r>
          </a:p>
          <a:p>
            <a:pPr lvl="3" hangingPunct="0"/>
            <a:r>
              <a:rPr lang="en-US" altLang="zh-CN" sz="1400" dirty="0"/>
              <a:t>Target speed of 500km/h</a:t>
            </a:r>
            <a:endParaRPr lang="zh-CN" altLang="zh-CN" sz="1400" dirty="0"/>
          </a:p>
          <a:p>
            <a:pPr lvl="4" hangingPunct="0"/>
            <a:r>
              <a:rPr lang="en-US" altLang="zh-CN" sz="1400" dirty="0"/>
              <a:t>Option 1: 1667Hz</a:t>
            </a:r>
            <a:endParaRPr lang="zh-CN" altLang="zh-CN" sz="1400" dirty="0"/>
          </a:p>
          <a:p>
            <a:pPr lvl="4" hangingPunct="0"/>
            <a:r>
              <a:rPr lang="en-US" altLang="zh-CN" sz="1400" dirty="0"/>
              <a:t>Option 2: 1250Hz</a:t>
            </a:r>
            <a:endParaRPr lang="zh-CN" altLang="zh-CN" sz="1400" dirty="0"/>
          </a:p>
          <a:p>
            <a:pPr lvl="4" hangingPunct="0"/>
            <a:r>
              <a:rPr lang="en-US" altLang="zh-CN" sz="1400" dirty="0"/>
              <a:t>Option 3: 875Hz </a:t>
            </a:r>
            <a:endParaRPr lang="zh-CN" altLang="zh-CN" sz="1400" dirty="0"/>
          </a:p>
          <a:p>
            <a:pPr lvl="4" hangingPunct="0"/>
            <a:r>
              <a:rPr lang="en-US" altLang="zh-CN" sz="1400" dirty="0"/>
              <a:t>Option 4: 972Hz</a:t>
            </a:r>
            <a:endParaRPr lang="zh-CN" altLang="zh-CN" sz="1400" dirty="0"/>
          </a:p>
          <a:p>
            <a:pPr lvl="4" hangingPunct="0"/>
            <a:r>
              <a:rPr lang="en-US" altLang="zh-CN" sz="1400" dirty="0"/>
              <a:t>Option 5: </a:t>
            </a:r>
            <a:r>
              <a:rPr lang="en-US" altLang="zh-CN" sz="1400" dirty="0" smtClean="0"/>
              <a:t>780Hz</a:t>
            </a:r>
          </a:p>
          <a:p>
            <a:pPr lvl="3" hangingPunct="0"/>
            <a:r>
              <a:rPr lang="en-US" altLang="zh-CN" sz="1400" dirty="0"/>
              <a:t>Target speed of </a:t>
            </a:r>
            <a:r>
              <a:rPr lang="en-US" altLang="zh-CN" sz="1400" dirty="0" smtClean="0"/>
              <a:t>350km/h</a:t>
            </a:r>
          </a:p>
          <a:p>
            <a:pPr lvl="4" hangingPunct="0"/>
            <a:r>
              <a:rPr lang="en-US" altLang="zh-CN" sz="1400" dirty="0" smtClean="0"/>
              <a:t>Option 1: 875Hz</a:t>
            </a:r>
          </a:p>
          <a:p>
            <a:pPr lvl="4" hangingPunct="0"/>
            <a:r>
              <a:rPr lang="en-US" altLang="zh-CN" sz="1400" dirty="0" smtClean="0"/>
              <a:t>Option 2: 780Hz</a:t>
            </a:r>
          </a:p>
          <a:p>
            <a:pPr lvl="4" hangingPunct="0"/>
            <a:endParaRPr lang="zh-CN" altLang="zh-CN" sz="1400" dirty="0"/>
          </a:p>
          <a:p>
            <a:pPr marL="1371600" lvl="3" indent="0" hangingPunct="0">
              <a:buNone/>
            </a:pPr>
            <a:endParaRPr lang="zh-CN" altLang="zh-CN" sz="1400" dirty="0" smtClean="0"/>
          </a:p>
          <a:p>
            <a:pPr marL="0" indent="0">
              <a:buNone/>
            </a:pPr>
            <a:endParaRPr lang="en-GB" altLang="zh-CN" sz="1400" dirty="0" smtClean="0"/>
          </a:p>
          <a:p>
            <a:pPr marL="457200" lvl="1" indent="0">
              <a:buNone/>
            </a:pPr>
            <a:endParaRPr lang="en-US" altLang="zh-CN" sz="1400" dirty="0" smtClean="0"/>
          </a:p>
          <a:p>
            <a:pPr lvl="2">
              <a:buNone/>
            </a:pPr>
            <a:endParaRPr lang="en-US" altLang="zh-CN" sz="14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4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971600" y="6488668"/>
            <a:ext cx="6707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Note: for HST-SFN, other options are not precluded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20081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2304256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Deployment scenario</a:t>
            </a:r>
          </a:p>
          <a:p>
            <a:pPr lvl="1" hangingPunct="0"/>
            <a:r>
              <a:rPr lang="en-GB" altLang="zh-CN" dirty="0"/>
              <a:t>HST-SFN with bidirectional coverage</a:t>
            </a:r>
            <a:endParaRPr lang="zh-CN" altLang="zh-CN" dirty="0"/>
          </a:p>
          <a:p>
            <a:pPr lvl="1" hangingPunct="0"/>
            <a:r>
              <a:rPr lang="en-GB" altLang="zh-CN" dirty="0"/>
              <a:t>HST single tap </a:t>
            </a:r>
            <a:endParaRPr lang="zh-CN" altLang="zh-CN" dirty="0"/>
          </a:p>
          <a:p>
            <a:pPr lvl="1" hangingPunct="0"/>
            <a:r>
              <a:rPr lang="en-GB" altLang="zh-CN" dirty="0"/>
              <a:t>FFS for multi-path fading channel</a:t>
            </a:r>
            <a:endParaRPr lang="zh-CN" altLang="zh-CN" dirty="0"/>
          </a:p>
          <a:p>
            <a:pPr lvl="1" hangingPunct="0"/>
            <a:r>
              <a:rPr lang="en-GB" altLang="zh-CN" dirty="0"/>
              <a:t>Applicability rule will be discussed </a:t>
            </a:r>
            <a:endParaRPr lang="zh-CN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2845144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268760"/>
            <a:ext cx="8229600" cy="5160636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Channel model</a:t>
            </a:r>
          </a:p>
          <a:p>
            <a:pPr lvl="1"/>
            <a:r>
              <a:rPr lang="en-GB" altLang="zh-CN" sz="2000" dirty="0"/>
              <a:t>For HST single tap</a:t>
            </a:r>
            <a:endParaRPr lang="zh-CN" altLang="zh-CN" sz="2000" dirty="0"/>
          </a:p>
          <a:p>
            <a:pPr lvl="2"/>
            <a:r>
              <a:rPr lang="en-US" altLang="zh-CN" sz="2000" dirty="0"/>
              <a:t>Option 1: </a:t>
            </a:r>
            <a:r>
              <a:rPr lang="en-US" altLang="zh-CN" sz="2000" dirty="0" smtClean="0"/>
              <a:t>Ds=300m, </a:t>
            </a:r>
            <a:r>
              <a:rPr lang="en-US" altLang="zh-CN" sz="2000" dirty="0" err="1"/>
              <a:t>Dmin</a:t>
            </a:r>
            <a:r>
              <a:rPr lang="en-US" altLang="zh-CN" sz="2000" dirty="0"/>
              <a:t>=2m </a:t>
            </a:r>
            <a:endParaRPr lang="zh-CN" altLang="zh-CN" sz="2000" dirty="0"/>
          </a:p>
          <a:p>
            <a:pPr lvl="2"/>
            <a:r>
              <a:rPr lang="en-US" altLang="zh-CN" sz="2000" dirty="0" smtClean="0"/>
              <a:t>Option 2</a:t>
            </a:r>
            <a:r>
              <a:rPr lang="en-US" altLang="zh-CN" sz="2000" dirty="0"/>
              <a:t>: D</a:t>
            </a:r>
            <a:r>
              <a:rPr lang="en-GB" altLang="zh-CN" sz="2000" dirty="0"/>
              <a:t>s=700m, </a:t>
            </a:r>
            <a:r>
              <a:rPr lang="en-GB" altLang="zh-CN" sz="2000" dirty="0" err="1"/>
              <a:t>Dmin</a:t>
            </a:r>
            <a:r>
              <a:rPr lang="en-GB" altLang="zh-CN" sz="2000" dirty="0"/>
              <a:t>=150m </a:t>
            </a:r>
          </a:p>
          <a:p>
            <a:pPr lvl="1"/>
            <a:r>
              <a:rPr lang="en-GB" altLang="zh-CN" sz="2000" dirty="0"/>
              <a:t>For </a:t>
            </a:r>
            <a:r>
              <a:rPr lang="en-GB" altLang="zh-CN" sz="2000" dirty="0" smtClean="0"/>
              <a:t>HST-SFN, </a:t>
            </a:r>
            <a:r>
              <a:rPr lang="en-GB" altLang="zh-CN" sz="2000" dirty="0"/>
              <a:t>r</a:t>
            </a:r>
            <a:r>
              <a:rPr lang="en-GB" altLang="zh-CN" sz="2000" dirty="0" smtClean="0"/>
              <a:t>euse </a:t>
            </a:r>
            <a:r>
              <a:rPr lang="en-GB" altLang="zh-CN" sz="2000" dirty="0"/>
              <a:t>LTE HST-SFN bi-directional channel model, and number of taps can be further discussed.</a:t>
            </a:r>
            <a:endParaRPr lang="zh-CN" altLang="zh-CN" sz="2000" dirty="0"/>
          </a:p>
          <a:p>
            <a:pPr lvl="2"/>
            <a:r>
              <a:rPr lang="en-GB" altLang="zh-CN" sz="2000" dirty="0"/>
              <a:t>Option 1: Ds=1000m, </a:t>
            </a:r>
            <a:r>
              <a:rPr lang="en-GB" altLang="zh-CN" sz="2000" dirty="0" err="1" smtClean="0"/>
              <a:t>Dmin</a:t>
            </a:r>
            <a:r>
              <a:rPr lang="en-GB" altLang="zh-CN" sz="2000" dirty="0" smtClean="0"/>
              <a:t>=50m </a:t>
            </a:r>
            <a:endParaRPr lang="zh-CN" altLang="zh-CN" sz="2000" dirty="0"/>
          </a:p>
          <a:p>
            <a:pPr lvl="2"/>
            <a:r>
              <a:rPr lang="en-GB" altLang="zh-CN" sz="2000" dirty="0"/>
              <a:t>Option 2: Ds=700m, </a:t>
            </a:r>
            <a:r>
              <a:rPr lang="en-GB" altLang="zh-CN" sz="2000" dirty="0" err="1" smtClean="0"/>
              <a:t>Dmin</a:t>
            </a:r>
            <a:r>
              <a:rPr lang="en-GB" altLang="zh-CN" sz="2000" dirty="0" smtClean="0"/>
              <a:t>=150m </a:t>
            </a:r>
            <a:endParaRPr lang="zh-CN" altLang="zh-CN" sz="2000" dirty="0"/>
          </a:p>
          <a:p>
            <a:pPr lvl="2"/>
            <a:r>
              <a:rPr lang="en-GB" altLang="zh-CN" sz="2000" dirty="0"/>
              <a:t>Option 3: Ds= 300m, </a:t>
            </a:r>
            <a:r>
              <a:rPr lang="en-GB" altLang="zh-CN" sz="2000" dirty="0" err="1" smtClean="0"/>
              <a:t>Dmin</a:t>
            </a:r>
            <a:r>
              <a:rPr lang="en-GB" altLang="zh-CN" sz="2000" dirty="0" smtClean="0"/>
              <a:t>=2m </a:t>
            </a:r>
            <a:endParaRPr lang="zh-CN" altLang="zh-CN" sz="2000" dirty="0"/>
          </a:p>
          <a:p>
            <a:pPr lvl="2"/>
            <a:r>
              <a:rPr lang="en-GB" altLang="zh-CN" sz="2000" dirty="0"/>
              <a:t>RRM impact needs to be </a:t>
            </a:r>
            <a:r>
              <a:rPr lang="en-GB" altLang="zh-CN" sz="2000" dirty="0" smtClean="0"/>
              <a:t>considered</a:t>
            </a:r>
          </a:p>
          <a:p>
            <a:pPr lvl="1"/>
            <a:r>
              <a:rPr lang="en-GB" altLang="zh-CN" sz="2400" dirty="0" smtClean="0"/>
              <a:t>For simulation alignment purpose</a:t>
            </a:r>
          </a:p>
          <a:p>
            <a:pPr lvl="2"/>
            <a:r>
              <a:rPr lang="en-GB" altLang="zh-CN" sz="2000" dirty="0" smtClean="0"/>
              <a:t>HST-SFN: use 4-tap as baseline</a:t>
            </a:r>
          </a:p>
          <a:p>
            <a:pPr lvl="2"/>
            <a:r>
              <a:rPr lang="en-GB" altLang="zh-CN" sz="2000" dirty="0" smtClean="0"/>
              <a:t>Option 1 </a:t>
            </a:r>
            <a:r>
              <a:rPr lang="en-US" altLang="zh-CN" sz="2000" dirty="0" smtClean="0"/>
              <a:t>Ds=300m, </a:t>
            </a:r>
            <a:r>
              <a:rPr lang="en-US" altLang="zh-CN" sz="2000" dirty="0" err="1" smtClean="0"/>
              <a:t>Dmin</a:t>
            </a:r>
            <a:r>
              <a:rPr lang="en-US" altLang="zh-CN" sz="2000" dirty="0" smtClean="0"/>
              <a:t>=2m  for HST single tap</a:t>
            </a:r>
          </a:p>
          <a:p>
            <a:pPr lvl="2"/>
            <a:r>
              <a:rPr lang="en-US" altLang="zh-CN" sz="2000" dirty="0" smtClean="0"/>
              <a:t>Option 1 </a:t>
            </a:r>
            <a:r>
              <a:rPr lang="en-GB" altLang="zh-CN" sz="2000" dirty="0" smtClean="0"/>
              <a:t>Ds=1000m, </a:t>
            </a:r>
            <a:r>
              <a:rPr lang="en-GB" altLang="zh-CN" sz="2000" dirty="0" err="1" smtClean="0"/>
              <a:t>Dmin</a:t>
            </a:r>
            <a:r>
              <a:rPr lang="en-GB" altLang="zh-CN" sz="2000" dirty="0" smtClean="0"/>
              <a:t>=50m for HST-SFN</a:t>
            </a:r>
            <a:endParaRPr lang="zh-CN" altLang="zh-CN" sz="2000" dirty="0"/>
          </a:p>
          <a:p>
            <a:pPr hangingPunct="0"/>
            <a:endParaRPr lang="zh-CN" altLang="zh-CN" sz="2000" dirty="0"/>
          </a:p>
          <a:p>
            <a:pPr marL="457200" lvl="1" indent="0">
              <a:buNone/>
            </a:pPr>
            <a:endParaRPr lang="en-US" altLang="zh-CN" sz="2000" dirty="0" smtClean="0"/>
          </a:p>
          <a:p>
            <a:pPr lvl="2">
              <a:buNone/>
            </a:pPr>
            <a:endParaRPr lang="en-US" altLang="zh-CN" sz="2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754995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3798754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Transmission scheme</a:t>
            </a:r>
          </a:p>
          <a:p>
            <a:pPr lvl="1" hangingPunct="0"/>
            <a:r>
              <a:rPr lang="en-US" altLang="zh-CN" dirty="0" smtClean="0"/>
              <a:t>HST-SFN  </a:t>
            </a:r>
            <a:r>
              <a:rPr lang="en-US" altLang="zh-CN" dirty="0"/>
              <a:t>with joint transmission. </a:t>
            </a:r>
            <a:endParaRPr lang="en-US" altLang="zh-CN" dirty="0" smtClean="0"/>
          </a:p>
          <a:p>
            <a:pPr lvl="2" hangingPunct="0"/>
            <a:r>
              <a:rPr lang="en-US" altLang="zh-CN" dirty="0" smtClean="0"/>
              <a:t>Same transmission scheme as LTE HST-SFN</a:t>
            </a:r>
            <a:endParaRPr lang="zh-CN" altLang="zh-CN" dirty="0"/>
          </a:p>
          <a:p>
            <a:pPr lvl="1" hangingPunct="0"/>
            <a:r>
              <a:rPr lang="en-US" altLang="zh-CN" dirty="0" smtClean="0"/>
              <a:t>Interested companies are encouraged to study the feasibility and performance benefits for HST-SFN with DPS transmission</a:t>
            </a:r>
          </a:p>
          <a:p>
            <a:pPr lvl="1" hangingPunct="0"/>
            <a:r>
              <a:rPr lang="en-GB" altLang="zh-CN" dirty="0" smtClean="0"/>
              <a:t>Focus on Rel-15 RAN1 physical layer design in this WI first. FFS for Rel-16 RAN1 physical layer design. </a:t>
            </a:r>
            <a:endParaRPr lang="zh-CN" altLang="zh-CN" dirty="0"/>
          </a:p>
          <a:p>
            <a:pPr marL="457200" lvl="1" indent="0">
              <a:buNone/>
            </a:pPr>
            <a:endParaRPr lang="en-US" altLang="zh-CN" dirty="0" smtClean="0"/>
          </a:p>
          <a:p>
            <a:pPr lvl="2">
              <a:buNone/>
            </a:pPr>
            <a:endParaRPr lang="en-US" altLang="zh-CN" sz="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230848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5785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1800" dirty="0" smtClean="0"/>
              <a:t>Simulation assumption for HST-SFN</a:t>
            </a:r>
            <a:endParaRPr lang="zh-CN" altLang="en-US" sz="1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026693"/>
              </p:ext>
            </p:extLst>
          </p:nvPr>
        </p:nvGraphicFramePr>
        <p:xfrm>
          <a:off x="401144" y="622450"/>
          <a:ext cx="8131296" cy="5248602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xmlns="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xmlns="" val="119297559"/>
                    </a:ext>
                  </a:extLst>
                </a:gridCol>
                <a:gridCol w="2107763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1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1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1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1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x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2;</a:t>
                      </a:r>
                      <a:r>
                        <a:rPr lang="en-US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x</a:t>
                      </a:r>
                      <a:r>
                        <a:rPr lang="en-US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4, 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Precoding</a:t>
                      </a: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scheme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Random </a:t>
                      </a:r>
                      <a:r>
                        <a:rPr lang="en-US" altLang="ja-JP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precoding</a:t>
                      </a: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based on type1 single panel codebook, bundle</a:t>
                      </a:r>
                      <a:r>
                        <a:rPr lang="en-US" altLang="ja-JP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size 2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Front</a:t>
                      </a:r>
                      <a:r>
                        <a:rPr lang="en-US" altLang="ja-JP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loaded DMRS symbol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L0=2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US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1: 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 </a:t>
                      </a:r>
                    </a:p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US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lang="en-US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1+1+1+1</a:t>
                      </a:r>
                      <a:endParaRPr lang="en-US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4;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13;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HST-SFN</a:t>
                      </a:r>
                      <a:endParaRPr lang="en-US" altLang="ja-JP" sz="11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TDD pattern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DDDDDDDSUU </a:t>
                      </a:r>
                      <a:r>
                        <a:rPr kumimoji="1" lang="en-US" altLang="ja-JP" sz="1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,S(6D:4G:4U)</a:t>
                      </a:r>
                      <a:endParaRPr kumimoji="1" lang="ja-JP" altLang="en-US" sz="11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slot TRS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1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Ds=1000m, </a:t>
                      </a:r>
                      <a:r>
                        <a:rPr lang="en-GB" altLang="zh-CN" sz="11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=50m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Option 1: Rank = 1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Option 2: Rank</a:t>
                      </a:r>
                      <a:r>
                        <a:rPr lang="en-US" altLang="ja-JP" sz="11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2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1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1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1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For</a:t>
                      </a:r>
                      <a:r>
                        <a:rPr lang="en-US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500km/h</a:t>
                      </a:r>
                    </a:p>
                    <a:p>
                      <a:pPr marL="628650" lvl="1" indent="-17145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100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1667Hz</a:t>
                      </a:r>
                      <a:endParaRPr lang="zh-CN" altLang="zh-CN" sz="1100" strike="no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628650" lvl="1" indent="-17145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1250Hz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628650" lvl="1" indent="-17145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3: 875Hz 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628650" lvl="1" indent="-17145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4: 972Hz</a:t>
                      </a: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628650" lvl="1" indent="-17145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5: 780Hz</a:t>
                      </a:r>
                    </a:p>
                    <a:p>
                      <a:pPr marL="171450" indent="-171450" algn="l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For 350km/h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875Hz 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780Hz</a:t>
                      </a: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For</a:t>
                      </a:r>
                      <a:r>
                        <a:rPr lang="en-US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500km/h</a:t>
                      </a:r>
                      <a:endParaRPr lang="en-US" altLang="zh-CN" sz="1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1667Hz </a:t>
                      </a:r>
                    </a:p>
                    <a:p>
                      <a:pPr marL="171450" lvl="0" indent="-17145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1500Hz</a:t>
                      </a:r>
                      <a:endParaRPr lang="ja-JP" altLang="zh-CN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marL="171450" lvl="0" indent="-171450" hangingPunct="0">
                        <a:buFont typeface="Arial" panose="020B0604020202020204" pitchFamily="34" charset="0"/>
                        <a:buChar char="•"/>
                      </a:pPr>
                      <a:endParaRPr lang="en-US" altLang="zh-CN" sz="1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171450" marR="0" lvl="0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For</a:t>
                      </a:r>
                      <a:r>
                        <a:rPr lang="en-US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 350km/h</a:t>
                      </a:r>
                      <a:endParaRPr lang="en-US" altLang="zh-CN" sz="1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1167Hz </a:t>
                      </a:r>
                    </a:p>
                    <a:p>
                      <a:pPr marL="171450" lvl="0" indent="-171450" hangingPunct="0">
                        <a:buFont typeface="Arial" panose="020B0604020202020204" pitchFamily="34" charset="0"/>
                        <a:buChar char="•"/>
                      </a:pPr>
                      <a:endParaRPr lang="zh-CN" altLang="zh-CN" sz="11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665">
                <a:tc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Testing metric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054565"/>
                  </a:ext>
                </a:extLst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468435" y="5949280"/>
            <a:ext cx="79199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 companies are encouraged to provide simulation results of FDD 30kHz based on assumptions for FDD 15kHz.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DM-RS configuration can be studied, </a:t>
            </a:r>
            <a:r>
              <a:rPr kumimoji="1" lang="en-US" altLang="ja-JP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e.g</a:t>
            </a:r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1+1</a:t>
            </a:r>
            <a:r>
              <a:rPr kumimoji="1" lang="en-US" altLang="ja-JP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common parameters are the same Rel-15 NR UE demodulation</a:t>
            </a:r>
          </a:p>
        </p:txBody>
      </p:sp>
    </p:spTree>
    <p:extLst>
      <p:ext uri="{BB962C8B-B14F-4D97-AF65-F5344CB8AC3E}">
        <p14:creationId xmlns:p14="http://schemas.microsoft.com/office/powerpoint/2010/main" val="25639921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5785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1800" dirty="0" smtClean="0"/>
              <a:t>Simulation assumption for HST-single tap</a:t>
            </a:r>
            <a:endParaRPr lang="zh-CN" altLang="en-US" sz="1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956321"/>
              </p:ext>
            </p:extLst>
          </p:nvPr>
        </p:nvGraphicFramePr>
        <p:xfrm>
          <a:off x="420674" y="849792"/>
          <a:ext cx="8255782" cy="3965106"/>
        </p:xfrm>
        <a:graphic>
          <a:graphicData uri="http://schemas.openxmlformats.org/drawingml/2006/table">
            <a:tbl>
              <a:tblPr firstRow="1" firstCol="1" bandRow="1"/>
              <a:tblGrid>
                <a:gridCol w="3714473">
                  <a:extLst>
                    <a:ext uri="{9D8B030D-6E8A-4147-A177-3AD203B41FA5}">
                      <a16:colId xmlns:a16="http://schemas.microsoft.com/office/drawing/2014/main" xmlns="" val="3857802106"/>
                    </a:ext>
                  </a:extLst>
                </a:gridCol>
                <a:gridCol w="2401277">
                  <a:extLst>
                    <a:ext uri="{9D8B030D-6E8A-4147-A177-3AD203B41FA5}">
                      <a16:colId xmlns:a16="http://schemas.microsoft.com/office/drawing/2014/main" xmlns="" val="119297559"/>
                    </a:ext>
                  </a:extLst>
                </a:gridCol>
                <a:gridCol w="2140032"/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2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1x2, 1x4 (rank 1);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x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2;</a:t>
                      </a:r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x</a:t>
                      </a:r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 (rank 2)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1: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</a:t>
                      </a:r>
                      <a:r>
                        <a:rPr lang="en-US" altLang="zh-CN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1+1+1+1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Precoding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scheme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Random </a:t>
                      </a:r>
                      <a:r>
                        <a:rPr lang="en-US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precoding</a:t>
                      </a: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based on type1 single panel codebook, bundle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size 2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TDD pattern: 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DDDDDDDSUU 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,S(6D:4G:4U)</a:t>
                      </a:r>
                      <a:endParaRPr kumimoji="1" lang="ja-JP" altLang="en-US" sz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Front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loaded DMRS symbol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L0=2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HST-single tap</a:t>
                      </a:r>
                      <a:endParaRPr lang="en-US" altLang="ja-JP" sz="12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 slot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200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 300m, </a:t>
                      </a:r>
                      <a:r>
                        <a:rPr lang="en-GB" altLang="zh-CN" sz="1200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200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=2m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Option 1: Rank = 1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Option 2: Rank</a:t>
                      </a:r>
                      <a:r>
                        <a:rPr lang="en-US" altLang="ja-JP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2 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2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200" strike="sng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1: 1000Hz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  <a:p>
                      <a:pPr marL="628650" lvl="1" indent="-171450" algn="l" defTabSz="914400" rtl="0" eaLnBrk="1" latinLnBrk="0" hangingPunct="0">
                        <a:buFont typeface="Wingdings" panose="05000000000000000000" pitchFamily="2" charset="2"/>
                        <a:buChar char="ü"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Option 2: 1250Hz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1667Hz </a:t>
                      </a:r>
                    </a:p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zh-CN" altLang="zh-CN" sz="1200" strike="sngStrike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812">
                <a:tc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Testing metric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054565"/>
                  </a:ext>
                </a:extLst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462720" y="5229200"/>
            <a:ext cx="79512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Interested companies are encouraged to provide simulation results of FDD 30kHz based on assumptions for FDD 15kHz.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DM-RS configuration can be studied, </a:t>
            </a:r>
            <a:r>
              <a:rPr kumimoji="1" lang="en-US" altLang="ja-JP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e.g</a:t>
            </a:r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1+1</a:t>
            </a:r>
            <a:r>
              <a:rPr kumimoji="1" lang="en-US" altLang="ja-JP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common parameters are the same </a:t>
            </a:r>
            <a:r>
              <a:rPr kumimoji="1" lang="en-US" altLang="ja-JP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Rel-15 </a:t>
            </a:r>
            <a:r>
              <a:rPr kumimoji="1" lang="en-US" altLang="ja-JP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NR UE demodulation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kumimoji="1" lang="ja-JP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056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Network assisted signaling can be studied in future meetings </a:t>
            </a:r>
            <a:r>
              <a:rPr lang="en-US" altLang="zh-CN" smtClean="0"/>
              <a:t>for demodulation.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</TotalTime>
  <Words>678</Words>
  <Application>Microsoft Office PowerPoint</Application>
  <PresentationFormat>全屏显示(4:3)</PresentationFormat>
  <Paragraphs>176</Paragraphs>
  <Slides>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ＭＳ 明朝</vt:lpstr>
      <vt:lpstr>ＭＳ Ｐゴシック</vt:lpstr>
      <vt:lpstr>SimSun</vt:lpstr>
      <vt:lpstr>SimSun</vt:lpstr>
      <vt:lpstr>Arial</vt:lpstr>
      <vt:lpstr>Calibri</vt:lpstr>
      <vt:lpstr>Times New Roman</vt:lpstr>
      <vt:lpstr>Wingdings</vt:lpstr>
      <vt:lpstr>Office 主题</vt:lpstr>
      <vt:lpstr>PowerPoint 演示文稿</vt:lpstr>
      <vt:lpstr>Agreements </vt:lpstr>
      <vt:lpstr>Agreements </vt:lpstr>
      <vt:lpstr>Agreements </vt:lpstr>
      <vt:lpstr>Agreements </vt:lpstr>
      <vt:lpstr>Agreements </vt:lpstr>
      <vt:lpstr>Simulation assumption for HST-SFN</vt:lpstr>
      <vt:lpstr>Simulation assumption for HST-single tap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143</cp:revision>
  <dcterms:created xsi:type="dcterms:W3CDTF">2018-01-09T09:10:37Z</dcterms:created>
  <dcterms:modified xsi:type="dcterms:W3CDTF">2019-08-29T16:28:25Z</dcterms:modified>
</cp:coreProperties>
</file>