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92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2019/8/17</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2019/8/17</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2019/8/17</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2019/8/17</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2019/8/17</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2019/8/17</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2019/8/17</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#92</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Ljubljana, SI, 26th – 30th August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smtClean="0">
                <a:solidFill>
                  <a:schemeClr val="tx1"/>
                </a:solidFill>
              </a:rPr>
              <a:t>Huawei, </a:t>
            </a:r>
            <a:r>
              <a:rPr lang="en-US" altLang="zh-CN" dirty="0" err="1" smtClean="0">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dirty="0">
                <a:latin typeface="Calibri" panose="020F0502020204030204" pitchFamily="34" charset="0"/>
              </a:rPr>
              <a:t>WF on RRM </a:t>
            </a:r>
            <a:r>
              <a:rPr lang="en-US" altLang="zh-CN" sz="4000" dirty="0" err="1">
                <a:latin typeface="Calibri" panose="020F0502020204030204" pitchFamily="34" charset="0"/>
              </a:rPr>
              <a:t>requriements</a:t>
            </a:r>
            <a:r>
              <a:rPr lang="en-US" altLang="zh-CN" sz="4000" dirty="0">
                <a:latin typeface="Calibri" panose="020F0502020204030204" pitchFamily="34" charset="0"/>
              </a:rPr>
              <a:t> for URLLC</a:t>
            </a:r>
            <a:endParaRPr lang="zh-CN" altLang="en-US" sz="40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R4-1909688</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dirty="0" err="1" smtClean="0"/>
              <a:t>Backgroud</a:t>
            </a:r>
            <a:endParaRPr lang="zh-CN" altLang="en-US" dirty="0"/>
          </a:p>
        </p:txBody>
      </p:sp>
      <p:sp>
        <p:nvSpPr>
          <p:cNvPr id="3075" name="内容占位符 2">
            <a:extLst>
              <a:ext uri="{FF2B5EF4-FFF2-40B4-BE49-F238E27FC236}">
                <a16:creationId xmlns="" xmlns:a16="http://schemas.microsoft.com/office/drawing/2014/main" id="{B084D7AF-DEFD-47ED-B94C-F40A214A6326}"/>
              </a:ext>
            </a:extLst>
          </p:cNvPr>
          <p:cNvSpPr>
            <a:spLocks noGrp="1"/>
          </p:cNvSpPr>
          <p:nvPr>
            <p:ph idx="1"/>
          </p:nvPr>
        </p:nvSpPr>
        <p:spPr/>
        <p:txBody>
          <a:bodyPr/>
          <a:lstStyle/>
          <a:p>
            <a:pPr eaLnBrk="1" hangingPunct="1"/>
            <a:r>
              <a:rPr lang="en-US" altLang="zh-CN" sz="2000" dirty="0" smtClean="0">
                <a:solidFill>
                  <a:prstClr val="black"/>
                </a:solidFill>
              </a:rPr>
              <a:t>The WID of Rel-16 </a:t>
            </a:r>
            <a:r>
              <a:rPr lang="en-US" altLang="zh-CN" sz="2000" dirty="0" err="1" smtClean="0">
                <a:solidFill>
                  <a:prstClr val="black"/>
                </a:solidFill>
              </a:rPr>
              <a:t>eURLLC</a:t>
            </a:r>
            <a:r>
              <a:rPr lang="en-US" altLang="zh-CN" sz="2000" dirty="0" smtClean="0">
                <a:solidFill>
                  <a:prstClr val="black"/>
                </a:solidFill>
              </a:rPr>
              <a:t> WI includes the following objective for RRM</a:t>
            </a:r>
          </a:p>
          <a:p>
            <a:pPr eaLnBrk="1" hangingPunct="1"/>
            <a:endParaRPr lang="en-US" altLang="zh-CN" sz="2000" dirty="0">
              <a:solidFill>
                <a:prstClr val="black"/>
              </a:solidFill>
            </a:endParaRPr>
          </a:p>
          <a:p>
            <a:pPr eaLnBrk="1" hangingPunct="1"/>
            <a:endParaRPr lang="en-US" altLang="zh-CN" sz="2000" dirty="0">
              <a:solidFill>
                <a:prstClr val="black"/>
              </a:solidFill>
            </a:endParaRPr>
          </a:p>
          <a:p>
            <a:pPr eaLnBrk="1" hangingPunct="1"/>
            <a:endParaRPr lang="en-US" altLang="zh-CN" sz="2000" dirty="0" smtClean="0">
              <a:solidFill>
                <a:prstClr val="black"/>
              </a:solidFill>
            </a:endParaRPr>
          </a:p>
          <a:p>
            <a:pPr eaLnBrk="1" hangingPunct="1"/>
            <a:r>
              <a:rPr lang="en-US" altLang="zh-CN" sz="2000" dirty="0" smtClean="0">
                <a:solidFill>
                  <a:prstClr val="black"/>
                </a:solidFill>
              </a:rPr>
              <a:t>On the need for RLM requirements to support high reliability, RAN4 has received LS from RAN1 in </a:t>
            </a:r>
            <a:r>
              <a:rPr lang="en-US" altLang="zh-CN" sz="2000" dirty="0" smtClean="0"/>
              <a:t>R1-1807520 for Rel-15 LTE HRLLC</a:t>
            </a:r>
            <a:r>
              <a:rPr lang="en-US" altLang="zh-CN" sz="2000" dirty="0" smtClean="0">
                <a:solidFill>
                  <a:prstClr val="black"/>
                </a:solidFill>
              </a:rPr>
              <a:t>.</a:t>
            </a:r>
            <a:endParaRPr lang="en-US" altLang="zh-CN" sz="2000" dirty="0">
              <a:solidFill>
                <a:prstClr val="black"/>
              </a:solidFill>
            </a:endParaRPr>
          </a:p>
          <a:p>
            <a:pPr eaLnBrk="1" hangingPunct="1"/>
            <a:r>
              <a:rPr lang="en-US" altLang="zh-CN" sz="2000" dirty="0" smtClean="0">
                <a:solidFill>
                  <a:prstClr val="black"/>
                </a:solidFill>
              </a:rPr>
              <a:t>RAN4 has introduced RRM enhancements for low latency in Rel-15 LTE </a:t>
            </a:r>
            <a:r>
              <a:rPr lang="en-US" altLang="zh-CN" sz="2000" dirty="0" err="1" smtClean="0">
                <a:solidFill>
                  <a:prstClr val="black"/>
                </a:solidFill>
              </a:rPr>
              <a:t>sTTI</a:t>
            </a:r>
            <a:r>
              <a:rPr lang="en-US" altLang="zh-CN" sz="2000" dirty="0" smtClean="0">
                <a:solidFill>
                  <a:prstClr val="black"/>
                </a:solidFill>
              </a:rPr>
              <a:t> WI.</a:t>
            </a:r>
            <a:endParaRPr lang="en-US" altLang="zh-CN" sz="2000" dirty="0">
              <a:solidFill>
                <a:prstClr val="black"/>
              </a:solidFill>
            </a:endParaRPr>
          </a:p>
          <a:p>
            <a:pPr eaLnBrk="1" hangingPunct="1"/>
            <a:endParaRPr lang="en-US" altLang="zh-CN" sz="2000" dirty="0">
              <a:solidFill>
                <a:prstClr val="black"/>
              </a:solidFill>
            </a:endParaRPr>
          </a:p>
          <a:p>
            <a:pPr eaLnBrk="1" hangingPunct="1"/>
            <a:endParaRPr lang="en-US" altLang="zh-CN" sz="2000" dirty="0">
              <a:solidFill>
                <a:prstClr val="black"/>
              </a:solidFill>
            </a:endParaRPr>
          </a:p>
          <a:p>
            <a:pPr eaLnBrk="1" hangingPunct="1"/>
            <a:endParaRPr lang="en-US" altLang="zh-CN" sz="2000" dirty="0">
              <a:solidFill>
                <a:prstClr val="black"/>
              </a:solidFill>
            </a:endParaRPr>
          </a:p>
        </p:txBody>
      </p:sp>
      <p:pic>
        <p:nvPicPr>
          <p:cNvPr id="6" name="图片 5"/>
          <p:cNvPicPr>
            <a:picLocks noChangeAspect="1"/>
          </p:cNvPicPr>
          <p:nvPr/>
        </p:nvPicPr>
        <p:blipFill>
          <a:blip r:embed="rId2"/>
          <a:stretch>
            <a:fillRect/>
          </a:stretch>
        </p:blipFill>
        <p:spPr>
          <a:xfrm>
            <a:off x="755576" y="2060848"/>
            <a:ext cx="7374200" cy="789068"/>
          </a:xfrm>
          <a:prstGeom prst="rect">
            <a:avLst/>
          </a:prstGeom>
        </p:spPr>
      </p:pic>
    </p:spTree>
    <p:extLst>
      <p:ext uri="{BB962C8B-B14F-4D97-AF65-F5344CB8AC3E}">
        <p14:creationId xmlns:p14="http://schemas.microsoft.com/office/powerpoint/2010/main" val="3722710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 xmlns:a16="http://schemas.microsoft.com/office/drawing/2014/main" id="{A75EF2A8-A19F-4F64-8C7E-2525B8E8A3B2}"/>
              </a:ext>
            </a:extLst>
          </p:cNvPr>
          <p:cNvSpPr>
            <a:spLocks noGrp="1"/>
          </p:cNvSpPr>
          <p:nvPr>
            <p:ph type="title"/>
          </p:nvPr>
        </p:nvSpPr>
        <p:spPr/>
        <p:txBody>
          <a:bodyPr/>
          <a:lstStyle/>
          <a:p>
            <a:pPr eaLnBrk="1" hangingPunct="1"/>
            <a:r>
              <a:rPr lang="en-US" altLang="zh-CN" dirty="0" smtClean="0"/>
              <a:t>WF</a:t>
            </a:r>
            <a:endParaRPr lang="zh-CN" altLang="en-US" dirty="0"/>
          </a:p>
        </p:txBody>
      </p:sp>
      <p:sp>
        <p:nvSpPr>
          <p:cNvPr id="3075" name="内容占位符 2">
            <a:extLst>
              <a:ext uri="{FF2B5EF4-FFF2-40B4-BE49-F238E27FC236}">
                <a16:creationId xmlns="" xmlns:a16="http://schemas.microsoft.com/office/drawing/2014/main" id="{B084D7AF-DEFD-47ED-B94C-F40A214A6326}"/>
              </a:ext>
            </a:extLst>
          </p:cNvPr>
          <p:cNvSpPr>
            <a:spLocks noGrp="1"/>
          </p:cNvSpPr>
          <p:nvPr>
            <p:ph idx="1"/>
          </p:nvPr>
        </p:nvSpPr>
        <p:spPr/>
        <p:txBody>
          <a:bodyPr/>
          <a:lstStyle/>
          <a:p>
            <a:pPr eaLnBrk="1" hangingPunct="1"/>
            <a:r>
              <a:rPr lang="en-US" altLang="zh-CN" sz="2000" dirty="0" smtClean="0">
                <a:solidFill>
                  <a:prstClr val="black"/>
                </a:solidFill>
              </a:rPr>
              <a:t>RAN4 </a:t>
            </a:r>
            <a:r>
              <a:rPr lang="en-US" altLang="zh-CN" sz="2000" dirty="0">
                <a:solidFill>
                  <a:prstClr val="black"/>
                </a:solidFill>
              </a:rPr>
              <a:t>to focus on potential RRM impacts due to Rel-15 URLLC functionalities. No RRM impact is seen from Rel-16 </a:t>
            </a:r>
            <a:r>
              <a:rPr lang="en-US" altLang="zh-CN" sz="2000" dirty="0" err="1">
                <a:solidFill>
                  <a:prstClr val="black"/>
                </a:solidFill>
              </a:rPr>
              <a:t>eURLLC</a:t>
            </a:r>
            <a:r>
              <a:rPr lang="en-US" altLang="zh-CN" sz="2000" dirty="0">
                <a:solidFill>
                  <a:prstClr val="black"/>
                </a:solidFill>
              </a:rPr>
              <a:t> functionalities.</a:t>
            </a:r>
          </a:p>
          <a:p>
            <a:pPr eaLnBrk="1" hangingPunct="1"/>
            <a:endParaRPr lang="en-US" altLang="zh-CN" sz="2000" dirty="0" smtClean="0">
              <a:solidFill>
                <a:prstClr val="black"/>
              </a:solidFill>
            </a:endParaRPr>
          </a:p>
          <a:p>
            <a:pPr eaLnBrk="1" hangingPunct="1"/>
            <a:r>
              <a:rPr lang="en-US" altLang="zh-CN" sz="2000" dirty="0" smtClean="0">
                <a:solidFill>
                  <a:prstClr val="black"/>
                </a:solidFill>
              </a:rPr>
              <a:t>RAN4 </a:t>
            </a:r>
            <a:r>
              <a:rPr lang="en-US" altLang="zh-CN" sz="2000" dirty="0">
                <a:solidFill>
                  <a:prstClr val="black"/>
                </a:solidFill>
              </a:rPr>
              <a:t>to send LS to ask RAN1 if separate RLM requirements should be defined for high reliability, and if so, the suggestions on the new target BLER and new parameters of the hypothetical PDCCH transmission.</a:t>
            </a:r>
          </a:p>
          <a:p>
            <a:pPr eaLnBrk="1" hangingPunct="1"/>
            <a:r>
              <a:rPr lang="en-US" altLang="zh-CN" sz="2000" dirty="0" smtClean="0">
                <a:solidFill>
                  <a:prstClr val="black"/>
                </a:solidFill>
              </a:rPr>
              <a:t>The </a:t>
            </a:r>
            <a:r>
              <a:rPr lang="en-US" altLang="zh-CN" sz="2000" dirty="0">
                <a:solidFill>
                  <a:prstClr val="black"/>
                </a:solidFill>
              </a:rPr>
              <a:t>following RRM requirements are considered to be enhanced for low </a:t>
            </a:r>
            <a:r>
              <a:rPr lang="en-US" altLang="zh-CN" sz="2000" dirty="0" smtClean="0">
                <a:solidFill>
                  <a:prstClr val="black"/>
                </a:solidFill>
              </a:rPr>
              <a:t>latency.</a:t>
            </a:r>
          </a:p>
          <a:p>
            <a:pPr lvl="1" eaLnBrk="1" hangingPunct="1"/>
            <a:r>
              <a:rPr lang="en-US" altLang="zh-CN" sz="1600" dirty="0" smtClean="0">
                <a:solidFill>
                  <a:prstClr val="black"/>
                </a:solidFill>
              </a:rPr>
              <a:t>ACK/NACK </a:t>
            </a:r>
            <a:r>
              <a:rPr lang="en-US" altLang="zh-CN" sz="1600" dirty="0">
                <a:solidFill>
                  <a:prstClr val="black"/>
                </a:solidFill>
              </a:rPr>
              <a:t>number during CGI reading with autonomous gaps (which are to be defined in Rel-16 RRM enhancement WI</a:t>
            </a:r>
            <a:r>
              <a:rPr lang="en-US" altLang="zh-CN" sz="1600" dirty="0" smtClean="0">
                <a:solidFill>
                  <a:prstClr val="black"/>
                </a:solidFill>
              </a:rPr>
              <a:t>)</a:t>
            </a:r>
            <a:endParaRPr lang="en-US" altLang="zh-CN" sz="1600" dirty="0">
              <a:solidFill>
                <a:prstClr val="black"/>
              </a:solidFill>
            </a:endParaRPr>
          </a:p>
        </p:txBody>
      </p:sp>
    </p:spTree>
    <p:extLst>
      <p:ext uri="{BB962C8B-B14F-4D97-AF65-F5344CB8AC3E}">
        <p14:creationId xmlns:p14="http://schemas.microsoft.com/office/powerpoint/2010/main" val="25039133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1398</TotalTime>
  <Words>162</Words>
  <Application>Microsoft Office PowerPoint</Application>
  <PresentationFormat>全屏显示(4:3)</PresentationFormat>
  <Paragraphs>18</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 Unicode MS</vt:lpstr>
      <vt:lpstr>宋体</vt:lpstr>
      <vt:lpstr>Arial</vt:lpstr>
      <vt:lpstr>Calibri</vt:lpstr>
      <vt:lpstr>Office 主题</vt:lpstr>
      <vt:lpstr>3GPP TSG-RAN WG4 Meeting #92 Ljubljana, SI, 26th – 30th August 2019</vt:lpstr>
      <vt:lpstr>Backgroud</vt:lpstr>
      <vt:lpstr>WF</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114</cp:revision>
  <dcterms:created xsi:type="dcterms:W3CDTF">2016-01-12T08:39:50Z</dcterms:created>
  <dcterms:modified xsi:type="dcterms:W3CDTF">2019-08-16T16:51:09Z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(3)Kq620RD5K/lbw4gnmiTp1akK3/Az7k9FWVsZk9YpKf8tRD0+jEiYGGUyg4omn5gYSjdo7rGy
ELmLwWLBnNaEC2nYEQgZdsgz5K+NQRE5H1WsVGfOn6aVDqfbkAi/Bbth7KbJ1j54EFkKQdNM
i/wEohzd4pskZoBNmGmjbZPyChpUOP31fdldh5Aa330ahtI4MeoVy54ifT0iRTHbLb7UnpQN
lBskX/WucMQijBK0A6</vt:lpwstr>
  </property>
  <property fmtid="{D5CDD505-2E9C-101B-9397-08002B2CF9AE}" pid="3" name="_2015_ms_pID_7253431">
    <vt:lpwstr>vVVDAbFFUFz3BYTjCpWuL806Ox4TrHV6UsoEmNFTO4wlLHckY6fYU4
G2blIQHD3TPnRBdLTxaoR5iOSD9vy2011XE7/jpukWmXYP+32NV+hDRcDRaT3M9JEF/JCUml
tTANB1QX7F1JEi7QtOLUa/W0eUJIkize1IgV8DRp07Ysh6rZbHk/Y8bjNnIdk8OOJhAKyz/i
9IfPkU7W703aw3Gn9V3NQDg4XvvLHWt0FcOR</vt:lpwstr>
  </property>
  <property fmtid="{D5CDD505-2E9C-101B-9397-08002B2CF9AE}" pid="4" name="_2015_ms_pID_7253432">
    <vt:lpwstr>mxjk7F+bbCTOhvi2lXFa+Muz3f0famdUFRbk
alLxo4ShvlUIej+matR3O+ZLB5L47w1orVffrYQuRLIhQgPdwI0=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1556886907</vt:lpwstr>
  </property>
</Properties>
</file>