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4" r:id="rId4"/>
    <p:sldId id="296" r:id="rId5"/>
    <p:sldId id="28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73" y="5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41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4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65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667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8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7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112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8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60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2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852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3ABF1-F742-4F3D-A94B-FB0DD439D440}" type="datetimeFigureOut">
              <a:rPr lang="en-US" smtClean="0"/>
              <a:t>5/18/2019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9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314" y="2740025"/>
            <a:ext cx="8458200" cy="1470025"/>
          </a:xfrm>
        </p:spPr>
        <p:txBody>
          <a:bodyPr>
            <a:normAutofit/>
          </a:bodyPr>
          <a:lstStyle/>
          <a:p>
            <a:r>
              <a:rPr lang="en-CA" dirty="0"/>
              <a:t>WF on </a:t>
            </a:r>
            <a:r>
              <a:rPr lang="en-US" dirty="0"/>
              <a:t>coexistence of NB-</a:t>
            </a:r>
            <a:r>
              <a:rPr lang="en-US" dirty="0" err="1"/>
              <a:t>IoT</a:t>
            </a:r>
            <a:r>
              <a:rPr lang="en-US" dirty="0"/>
              <a:t> with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1914" y="4495800"/>
            <a:ext cx="6400800" cy="1752600"/>
          </a:xfrm>
        </p:spPr>
        <p:txBody>
          <a:bodyPr>
            <a:normAutofit/>
          </a:bodyPr>
          <a:lstStyle/>
          <a:p>
            <a:r>
              <a:rPr lang="en-GB" altLang="zh-CN" dirty="0"/>
              <a:t>Huawei, </a:t>
            </a:r>
            <a:r>
              <a:rPr lang="en-GB" altLang="zh-CN" dirty="0" err="1"/>
              <a:t>HiSilicon</a:t>
            </a:r>
            <a:r>
              <a:rPr lang="en-GB" altLang="zh-CN" dirty="0"/>
              <a:t>, Ericsson, </a:t>
            </a:r>
            <a:r>
              <a:rPr lang="en-GB" altLang="zh-CN" dirty="0" smtClean="0"/>
              <a:t>Nokia</a:t>
            </a:r>
            <a:r>
              <a:rPr lang="en-US" altLang="zh-CN" dirty="0"/>
              <a:t>,</a:t>
            </a:r>
          </a:p>
          <a:p>
            <a:r>
              <a:rPr lang="en-GB" altLang="zh-CN" dirty="0" smtClean="0"/>
              <a:t>ZTE</a:t>
            </a:r>
            <a:r>
              <a:rPr lang="en-GB" altLang="zh-CN" dirty="0"/>
              <a:t>, DISH, T-Mobile USA, </a:t>
            </a:r>
            <a:r>
              <a:rPr lang="en-GB" altLang="zh-CN" dirty="0" smtClean="0"/>
              <a:t>CHTTL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228600"/>
            <a:ext cx="5791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TSG-RAN WG4 Meeting#91</a:t>
            </a:r>
          </a:p>
          <a:p>
            <a:pPr hangingPunct="0"/>
            <a:r>
              <a:rPr lang="en-GB" altLang="zh-CN" sz="2400" b="1" dirty="0"/>
              <a:t>Reno, USA, May 13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17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2019</a:t>
            </a:r>
            <a:endParaRPr lang="zh-CN" altLang="zh-CN" sz="2400" b="1" dirty="0"/>
          </a:p>
          <a:p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7086600" y="247136"/>
            <a:ext cx="1828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400" b="1" dirty="0" smtClean="0"/>
              <a:t>R4-1907809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2563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zh-CN" sz="3300" b="1" dirty="0"/>
              <a:t>Agreements on NB-</a:t>
            </a:r>
            <a:r>
              <a:rPr lang="en-US" altLang="zh-CN" sz="3300" b="1" dirty="0" err="1"/>
              <a:t>IoT</a:t>
            </a:r>
            <a:r>
              <a:rPr lang="en-US" altLang="zh-CN" sz="3300" b="1" dirty="0"/>
              <a:t> operation in NR guard band</a:t>
            </a:r>
          </a:p>
          <a:p>
            <a:pPr lvl="1"/>
            <a:r>
              <a:rPr lang="en-US" altLang="zh-CN" sz="2500" dirty="0" smtClean="0"/>
              <a:t>Considering </a:t>
            </a:r>
            <a:r>
              <a:rPr lang="en-US" altLang="zh-CN" sz="2500" dirty="0"/>
              <a:t>legacy deployments, even if one NB-IoT 15 kHz sub-carrier would operate in NR guard band, still consider this case as NB-IoT operation in NR in-band. </a:t>
            </a:r>
          </a:p>
          <a:p>
            <a:pPr lvl="1"/>
            <a:endParaRPr lang="en-GB" altLang="zh-CN" sz="2500" dirty="0"/>
          </a:p>
          <a:p>
            <a:pPr lvl="1"/>
            <a:r>
              <a:rPr lang="en-GB" altLang="zh-CN" sz="2500" dirty="0"/>
              <a:t>NB-IoT operating in NR guard band is handled as implementation issue and RF requirements are not specified in Rel-15 (nor in Rel-16 unless new Rel-16 features make this essential).</a:t>
            </a:r>
            <a:endParaRPr lang="zh-CN" altLang="zh-CN" sz="2500" dirty="0"/>
          </a:p>
          <a:p>
            <a:pPr lvl="1"/>
            <a:endParaRPr lang="en-GB" altLang="zh-CN" sz="2500" dirty="0"/>
          </a:p>
          <a:p>
            <a:pPr lvl="1"/>
            <a:r>
              <a:rPr lang="en-GB" altLang="zh-CN" sz="2500" dirty="0"/>
              <a:t>Define in-band, guard band and standalone operation with NR</a:t>
            </a:r>
            <a:r>
              <a:rPr lang="en-GB" altLang="zh-CN" sz="2500" dirty="0" smtClean="0"/>
              <a:t>.</a:t>
            </a:r>
          </a:p>
          <a:p>
            <a:pPr lvl="1"/>
            <a:endParaRPr lang="en-GB" altLang="zh-CN" sz="1200" dirty="0" smtClean="0"/>
          </a:p>
          <a:p>
            <a:r>
              <a:rPr lang="en-GB" altLang="zh-CN" b="1" dirty="0" smtClean="0"/>
              <a:t>WF on Power </a:t>
            </a:r>
            <a:r>
              <a:rPr lang="en-US" altLang="zh-CN" b="1" dirty="0"/>
              <a:t>Boosting</a:t>
            </a:r>
            <a:r>
              <a:rPr lang="en-GB" altLang="zh-CN" b="1" dirty="0"/>
              <a:t>:</a:t>
            </a:r>
          </a:p>
          <a:p>
            <a:pPr lvl="1"/>
            <a:r>
              <a:rPr lang="sv-SE" altLang="zh-CN" b="1" dirty="0"/>
              <a:t>Option 1:</a:t>
            </a:r>
            <a:endParaRPr lang="zh-CN" altLang="zh-CN" b="1" dirty="0"/>
          </a:p>
          <a:p>
            <a:pPr lvl="2"/>
            <a:r>
              <a:rPr lang="en-GB" altLang="zh-CN" dirty="0"/>
              <a:t>For 5 MHz channel bandwidth, specify the same +6 dB power boosting requirement for in-band 25 RB.</a:t>
            </a:r>
            <a:endParaRPr lang="zh-CN" altLang="zh-CN" dirty="0"/>
          </a:p>
          <a:p>
            <a:pPr lvl="2"/>
            <a:r>
              <a:rPr lang="en-GB" altLang="zh-CN" dirty="0"/>
              <a:t>For 10 MHz channel bandwidth, specify the same +6 dB power boosting requirement for in-band 52 RB.</a:t>
            </a:r>
            <a:endParaRPr lang="zh-CN" altLang="zh-CN" dirty="0"/>
          </a:p>
          <a:p>
            <a:pPr lvl="2"/>
            <a:r>
              <a:rPr lang="en-GB" altLang="zh-CN" dirty="0"/>
              <a:t>For 15 MHz channel bandwidth, specify the same +6 dB power boosting requirement for in-band </a:t>
            </a:r>
            <a:r>
              <a:rPr lang="en-GB" altLang="zh-CN" dirty="0" err="1"/>
              <a:t>center</a:t>
            </a:r>
            <a:r>
              <a:rPr lang="en-GB" altLang="zh-CN" dirty="0"/>
              <a:t> 77 RB.</a:t>
            </a:r>
            <a:endParaRPr lang="zh-CN" altLang="zh-CN" dirty="0"/>
          </a:p>
          <a:p>
            <a:pPr lvl="2"/>
            <a:r>
              <a:rPr lang="en-GB" altLang="zh-CN" dirty="0"/>
              <a:t>For 20 MHz channel bandwidth, specify the same +6 dB power boosting requirement for in-band </a:t>
            </a:r>
            <a:r>
              <a:rPr lang="en-GB" altLang="zh-CN" dirty="0" err="1"/>
              <a:t>center</a:t>
            </a:r>
            <a:r>
              <a:rPr lang="en-GB" altLang="zh-CN" dirty="0"/>
              <a:t> 102 RB</a:t>
            </a:r>
          </a:p>
          <a:p>
            <a:pPr lvl="2"/>
            <a:r>
              <a:rPr lang="en-GB" altLang="zh-CN" dirty="0"/>
              <a:t>(Single/multiple) declaration(s) on other RBs on the edge for the 15/20 MHz channel bandwidth.</a:t>
            </a:r>
          </a:p>
          <a:p>
            <a:pPr lvl="2"/>
            <a:r>
              <a:rPr lang="en-GB" altLang="zh-CN" dirty="0"/>
              <a:t>FFS on other channel bandwidth&gt;20 MHz</a:t>
            </a:r>
          </a:p>
          <a:p>
            <a:pPr lvl="1"/>
            <a:r>
              <a:rPr lang="sv-SE" altLang="zh-CN" b="1" dirty="0"/>
              <a:t>Option</a:t>
            </a:r>
            <a:r>
              <a:rPr lang="sv-SE" altLang="zh-CN" dirty="0"/>
              <a:t> 2:</a:t>
            </a:r>
          </a:p>
          <a:p>
            <a:pPr lvl="2"/>
            <a:r>
              <a:rPr lang="sv-SE" altLang="zh-CN" dirty="0"/>
              <a:t>+6 dB power boosting shall be supported for any NR channel bandwidth and NB-IoT RB position</a:t>
            </a:r>
            <a:r>
              <a:rPr lang="sv-SE" altLang="zh-CN" dirty="0" smtClean="0"/>
              <a:t>.</a:t>
            </a:r>
          </a:p>
          <a:p>
            <a:pPr lvl="2"/>
            <a:endParaRPr lang="zh-CN" altLang="zh-CN" dirty="0"/>
          </a:p>
          <a:p>
            <a:r>
              <a:rPr lang="sv-SE" altLang="zh-CN" dirty="0"/>
              <a:t>A</a:t>
            </a:r>
            <a:r>
              <a:rPr lang="en-US" altLang="zh-CN" b="1" dirty="0" err="1" smtClean="0"/>
              <a:t>greements</a:t>
            </a:r>
            <a:r>
              <a:rPr lang="en-US" altLang="zh-CN" dirty="0" smtClean="0"/>
              <a:t> </a:t>
            </a:r>
            <a:r>
              <a:rPr lang="en-US" altLang="zh-CN" dirty="0"/>
              <a:t>on </a:t>
            </a:r>
            <a:r>
              <a:rPr lang="en-US" altLang="zh-CN" dirty="0" smtClean="0"/>
              <a:t>TDD</a:t>
            </a:r>
          </a:p>
          <a:p>
            <a:pPr lvl="1"/>
            <a:r>
              <a:rPr lang="sv-SE" altLang="zh-CN" dirty="0"/>
              <a:t>Conclusion: NB-IoT could operate in NR TDD by choosing suitable </a:t>
            </a:r>
            <a:r>
              <a:rPr lang="en-US" altLang="zh-CN" dirty="0"/>
              <a:t>UL-DL </a:t>
            </a:r>
            <a:r>
              <a:rPr lang="sv-SE" altLang="zh-CN" dirty="0"/>
              <a:t>configuration(s).</a:t>
            </a:r>
          </a:p>
          <a:p>
            <a:pPr lvl="1"/>
            <a:r>
              <a:rPr lang="sv-SE" altLang="zh-CN" dirty="0"/>
              <a:t>ZTE/Ericsson to provide TP to TR in next meeting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3352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54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22B2D93-EDD3-4CA7-8729-6C5425FEC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Agreements on operations </a:t>
            </a:r>
            <a:r>
              <a:rPr lang="sv-SE" dirty="0"/>
              <a:t>and Testability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7DCD196-BB9C-404E-9D8B-9D425A0E0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600200"/>
            <a:ext cx="8991600" cy="4525963"/>
          </a:xfrm>
        </p:spPr>
        <p:txBody>
          <a:bodyPr>
            <a:normAutofit fontScale="70000" lnSpcReduction="20000"/>
          </a:bodyPr>
          <a:lstStyle/>
          <a:p>
            <a:pPr marL="457200" lvl="1" indent="0">
              <a:buNone/>
            </a:pPr>
            <a:r>
              <a:rPr lang="sv-SE" dirty="0"/>
              <a:t>MSR BS supporting </a:t>
            </a:r>
            <a:r>
              <a:rPr lang="sv-SE" dirty="0" smtClean="0"/>
              <a:t>NR </a:t>
            </a:r>
            <a:r>
              <a:rPr lang="sv-SE" dirty="0"/>
              <a:t>and LTE+NB-IoT (LTE in-band/guard band) </a:t>
            </a:r>
            <a:r>
              <a:rPr lang="sv-SE" dirty="0" smtClean="0"/>
              <a:t>should </a:t>
            </a:r>
            <a:r>
              <a:rPr lang="sv-SE" dirty="0"/>
              <a:t>also meet current RF requirements when operating NR+(LTE)+NB-IoT (NR in-band) with following </a:t>
            </a:r>
            <a:r>
              <a:rPr lang="sv-SE" b="1" dirty="0" smtClean="0"/>
              <a:t>limitations</a:t>
            </a:r>
            <a:r>
              <a:rPr lang="sv-SE" dirty="0" smtClean="0"/>
              <a:t>:</a:t>
            </a:r>
            <a:endParaRPr lang="sv-SE" dirty="0"/>
          </a:p>
          <a:p>
            <a:pPr lvl="2"/>
            <a:r>
              <a:rPr lang="sv-SE" dirty="0"/>
              <a:t>Same NR channel bandwidth as LTE</a:t>
            </a:r>
          </a:p>
          <a:p>
            <a:pPr lvl="2"/>
            <a:r>
              <a:rPr lang="sv-SE" dirty="0"/>
              <a:t>NR uses 15 kHz SCS</a:t>
            </a:r>
          </a:p>
          <a:p>
            <a:pPr lvl="2"/>
            <a:r>
              <a:rPr lang="sv-SE" dirty="0"/>
              <a:t>NB-IoT carrier frequency </a:t>
            </a:r>
            <a:r>
              <a:rPr lang="en-US" altLang="zh-CN" dirty="0"/>
              <a:t>kept</a:t>
            </a:r>
            <a:r>
              <a:rPr lang="sv-SE" dirty="0"/>
              <a:t> when operating with LTE and NR, or shifted closer to NR carrier.</a:t>
            </a:r>
          </a:p>
          <a:p>
            <a:pPr marL="457200" lvl="1" indent="0">
              <a:buNone/>
            </a:pPr>
            <a:r>
              <a:rPr lang="sv-SE" dirty="0"/>
              <a:t>Therefore:</a:t>
            </a:r>
          </a:p>
          <a:p>
            <a:pPr lvl="2"/>
            <a:r>
              <a:rPr lang="sv-SE" dirty="0"/>
              <a:t>MSR BS could operate NB-IoT in NR in-band </a:t>
            </a:r>
            <a:r>
              <a:rPr lang="sv-SE" b="1" dirty="0"/>
              <a:t>with above limitations</a:t>
            </a:r>
            <a:r>
              <a:rPr lang="sv-SE" dirty="0"/>
              <a:t>.</a:t>
            </a:r>
          </a:p>
          <a:p>
            <a:pPr lvl="2"/>
            <a:r>
              <a:rPr lang="sv-SE" dirty="0"/>
              <a:t>No need to redo conformance testing in this case</a:t>
            </a:r>
            <a:r>
              <a:rPr lang="sv-SE" dirty="0" smtClean="0"/>
              <a:t>.</a:t>
            </a:r>
          </a:p>
          <a:p>
            <a:pPr lvl="2"/>
            <a:endParaRPr lang="sv-SE" dirty="0" smtClean="0"/>
          </a:p>
          <a:p>
            <a:pPr marL="0" indent="0">
              <a:buNone/>
            </a:pPr>
            <a:r>
              <a:rPr lang="sv-SE" altLang="zh-CN" dirty="0" smtClean="0"/>
              <a:t>      To </a:t>
            </a:r>
            <a:r>
              <a:rPr lang="sv-SE" altLang="zh-CN" dirty="0"/>
              <a:t>remove any limitation:</a:t>
            </a:r>
          </a:p>
          <a:p>
            <a:pPr lvl="2"/>
            <a:r>
              <a:rPr lang="sv-SE" altLang="zh-CN" dirty="0"/>
              <a:t>Add support for NB-IoT operating in NR in-band in TS 38.104, TS 38.141-1 and TS </a:t>
            </a:r>
            <a:r>
              <a:rPr lang="sv-SE" altLang="zh-CN" dirty="0" smtClean="0"/>
              <a:t>37.141</a:t>
            </a:r>
            <a:endParaRPr lang="sv-SE" altLang="zh-CN" dirty="0"/>
          </a:p>
          <a:p>
            <a:pPr lvl="2"/>
            <a:r>
              <a:rPr lang="sv-SE" altLang="zh-CN" dirty="0"/>
              <a:t>Rel-15 NR BS can declare to support Rel-16 NB-IoT </a:t>
            </a:r>
            <a:r>
              <a:rPr lang="sv-SE" altLang="zh-CN" dirty="0" smtClean="0"/>
              <a:t>RF requirements </a:t>
            </a:r>
            <a:r>
              <a:rPr lang="sv-SE" altLang="zh-CN" dirty="0"/>
              <a:t>for NB-IoT coexistence with NR.</a:t>
            </a:r>
          </a:p>
          <a:p>
            <a:pPr lvl="2"/>
            <a:endParaRPr lang="sv-SE" dirty="0"/>
          </a:p>
          <a:p>
            <a:pPr lvl="1"/>
            <a:endParaRPr lang="sv-SE" dirty="0">
              <a:solidFill>
                <a:srgbClr val="FF0000"/>
              </a:solidFill>
            </a:endParaRPr>
          </a:p>
          <a:p>
            <a:pPr marL="0" indent="0" hangingPunct="0">
              <a:buNone/>
            </a:pP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10819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FFS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TAGs misalignment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8569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CA" dirty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943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400" b="1" dirty="0"/>
              <a:t>R4-1905565	Clarification on NB-</a:t>
            </a:r>
            <a:r>
              <a:rPr lang="en-US" sz="1400" b="1" dirty="0" err="1"/>
              <a:t>IoT</a:t>
            </a:r>
            <a:r>
              <a:rPr lang="en-US" sz="1400" b="1" dirty="0"/>
              <a:t> operation modes	Huawei, </a:t>
            </a:r>
            <a:r>
              <a:rPr lang="en-US" sz="1400" b="1" dirty="0" err="1"/>
              <a:t>HiSilicon</a:t>
            </a:r>
            <a:endParaRPr lang="en-US" sz="1400" b="1" dirty="0"/>
          </a:p>
          <a:p>
            <a:pPr marL="0" indent="0">
              <a:buNone/>
            </a:pPr>
            <a:r>
              <a:rPr lang="en-US" sz="1400" b="1" dirty="0"/>
              <a:t>R4-1905566	TP for NB-</a:t>
            </a:r>
            <a:r>
              <a:rPr lang="en-US" sz="1400" b="1" dirty="0" err="1"/>
              <a:t>IoT</a:t>
            </a:r>
            <a:r>
              <a:rPr lang="en-US" sz="1400" b="1" dirty="0"/>
              <a:t> standalone operating	Huawei</a:t>
            </a:r>
          </a:p>
          <a:p>
            <a:pPr marL="0" indent="0">
              <a:buNone/>
            </a:pPr>
            <a:r>
              <a:rPr lang="en-US" sz="1400" b="1" dirty="0"/>
              <a:t>R4-1905567	NB-</a:t>
            </a:r>
            <a:r>
              <a:rPr lang="en-US" sz="1400" b="1" dirty="0" err="1"/>
              <a:t>IoT</a:t>
            </a:r>
            <a:r>
              <a:rPr lang="en-US" sz="1400" b="1" dirty="0"/>
              <a:t> operating in NR guard band	Huawei, </a:t>
            </a:r>
            <a:r>
              <a:rPr lang="en-US" sz="1400" b="1" dirty="0" err="1"/>
              <a:t>HiSilicon</a:t>
            </a:r>
            <a:endParaRPr lang="en-US" sz="1400" b="1" dirty="0"/>
          </a:p>
          <a:p>
            <a:pPr marL="0" indent="0">
              <a:buNone/>
            </a:pPr>
            <a:r>
              <a:rPr lang="en-US" sz="1400" b="1" dirty="0"/>
              <a:t>R4-1905568	Discussion on power boosting	Huawei, </a:t>
            </a:r>
            <a:r>
              <a:rPr lang="en-US" sz="1400" b="1" dirty="0" err="1"/>
              <a:t>HiSilicon</a:t>
            </a:r>
            <a:endParaRPr lang="en-US" sz="1400" b="1" dirty="0"/>
          </a:p>
          <a:p>
            <a:pPr marL="0" indent="0">
              <a:buNone/>
            </a:pPr>
            <a:r>
              <a:rPr lang="en-US" sz="1400" b="1" dirty="0"/>
              <a:t>R4-1905982	NB-</a:t>
            </a:r>
            <a:r>
              <a:rPr lang="en-US" sz="1400" b="1" dirty="0" err="1"/>
              <a:t>IoT</a:t>
            </a:r>
            <a:r>
              <a:rPr lang="en-US" sz="1400" b="1" dirty="0"/>
              <a:t> - NR coexistence : TP to TR - channel raster	Ericsson, ZTE</a:t>
            </a:r>
          </a:p>
          <a:p>
            <a:pPr marL="0" indent="0">
              <a:buNone/>
            </a:pPr>
            <a:r>
              <a:rPr lang="en-US" sz="1400" b="1" dirty="0"/>
              <a:t>R4-1905983	NB-</a:t>
            </a:r>
            <a:r>
              <a:rPr lang="en-US" sz="1400" b="1" dirty="0" err="1"/>
              <a:t>IoT</a:t>
            </a:r>
            <a:r>
              <a:rPr lang="en-US" sz="1400" b="1" dirty="0"/>
              <a:t> - NR coexistence : System scenarios considerations	Ericsson</a:t>
            </a:r>
          </a:p>
          <a:p>
            <a:pPr marL="0" indent="0">
              <a:buNone/>
            </a:pPr>
            <a:r>
              <a:rPr lang="en-US" sz="1400" b="1" dirty="0"/>
              <a:t>R4-1905984	NB-</a:t>
            </a:r>
            <a:r>
              <a:rPr lang="en-US" sz="1400" b="1" dirty="0" err="1"/>
              <a:t>IoT</a:t>
            </a:r>
            <a:r>
              <a:rPr lang="en-US" sz="1400" b="1" dirty="0"/>
              <a:t> - NR coexistence : TDD synchronization considerations	Ericsson</a:t>
            </a:r>
          </a:p>
          <a:p>
            <a:pPr marL="0" indent="0">
              <a:buNone/>
            </a:pPr>
            <a:r>
              <a:rPr lang="en-US" sz="1400" b="1" dirty="0"/>
              <a:t>R4-1905985	NB-</a:t>
            </a:r>
            <a:r>
              <a:rPr lang="en-US" sz="1400" b="1" dirty="0" err="1"/>
              <a:t>IoT</a:t>
            </a:r>
            <a:r>
              <a:rPr lang="en-US" sz="1400" b="1" dirty="0"/>
              <a:t> - NR coexistence : Testability considerations	Ericsson</a:t>
            </a:r>
          </a:p>
          <a:p>
            <a:pPr marL="0" indent="0">
              <a:buNone/>
            </a:pPr>
            <a:r>
              <a:rPr lang="en-US" sz="1400" b="1" dirty="0"/>
              <a:t>R4-1905986	NB-</a:t>
            </a:r>
            <a:r>
              <a:rPr lang="en-US" sz="1400" b="1" dirty="0" err="1"/>
              <a:t>IoT</a:t>
            </a:r>
            <a:r>
              <a:rPr lang="en-US" sz="1400" b="1" dirty="0"/>
              <a:t> - NR coexistence : Power boosting considerations	Ericsson</a:t>
            </a:r>
          </a:p>
          <a:p>
            <a:pPr marL="0" indent="0">
              <a:buNone/>
            </a:pPr>
            <a:r>
              <a:rPr lang="en-US" sz="1400" b="1" dirty="0"/>
              <a:t>R4-1906385	Considerations on NB-</a:t>
            </a:r>
            <a:r>
              <a:rPr lang="en-US" sz="1400" b="1" dirty="0" err="1"/>
              <a:t>IoT</a:t>
            </a:r>
            <a:r>
              <a:rPr lang="en-US" sz="1400" b="1" dirty="0"/>
              <a:t>/NR Co-existence	Dish Network</a:t>
            </a:r>
          </a:p>
          <a:p>
            <a:pPr marL="0" indent="0">
              <a:buNone/>
            </a:pPr>
            <a:r>
              <a:rPr lang="en-US" sz="1400" b="1" dirty="0"/>
              <a:t>R4-1906586	Further aspects on coexistence scenarios between 15kHz SCS NR and in-band NB-</a:t>
            </a:r>
            <a:r>
              <a:rPr lang="en-US" sz="1400" b="1" dirty="0" err="1"/>
              <a:t>IoT</a:t>
            </a:r>
            <a:r>
              <a:rPr lang="en-US" sz="1400" b="1" dirty="0"/>
              <a:t>	CHTTL</a:t>
            </a:r>
          </a:p>
          <a:p>
            <a:pPr marL="0" indent="0">
              <a:buNone/>
            </a:pPr>
            <a:r>
              <a:rPr lang="en-US" sz="1400" b="1" dirty="0"/>
              <a:t>R4-1906587	Discussion on the operating scenarios for NB-</a:t>
            </a:r>
            <a:r>
              <a:rPr lang="en-US" sz="1400" b="1" dirty="0" err="1"/>
              <a:t>IoT</a:t>
            </a:r>
            <a:r>
              <a:rPr lang="en-US" sz="1400" b="1" dirty="0"/>
              <a:t> with NR in-band/guard band	CHTTL</a:t>
            </a:r>
          </a:p>
          <a:p>
            <a:pPr marL="0" indent="0">
              <a:buNone/>
            </a:pPr>
            <a:r>
              <a:rPr lang="en-US" sz="1400" b="1" dirty="0"/>
              <a:t>R4-1906597	TP to the new TR related to NB-</a:t>
            </a:r>
            <a:r>
              <a:rPr lang="en-US" sz="1400" b="1" dirty="0" err="1"/>
              <a:t>IoT</a:t>
            </a:r>
            <a:r>
              <a:rPr lang="en-US" sz="1400" b="1" dirty="0"/>
              <a:t>: mixed numerologies  	ZTE Corporation</a:t>
            </a:r>
          </a:p>
          <a:p>
            <a:pPr marL="0" indent="0">
              <a:buNone/>
            </a:pPr>
            <a:r>
              <a:rPr lang="en-US" sz="1400" b="1" dirty="0"/>
              <a:t>R4-1906604	Discussion on NR and NB-</a:t>
            </a:r>
            <a:r>
              <a:rPr lang="en-US" sz="1400" b="1" dirty="0" err="1"/>
              <a:t>IoT</a:t>
            </a:r>
            <a:r>
              <a:rPr lang="en-US" sz="1400" b="1" dirty="0"/>
              <a:t> coexistence	ZTE Corporation </a:t>
            </a:r>
          </a:p>
          <a:p>
            <a:pPr marL="0" indent="0">
              <a:buNone/>
            </a:pPr>
            <a:r>
              <a:rPr lang="en-US" sz="1400" b="1" dirty="0"/>
              <a:t>R4-1906924	System level simulation results for uplink coexistence study between R15 NR and R13/R14/R15 NB-</a:t>
            </a:r>
            <a:r>
              <a:rPr lang="en-US" sz="1400" b="1" dirty="0" err="1"/>
              <a:t>IoT</a:t>
            </a:r>
            <a:r>
              <a:rPr lang="en-US" sz="1400" b="1" dirty="0"/>
              <a:t> standalone operation	Nokia, Nokia Shanghai Bell</a:t>
            </a:r>
          </a:p>
          <a:p>
            <a:pPr marL="0" indent="0">
              <a:buNone/>
            </a:pPr>
            <a:r>
              <a:rPr lang="en-US" sz="1400" b="1" dirty="0"/>
              <a:t>R4-1906925	System level simulation results for uplink coexistence study between R15 NR and R13/R14/R15 NB-</a:t>
            </a:r>
            <a:r>
              <a:rPr lang="en-US" sz="1400" b="1" dirty="0" err="1"/>
              <a:t>IoT</a:t>
            </a:r>
            <a:r>
              <a:rPr lang="en-US" sz="1400" b="1" dirty="0"/>
              <a:t> standalone operation (with NR channel model)	Nokia, Nokia Shanghai Bell</a:t>
            </a:r>
          </a:p>
          <a:p>
            <a:pPr marL="0" indent="0">
              <a:buNone/>
            </a:pPr>
            <a:r>
              <a:rPr lang="en-US" sz="1400" b="1" dirty="0"/>
              <a:t>R4-1906926	TP to TR38.xxx: Summary of system level simulation results for coexistence study between R15 NR and R13/R14/R15 NB-</a:t>
            </a:r>
            <a:r>
              <a:rPr lang="en-US" sz="1400" b="1" dirty="0" err="1"/>
              <a:t>IoT</a:t>
            </a:r>
            <a:r>
              <a:rPr lang="en-US" sz="1400" b="1" dirty="0"/>
              <a:t> standalone operation	Nokia, Nokia Shanghai Bell</a:t>
            </a:r>
          </a:p>
          <a:p>
            <a:pPr marL="0" indent="0">
              <a:buNone/>
            </a:pPr>
            <a:r>
              <a:rPr lang="en-US" sz="1400" b="1" dirty="0"/>
              <a:t>R4-1906927	Proposals on definitions of in-band, guard band and stand-alone operations when NB-</a:t>
            </a:r>
            <a:r>
              <a:rPr lang="en-US" sz="1400" b="1" dirty="0" err="1"/>
              <a:t>IoT</a:t>
            </a:r>
            <a:r>
              <a:rPr lang="en-US" sz="1400" b="1" dirty="0"/>
              <a:t> is located within NR channel bandwidth	Nokia, Nokia Shanghai Bell</a:t>
            </a:r>
          </a:p>
          <a:p>
            <a:pPr marL="0" indent="0">
              <a:buNone/>
            </a:pPr>
            <a:r>
              <a:rPr lang="en-US" sz="1400" b="1" dirty="0"/>
              <a:t>R4-1906928	Proposals on power boosting requirement when NB-</a:t>
            </a:r>
            <a:r>
              <a:rPr lang="en-US" sz="1400" b="1" dirty="0" err="1"/>
              <a:t>IoT</a:t>
            </a:r>
            <a:r>
              <a:rPr lang="en-US" sz="1400" b="1" dirty="0"/>
              <a:t> is located within NR channel bandwidth	Nokia, Nokia Shanghai Bell</a:t>
            </a:r>
          </a:p>
          <a:p>
            <a:pPr marL="0" indent="0">
              <a:buNone/>
            </a:pP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84157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</TotalTime>
  <Words>413</Words>
  <Application>Microsoft Office PowerPoint</Application>
  <PresentationFormat>全屏显示(4:3)</PresentationFormat>
  <Paragraphs>64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Theme</vt:lpstr>
      <vt:lpstr>WF on coexistence of NB-IoT with NR</vt:lpstr>
      <vt:lpstr>Agreements</vt:lpstr>
      <vt:lpstr>Agreements on operations and Testability</vt:lpstr>
      <vt:lpstr>FFS</vt:lpstr>
      <vt:lpstr>References</vt:lpstr>
    </vt:vector>
  </TitlesOfParts>
  <Company>Skyworks Solutions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Liehai</dc:creator>
  <cp:lastModifiedBy>Liuliehai</cp:lastModifiedBy>
  <cp:revision>121</cp:revision>
  <dcterms:created xsi:type="dcterms:W3CDTF">2019-02-25T08:42:30Z</dcterms:created>
  <dcterms:modified xsi:type="dcterms:W3CDTF">2019-05-17T18:09:32Z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(3)k9vbYv4YQ+6/jA8qm/PqftL9JtQ4pZeeefrp38SbmTWiw4SznDhkk8MZZBJ+swmLuWDA9jDh
PH21OYXIrjCd0LIL2tGpwFMVnkX26liFoXASZBo89alo7oatNm4BbAeEmP7oIdLTLXwiTc8t
GqBcx5NGjQHFmOwMjsgtSIAHKugcr+eO5wIviYcRy2gYdeoERUI/wuHYa2Xvk9H52FJENY+3
QfbSeUK3TDpA+V+uaU</vt:lpwstr>
  </property>
  <property fmtid="{D5CDD505-2E9C-101B-9397-08002B2CF9AE}" pid="3" name="_2015_ms_pID_7253431">
    <vt:lpwstr>MWH8Oxcs88EHeaVvPOBtz5K/1lTnDAnODNqScx4yTFggLQJm4wdWk/
z3yPotF/Oq07Fgi8EE1xTdLCKfAq2j9m1koIQvzRJOn1fDrmhTonV5JlYXJdrTR/lqt9sMDZ
jd84Li0y3u5+J+nY7fcijCfGqnDqqQyWDP1ekLbkNGxSNk3tNmvCqhtrBPAd2kiqQ2UEick7
nyntJ1I8spJvdVhRBfZasLsrnhERNu37Uqds</vt:lpwstr>
  </property>
  <property fmtid="{D5CDD505-2E9C-101B-9397-08002B2CF9AE}" pid="4" name="_2015_ms_pID_7253432">
    <vt:lpwstr>zg==</vt:lpwstr>
  </property>
</Properties>
</file>