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70" r:id="rId5"/>
    <p:sldId id="263" r:id="rId6"/>
    <p:sldId id="271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en-GB" altLang="zh-CN" sz="4800" dirty="0" smtClean="0"/>
              <a:t> </a:t>
            </a:r>
            <a:r>
              <a:rPr lang="en-GB" altLang="zh-CN" sz="4800" dirty="0" err="1" smtClean="0"/>
              <a:t>RefSens</a:t>
            </a:r>
            <a:r>
              <a:rPr lang="en-GB" altLang="zh-CN" sz="4800" dirty="0" smtClean="0"/>
              <a:t> </a:t>
            </a:r>
            <a:r>
              <a:rPr lang="en-GB" altLang="zh-CN" sz="4800" dirty="0"/>
              <a:t>exceptions due to UL harmonic </a:t>
            </a:r>
            <a:r>
              <a:rPr lang="en-GB" altLang="zh-CN" sz="4800" dirty="0" smtClean="0"/>
              <a:t>for SA CA and EN-DC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vivo</a:t>
            </a:r>
            <a:r>
              <a:rPr lang="en-US" sz="2800" dirty="0" smtClean="0"/>
              <a:t>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</a:t>
            </a:r>
            <a:r>
              <a:rPr lang="en-US" sz="2800" dirty="0" smtClean="0"/>
              <a:t>Skyworks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</a:t>
            </a:r>
            <a:r>
              <a:rPr lang="en-US" altLang="sv-SE" sz="2400" b="1" dirty="0" smtClean="0">
                <a:cs typeface="Arial" panose="020B0604020202020204" pitchFamily="34" charset="0"/>
              </a:rPr>
              <a:t>WG4</a:t>
            </a:r>
            <a:r>
              <a:rPr lang="en-GB" altLang="zh-CN" sz="2400" b="1" dirty="0" smtClean="0"/>
              <a:t>#90bis</a:t>
            </a:r>
            <a:r>
              <a:rPr lang="en-US" altLang="sv-SE" sz="2400" b="1" dirty="0" smtClean="0">
                <a:cs typeface="Arial" panose="020B0604020202020204" pitchFamily="34" charset="0"/>
              </a:rPr>
              <a:t> Meeting                                                                R4-1904980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Xi’an, China,  8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 - 12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1361604"/>
          </a:xfrm>
        </p:spPr>
        <p:txBody>
          <a:bodyPr>
            <a:normAutofit lnSpcReduction="10000"/>
          </a:bodyPr>
          <a:lstStyle/>
          <a:p>
            <a:r>
              <a:rPr lang="en-GB" altLang="zh-CN" dirty="0" smtClean="0"/>
              <a:t>In Rel-12 LTE, the </a:t>
            </a:r>
            <a:r>
              <a:rPr lang="en-GB" altLang="zh-CN" dirty="0"/>
              <a:t>Reference sensitivity exceptions due to UL harmonic </a:t>
            </a:r>
            <a:r>
              <a:rPr lang="en-GB" altLang="zh-CN" dirty="0" smtClean="0"/>
              <a:t>interference, MSD value and scheme were developed for CA_3A-42A. </a:t>
            </a:r>
          </a:p>
          <a:p>
            <a:pPr>
              <a:lnSpc>
                <a:spcPct val="100000"/>
              </a:lnSpc>
            </a:pPr>
            <a:r>
              <a:rPr lang="en-US" altLang="ja-JP" dirty="0"/>
              <a:t>Channel conditions for MSD study.</a:t>
            </a:r>
            <a:r>
              <a:rPr lang="en-GB" altLang="zh-CN" dirty="0"/>
              <a:t>[R4-147285]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562894" y="3052293"/>
            <a:ext cx="6206061" cy="3407417"/>
            <a:chOff x="482784" y="1565176"/>
            <a:chExt cx="8337688" cy="5113476"/>
          </a:xfrm>
        </p:grpSpPr>
        <p:sp>
          <p:nvSpPr>
            <p:cNvPr id="7" name="正方形/長方形 3"/>
            <p:cNvSpPr/>
            <p:nvPr/>
          </p:nvSpPr>
          <p:spPr>
            <a:xfrm>
              <a:off x="1058848" y="2069160"/>
              <a:ext cx="7200000" cy="5040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4"/>
            <p:cNvSpPr txBox="1"/>
            <p:nvPr/>
          </p:nvSpPr>
          <p:spPr>
            <a:xfrm>
              <a:off x="482784" y="2564904"/>
              <a:ext cx="1138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3400 MHz</a:t>
              </a:r>
              <a:endParaRPr kumimoji="1" lang="ja-JP" altLang="en-US" dirty="0"/>
            </a:p>
          </p:txBody>
        </p:sp>
        <p:sp>
          <p:nvSpPr>
            <p:cNvPr id="9" name="テキスト ボックス 5"/>
            <p:cNvSpPr txBox="1"/>
            <p:nvPr/>
          </p:nvSpPr>
          <p:spPr>
            <a:xfrm>
              <a:off x="7682019" y="2564904"/>
              <a:ext cx="1138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3600 MHz</a:t>
              </a:r>
              <a:endParaRPr kumimoji="1" lang="ja-JP" altLang="en-US" dirty="0"/>
            </a:p>
          </p:txBody>
        </p:sp>
        <p:sp>
          <p:nvSpPr>
            <p:cNvPr id="10" name="正方形/長方形 6"/>
            <p:cNvSpPr/>
            <p:nvPr/>
          </p:nvSpPr>
          <p:spPr>
            <a:xfrm>
              <a:off x="4139952" y="2069160"/>
              <a:ext cx="720000" cy="504056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正方形/長方形 7"/>
            <p:cNvSpPr/>
            <p:nvPr/>
          </p:nvSpPr>
          <p:spPr>
            <a:xfrm>
              <a:off x="4860032" y="2069160"/>
              <a:ext cx="360000" cy="50405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正方形/長方形 8"/>
            <p:cNvSpPr/>
            <p:nvPr/>
          </p:nvSpPr>
          <p:spPr>
            <a:xfrm>
              <a:off x="3779912" y="2073216"/>
              <a:ext cx="360000" cy="50405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右中かっこ 9"/>
            <p:cNvSpPr/>
            <p:nvPr/>
          </p:nvSpPr>
          <p:spPr>
            <a:xfrm rot="16200000">
              <a:off x="4373948" y="1191149"/>
              <a:ext cx="252048" cy="1440120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0"/>
            <p:cNvSpPr txBox="1"/>
            <p:nvPr/>
          </p:nvSpPr>
          <p:spPr>
            <a:xfrm>
              <a:off x="6588224" y="3779748"/>
              <a:ext cx="8082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MSD B</a:t>
              </a:r>
              <a:endParaRPr kumimoji="1" lang="ja-JP" altLang="en-US" dirty="0"/>
            </a:p>
          </p:txBody>
        </p:sp>
        <p:sp>
          <p:nvSpPr>
            <p:cNvPr id="15" name="正方形/長方形 11"/>
            <p:cNvSpPr/>
            <p:nvPr/>
          </p:nvSpPr>
          <p:spPr>
            <a:xfrm>
              <a:off x="5217996" y="2793296"/>
              <a:ext cx="72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線コネクタ 13"/>
            <p:cNvCxnSpPr>
              <a:stCxn id="11" idx="3"/>
            </p:cNvCxnSpPr>
            <p:nvPr/>
          </p:nvCxnSpPr>
          <p:spPr>
            <a:xfrm flipH="1">
              <a:off x="5218036" y="2321188"/>
              <a:ext cx="1996" cy="29080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4"/>
            <p:cNvCxnSpPr>
              <a:stCxn id="12" idx="1"/>
            </p:cNvCxnSpPr>
            <p:nvPr/>
          </p:nvCxnSpPr>
          <p:spPr>
            <a:xfrm flipH="1">
              <a:off x="3772292" y="2325244"/>
              <a:ext cx="7620" cy="29039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正方形/長方形 15"/>
            <p:cNvSpPr/>
            <p:nvPr/>
          </p:nvSpPr>
          <p:spPr>
            <a:xfrm>
              <a:off x="3059912" y="2793296"/>
              <a:ext cx="72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正方形/長方形 16"/>
            <p:cNvSpPr/>
            <p:nvPr/>
          </p:nvSpPr>
          <p:spPr>
            <a:xfrm>
              <a:off x="5217996" y="3441368"/>
              <a:ext cx="54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正方形/長方形 17"/>
            <p:cNvSpPr/>
            <p:nvPr/>
          </p:nvSpPr>
          <p:spPr>
            <a:xfrm>
              <a:off x="3239912" y="3441368"/>
              <a:ext cx="54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正方形/長方形 18"/>
            <p:cNvSpPr/>
            <p:nvPr/>
          </p:nvSpPr>
          <p:spPr>
            <a:xfrm>
              <a:off x="3419912" y="4089440"/>
              <a:ext cx="36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正方形/長方形 19"/>
            <p:cNvSpPr/>
            <p:nvPr/>
          </p:nvSpPr>
          <p:spPr>
            <a:xfrm>
              <a:off x="5217996" y="4089440"/>
              <a:ext cx="36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3599912" y="4725144"/>
              <a:ext cx="18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217996" y="4725144"/>
              <a:ext cx="180000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1979712" y="2924944"/>
              <a:ext cx="1000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/>
                <a:t>2</a:t>
              </a:r>
              <a:r>
                <a:rPr kumimoji="1" lang="en-US" altLang="ja-JP" sz="1200" dirty="0" smtClean="0"/>
                <a:t>0 MHz CBW</a:t>
              </a:r>
              <a:endParaRPr kumimoji="1" lang="ja-JP" altLang="en-US" sz="1200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979712" y="3584049"/>
              <a:ext cx="1000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 smtClean="0"/>
                <a:t>15</a:t>
              </a:r>
              <a:r>
                <a:rPr kumimoji="1" lang="en-US" altLang="ja-JP" sz="1200" dirty="0" smtClean="0"/>
                <a:t> MHz CBW</a:t>
              </a:r>
              <a:endParaRPr kumimoji="1" lang="ja-JP" altLang="en-US" sz="1200" dirty="0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1979712" y="4202968"/>
              <a:ext cx="1000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 smtClean="0"/>
                <a:t>1</a:t>
              </a:r>
              <a:r>
                <a:rPr kumimoji="1" lang="en-US" altLang="ja-JP" sz="1200" dirty="0" smtClean="0"/>
                <a:t>0 MHz CBW</a:t>
              </a:r>
              <a:endParaRPr kumimoji="1" lang="ja-JP" altLang="en-US" sz="1200" dirty="0"/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2058259" y="4838672"/>
              <a:ext cx="9218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/>
                <a:t>5</a:t>
              </a:r>
              <a:r>
                <a:rPr kumimoji="1" lang="en-US" altLang="ja-JP" sz="1200" dirty="0" smtClean="0"/>
                <a:t> MHz CBW</a:t>
              </a:r>
              <a:endParaRPr kumimoji="1" lang="ja-JP" altLang="en-US" sz="1200" dirty="0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611560" y="5445224"/>
              <a:ext cx="720000" cy="36004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テキスト ボックス 30"/>
            <p:cNvSpPr txBox="1"/>
            <p:nvPr/>
          </p:nvSpPr>
          <p:spPr>
            <a:xfrm>
              <a:off x="1410485" y="5423128"/>
              <a:ext cx="69788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Channel where 2</a:t>
              </a:r>
              <a:r>
                <a:rPr lang="en-US" altLang="ja-JP" baseline="30000" dirty="0" smtClean="0"/>
                <a:t>nd</a:t>
              </a:r>
              <a:r>
                <a:rPr lang="en-US" altLang="ja-JP" dirty="0" smtClean="0"/>
                <a:t> harmonic directly hits. They are 5, 10, 15 and 20 MHz</a:t>
              </a:r>
              <a:endParaRPr kumimoji="1" lang="ja-JP" altLang="en-US" dirty="0"/>
            </a:p>
          </p:txBody>
        </p:sp>
        <p:sp>
          <p:nvSpPr>
            <p:cNvPr id="31" name="正方形/長方形 31"/>
            <p:cNvSpPr/>
            <p:nvPr/>
          </p:nvSpPr>
          <p:spPr>
            <a:xfrm>
              <a:off x="611560" y="5877272"/>
              <a:ext cx="720000" cy="36004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2" name="テキスト ボックス 32"/>
            <p:cNvSpPr txBox="1"/>
            <p:nvPr/>
          </p:nvSpPr>
          <p:spPr>
            <a:xfrm>
              <a:off x="1403648" y="5877272"/>
              <a:ext cx="1729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Offset: [10] MHz</a:t>
              </a:r>
              <a:endParaRPr kumimoji="1" lang="ja-JP" altLang="en-US" dirty="0"/>
            </a:p>
          </p:txBody>
        </p:sp>
        <p:sp>
          <p:nvSpPr>
            <p:cNvPr id="33" name="正方形/長方形 34"/>
            <p:cNvSpPr/>
            <p:nvPr/>
          </p:nvSpPr>
          <p:spPr>
            <a:xfrm>
              <a:off x="611560" y="6309320"/>
              <a:ext cx="720000" cy="36004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テキスト ボックス 35"/>
            <p:cNvSpPr txBox="1"/>
            <p:nvPr/>
          </p:nvSpPr>
          <p:spPr>
            <a:xfrm>
              <a:off x="1403648" y="6309320"/>
              <a:ext cx="50437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Channels where 2</a:t>
              </a:r>
              <a:r>
                <a:rPr lang="en-US" altLang="ja-JP" baseline="30000" dirty="0" smtClean="0"/>
                <a:t>nd</a:t>
              </a:r>
              <a:r>
                <a:rPr lang="en-US" altLang="ja-JP" dirty="0" smtClean="0"/>
                <a:t> harmonic does not directly hits.</a:t>
              </a:r>
              <a:endParaRPr kumimoji="1" lang="ja-JP" altLang="en-US" dirty="0"/>
            </a:p>
          </p:txBody>
        </p:sp>
        <p:sp>
          <p:nvSpPr>
            <p:cNvPr id="35" name="テキスト ボックス 36"/>
            <p:cNvSpPr txBox="1"/>
            <p:nvPr/>
          </p:nvSpPr>
          <p:spPr>
            <a:xfrm>
              <a:off x="4196055" y="1565176"/>
              <a:ext cx="8162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MSD A</a:t>
              </a:r>
              <a:endParaRPr kumimoji="1" lang="ja-JP" altLang="en-US" dirty="0"/>
            </a:p>
          </p:txBody>
        </p:sp>
        <p:sp>
          <p:nvSpPr>
            <p:cNvPr id="36" name="テキスト ボックス 37"/>
            <p:cNvSpPr txBox="1"/>
            <p:nvPr/>
          </p:nvSpPr>
          <p:spPr>
            <a:xfrm>
              <a:off x="683568" y="3851756"/>
              <a:ext cx="8082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MSD B</a:t>
              </a:r>
              <a:endParaRPr kumimoji="1" lang="ja-JP" altLang="en-US" dirty="0"/>
            </a:p>
          </p:txBody>
        </p:sp>
        <p:sp>
          <p:nvSpPr>
            <p:cNvPr id="37" name="左中かっこ 38"/>
            <p:cNvSpPr/>
            <p:nvPr/>
          </p:nvSpPr>
          <p:spPr>
            <a:xfrm>
              <a:off x="1621237" y="2793296"/>
              <a:ext cx="437022" cy="232237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左中かっこ 39"/>
            <p:cNvSpPr/>
            <p:nvPr/>
          </p:nvSpPr>
          <p:spPr>
            <a:xfrm flipH="1">
              <a:off x="6100084" y="2767012"/>
              <a:ext cx="488140" cy="2322375"/>
            </a:xfrm>
            <a:prstGeom prst="leftBrace">
              <a:avLst>
                <a:gd name="adj1" fmla="val 8333"/>
                <a:gd name="adj2" fmla="val 5164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1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dirty="0" smtClean="0"/>
              <a:t>Further explanation from </a:t>
            </a:r>
            <a:r>
              <a:rPr lang="en-US" altLang="zh-CN" dirty="0" smtClean="0"/>
              <a:t>[R4-148024][R4-147741]</a:t>
            </a:r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r>
              <a:rPr lang="en-GB" altLang="zh-CN" dirty="0" smtClean="0"/>
              <a:t>CR </a:t>
            </a:r>
            <a:r>
              <a:rPr lang="en-GB" altLang="zh-CN" dirty="0"/>
              <a:t>agreed in [R4-150441</a:t>
            </a:r>
            <a:r>
              <a:rPr lang="en-GB" altLang="zh-CN" dirty="0" smtClean="0"/>
              <a:t>].</a:t>
            </a:r>
            <a:endParaRPr lang="en-GB" altLang="zh-CN" dirty="0"/>
          </a:p>
        </p:txBody>
      </p:sp>
      <p:pic>
        <p:nvPicPr>
          <p:cNvPr id="1026" name="Picture 2" descr="Qualcom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852" y="2141068"/>
            <a:ext cx="6964295" cy="376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729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 (3)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For NR SA CA and EN-DC, the same set of MSD scheme and values were reused for a number of combinations, with the victim band n77/n78 with 2</a:t>
            </a:r>
            <a:r>
              <a:rPr lang="en-GB" altLang="zh-CN" baseline="30000" dirty="0" smtClean="0"/>
              <a:t>nd</a:t>
            </a:r>
            <a:r>
              <a:rPr lang="en-GB" altLang="zh-CN" dirty="0" smtClean="0"/>
              <a:t> order harmonic interference </a:t>
            </a:r>
          </a:p>
          <a:p>
            <a:r>
              <a:rPr lang="en-GB" altLang="zh-CN" dirty="0" smtClean="0"/>
              <a:t>Some of the UL allocation was consistent while some are not:</a:t>
            </a:r>
          </a:p>
          <a:p>
            <a:pPr lvl="1"/>
            <a:r>
              <a:rPr lang="en-GB" altLang="zh-CN" dirty="0" smtClean="0"/>
              <a:t>Consistent: Harmonics are always inside the victim receive bandwidth to measure the larger MSD for direct hit. These are applied to victim channel bandwidth </a:t>
            </a:r>
          </a:p>
          <a:p>
            <a:pPr lvl="1"/>
            <a:r>
              <a:rPr lang="en-US" altLang="zh-CN" dirty="0" smtClean="0"/>
              <a:t>In-consistent</a:t>
            </a:r>
            <a:r>
              <a:rPr lang="en-GB" altLang="zh-CN" dirty="0" smtClean="0"/>
              <a:t>: UL allocation of aggressor was enlarged for certain band combination. </a:t>
            </a:r>
          </a:p>
          <a:p>
            <a:r>
              <a:rPr lang="en-GB" altLang="zh-CN" dirty="0" smtClean="0"/>
              <a:t>Location of the allocated RBs within the aggressor channel are not clear for some case.</a:t>
            </a:r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8482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Proposal 1:Keep the channel conditions for the band combinations which use the same MSD scheme and values with CA_3A-42A</a:t>
            </a:r>
          </a:p>
          <a:p>
            <a:pPr marL="822960" lvl="1" indent="-365760"/>
            <a:r>
              <a:rPr lang="en-US" altLang="zh-CN" dirty="0"/>
              <a:t>UL </a:t>
            </a:r>
            <a:r>
              <a:rPr lang="en-US" altLang="zh-CN" dirty="0" smtClean="0"/>
              <a:t>restriction 50 RB for &gt; 20MHz DL channel bandwidth in victim high band</a:t>
            </a:r>
          </a:p>
          <a:p>
            <a:pPr marL="822960" lvl="1" indent="-365760"/>
            <a:r>
              <a:rPr lang="en-US" altLang="zh-CN" dirty="0" smtClean="0"/>
              <a:t>UL RB allocation number independent of UL aggressor channel bandwidth</a:t>
            </a:r>
          </a:p>
          <a:p>
            <a:pPr marL="822960" lvl="1" indent="-365760"/>
            <a:r>
              <a:rPr lang="en-US" altLang="zh-CN" dirty="0" smtClean="0"/>
              <a:t>The offset equation for lower MSD region 		     would not be impacted.</a:t>
            </a:r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979831"/>
              </p:ext>
            </p:extLst>
          </p:nvPr>
        </p:nvGraphicFramePr>
        <p:xfrm>
          <a:off x="6925456" y="3521609"/>
          <a:ext cx="1558976" cy="299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公式" r:id="rId3" imgW="1231366" imgH="241195" progId="Equation.3">
                  <p:embed/>
                </p:oleObj>
              </mc:Choice>
              <mc:Fallback>
                <p:oleObj name="公式" r:id="rId3" imgW="1231366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5456" y="3521609"/>
                        <a:ext cx="1558976" cy="2998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Proposal 2: Clarify that unless stated otherwise, </a:t>
            </a:r>
            <a:r>
              <a:rPr lang="en-GB" altLang="zh-CN" dirty="0" smtClean="0"/>
              <a:t>UL </a:t>
            </a:r>
            <a:r>
              <a:rPr lang="en-GB" altLang="zh-CN" dirty="0"/>
              <a:t>resource blocks shall be centred within the transmission bandwidth configuration for the channel </a:t>
            </a:r>
            <a:r>
              <a:rPr lang="en-GB" altLang="zh-CN" dirty="0" smtClean="0"/>
              <a:t>bandwidth.</a:t>
            </a:r>
            <a:endParaRPr lang="en-US" altLang="zh-CN" dirty="0" smtClean="0"/>
          </a:p>
          <a:p>
            <a:pPr marL="822960" lvl="1" indent="-365760"/>
            <a:r>
              <a:rPr lang="en-GB" altLang="zh-CN" dirty="0" smtClean="0"/>
              <a:t>This configuration is defined for combinations with direct overlap.</a:t>
            </a:r>
          </a:p>
          <a:p>
            <a:pPr marL="822960" lvl="1" indent="-365760"/>
            <a:r>
              <a:rPr lang="en-GB" altLang="zh-CN" dirty="0" smtClean="0"/>
              <a:t>For combinations with no direct overlap, the uplink configuration and allocation would be defined case by case.</a:t>
            </a:r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8056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[1] R4-1904658, </a:t>
            </a:r>
            <a:r>
              <a:rPr lang="en-GB" altLang="zh-CN" dirty="0"/>
              <a:t>Discussion on MSD requirements applicability for CA_n3A-n78A and </a:t>
            </a:r>
            <a:r>
              <a:rPr lang="en-GB" altLang="zh-CN" dirty="0" smtClean="0"/>
              <a:t>DC_3C_78A, RAN4#90bis</a:t>
            </a:r>
            <a:endParaRPr lang="en-US" altLang="zh-CN" dirty="0" smtClean="0"/>
          </a:p>
          <a:p>
            <a:pPr marL="365760" indent="-365760"/>
            <a:r>
              <a:rPr lang="en-US" altLang="zh-CN" dirty="0" smtClean="0"/>
              <a:t>[2]</a:t>
            </a:r>
            <a:r>
              <a:rPr lang="en-US" altLang="zh-CN" dirty="0"/>
              <a:t> </a:t>
            </a:r>
            <a:r>
              <a:rPr lang="en-US" altLang="zh-CN" dirty="0" smtClean="0"/>
              <a:t>R4-1904978, </a:t>
            </a:r>
            <a:r>
              <a:rPr lang="en-US" altLang="zh-CN" dirty="0"/>
              <a:t>Correction of </a:t>
            </a:r>
            <a:r>
              <a:rPr lang="en-US" altLang="zh-CN" dirty="0" err="1"/>
              <a:t>RefSens</a:t>
            </a:r>
            <a:r>
              <a:rPr lang="en-US" altLang="zh-CN" dirty="0"/>
              <a:t> exceptions </a:t>
            </a:r>
            <a:r>
              <a:rPr lang="en-US" altLang="zh-CN" dirty="0" smtClean="0"/>
              <a:t>due </a:t>
            </a:r>
            <a:r>
              <a:rPr lang="en-US" altLang="zh-CN" dirty="0"/>
              <a:t>to UL harmonic interference for NR CA in 38.101-1</a:t>
            </a:r>
            <a:endParaRPr lang="en-US" altLang="zh-CN" dirty="0" smtClean="0"/>
          </a:p>
          <a:p>
            <a:pPr marL="365760" indent="-365760"/>
            <a:r>
              <a:rPr lang="en-US" altLang="zh-CN" dirty="0" smtClean="0"/>
              <a:t>[3</a:t>
            </a:r>
            <a:r>
              <a:rPr lang="en-US" altLang="zh-CN" dirty="0"/>
              <a:t>] Correction of </a:t>
            </a:r>
            <a:r>
              <a:rPr lang="en-US" altLang="zh-CN" dirty="0" err="1"/>
              <a:t>RefSens</a:t>
            </a:r>
            <a:r>
              <a:rPr lang="en-US" altLang="zh-CN" dirty="0"/>
              <a:t> exceptions </a:t>
            </a:r>
            <a:r>
              <a:rPr lang="en-US" altLang="zh-CN" dirty="0" smtClean="0"/>
              <a:t>due </a:t>
            </a:r>
            <a:r>
              <a:rPr lang="en-US" altLang="zh-CN" dirty="0"/>
              <a:t>to UL harmonic interference for EN-DC in 38.101-3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7485</TotalTime>
  <Words>412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MS PGothic</vt:lpstr>
      <vt:lpstr>宋体</vt:lpstr>
      <vt:lpstr>宋体</vt:lpstr>
      <vt:lpstr>Arial</vt:lpstr>
      <vt:lpstr>Calibri</vt:lpstr>
      <vt:lpstr>Calibri Light</vt:lpstr>
      <vt:lpstr>Office Theme</vt:lpstr>
      <vt:lpstr>公式</vt:lpstr>
      <vt:lpstr>WF on RefSens exceptions due to UL harmonic for SA CA and EN-DC</vt:lpstr>
      <vt:lpstr>Background (1)</vt:lpstr>
      <vt:lpstr>Background (2)</vt:lpstr>
      <vt:lpstr>Background (3)</vt:lpstr>
      <vt:lpstr>Way Forward (1)</vt:lpstr>
      <vt:lpstr>Way Forward (2)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冯三军</cp:lastModifiedBy>
  <cp:revision>199</cp:revision>
  <dcterms:created xsi:type="dcterms:W3CDTF">2017-01-18T06:26:21Z</dcterms:created>
  <dcterms:modified xsi:type="dcterms:W3CDTF">2019-04-12T05:21:22Z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