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7" r:id="rId3"/>
    <p:sldId id="276" r:id="rId4"/>
    <p:sldId id="278" r:id="rId5"/>
    <p:sldId id="281" r:id="rId6"/>
    <p:sldId id="279" r:id="rId7"/>
    <p:sldId id="280" r:id="rId8"/>
    <p:sldId id="282" r:id="rId9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40" autoAdjust="0"/>
    <p:restoredTop sz="94660"/>
  </p:normalViewPr>
  <p:slideViewPr>
    <p:cSldViewPr>
      <p:cViewPr varScale="1">
        <p:scale>
          <a:sx n="147" d="100"/>
          <a:sy n="147" d="100"/>
        </p:scale>
        <p:origin x="39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5BC2A-5A8C-43F5-92F3-EF9C73487C7E}" type="datetimeFigureOut">
              <a:rPr lang="ko-KR" altLang="en-US" smtClean="0"/>
              <a:pPr/>
              <a:t>2019-04-11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420FA-79F0-4C61-8ECC-4AAE780C7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844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8875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6742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5023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455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09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2019-04-11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6568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2019-04-11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6703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2019-04-11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7421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2019-04-11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91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2019-04-11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6804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2019-04-11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9472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46A57-C53E-4161-8ABF-0DA989B7B623}" type="datetimeFigureOut">
              <a:rPr lang="ko-KR" altLang="en-US" smtClean="0"/>
              <a:pPr/>
              <a:t>2019-04-11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163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635646"/>
            <a:ext cx="7772400" cy="1656184"/>
          </a:xfrm>
        </p:spPr>
        <p:txBody>
          <a:bodyPr>
            <a:noAutofit/>
          </a:bodyPr>
          <a:lstStyle/>
          <a:p>
            <a:r>
              <a:rPr lang="en-US" altLang="ko-KR" sz="2800" dirty="0" smtClean="0"/>
              <a:t>WF on CLI measurement </a:t>
            </a:r>
            <a:endParaRPr lang="ko-KR" altLang="en-US" sz="2800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None/>
            </a:pPr>
            <a:r>
              <a:rPr lang="en-US" altLang="zh-CN" b="1" dirty="0"/>
              <a:t>3GPP TSG-RAN WG4 Meeting </a:t>
            </a:r>
            <a:r>
              <a:rPr lang="en-US" altLang="zh-CN" b="1" dirty="0" smtClean="0"/>
              <a:t>#90BIS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GB" altLang="ko-KR" b="1" dirty="0" smtClean="0"/>
              <a:t>Xian, China, 8 - 12 April 2019</a:t>
            </a:r>
            <a:endParaRPr lang="en-GB" altLang="ko-KR" b="1" dirty="0"/>
          </a:p>
          <a:p>
            <a:pPr>
              <a:spcBef>
                <a:spcPct val="0"/>
              </a:spcBef>
            </a:pPr>
            <a:r>
              <a:rPr lang="en-US" altLang="zh-CN" b="1" dirty="0"/>
              <a:t>Agenda Item: </a:t>
            </a:r>
            <a:r>
              <a:rPr lang="en-GB" altLang="ko-KR" b="1" dirty="0" smtClean="0"/>
              <a:t>8.2.3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5" name="正方形/長方形 5"/>
          <p:cNvSpPr/>
          <p:nvPr/>
        </p:nvSpPr>
        <p:spPr>
          <a:xfrm>
            <a:off x="7164288" y="276976"/>
            <a:ext cx="151296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US" altLang="zh-CN" dirty="0" smtClean="0">
                <a:latin typeface="Arial" charset="0"/>
                <a:ea typeface="ＭＳ Ｐゴシック" panose="020B0600070205080204" pitchFamily="34" charset="-128"/>
              </a:rPr>
              <a:t>R4-1904763</a:t>
            </a:r>
            <a:endParaRPr lang="en-GB" altLang="zh-CN" dirty="0"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467544" y="4083918"/>
            <a:ext cx="8136904" cy="582910"/>
          </a:xfrm>
        </p:spPr>
        <p:txBody>
          <a:bodyPr>
            <a:normAutofit/>
          </a:bodyPr>
          <a:lstStyle/>
          <a:p>
            <a:r>
              <a:rPr lang="en-US" altLang="ko-KR" sz="2000" dirty="0">
                <a:solidFill>
                  <a:schemeClr val="tx1"/>
                </a:solidFill>
              </a:rPr>
              <a:t>LG </a:t>
            </a:r>
            <a:r>
              <a:rPr lang="en-US" altLang="ko-KR" sz="2000" dirty="0" smtClean="0">
                <a:solidFill>
                  <a:schemeClr val="tx1"/>
                </a:solidFill>
              </a:rPr>
              <a:t>Electronics, Ericsson</a:t>
            </a:r>
            <a:endParaRPr lang="ko-KR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12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Autofit/>
          </a:bodyPr>
          <a:lstStyle/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Based on objective of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WID (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RP-190700) for CLI, RAN4 should define SRS-RSRP and CLI-RSSI measurement requirements.</a:t>
            </a:r>
          </a:p>
          <a:p>
            <a:pPr algn="just"/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RAN4 needs to clarify remaining issue for SRS-RSRP and CLI-RSSI measurement based on RAN1 agreements.</a:t>
            </a:r>
          </a:p>
          <a:p>
            <a:pPr algn="just"/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51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Specification structure in TS38.133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Specification structure for CLI WI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Add subsection in chapter 9 and 10 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Example </a:t>
            </a:r>
          </a:p>
          <a:p>
            <a:pPr lvl="1" algn="just"/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754829"/>
              </p:ext>
            </p:extLst>
          </p:nvPr>
        </p:nvGraphicFramePr>
        <p:xfrm>
          <a:off x="1403648" y="1779662"/>
          <a:ext cx="5375920" cy="2971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75920"/>
              </a:tblGrid>
              <a:tr h="2858581">
                <a:tc>
                  <a:txBody>
                    <a:bodyPr/>
                    <a:lstStyle/>
                    <a:p>
                      <a:pPr marL="357188" indent="-176213" latinLnBrk="1">
                        <a:lnSpc>
                          <a:spcPct val="150000"/>
                        </a:lnSpc>
                      </a:pPr>
                      <a:r>
                        <a:rPr lang="en-US" altLang="ko-KR" sz="1400" dirty="0" smtClean="0"/>
                        <a:t>9. Measurement Procedure</a:t>
                      </a:r>
                    </a:p>
                    <a:p>
                      <a:pPr marL="357188" indent="90488" latinLnBrk="1">
                        <a:lnSpc>
                          <a:spcPct val="150000"/>
                        </a:lnSpc>
                      </a:pPr>
                      <a:r>
                        <a:rPr lang="en-US" altLang="ko-KR" sz="1400" dirty="0" smtClean="0"/>
                        <a:t>9.X</a:t>
                      </a:r>
                      <a:r>
                        <a:rPr lang="en-US" altLang="ko-KR" sz="1400" baseline="0" dirty="0" smtClean="0"/>
                        <a:t> Cross link interference measurements</a:t>
                      </a:r>
                    </a:p>
                    <a:p>
                      <a:pPr marL="804863" indent="0" latinLnBrk="1">
                        <a:lnSpc>
                          <a:spcPct val="150000"/>
                        </a:lnSpc>
                        <a:tabLst>
                          <a:tab pos="538163" algn="l"/>
                        </a:tabLst>
                      </a:pPr>
                      <a:r>
                        <a:rPr lang="en-US" altLang="ko-KR" sz="1400" dirty="0" smtClean="0"/>
                        <a:t>9.X.x Introduction</a:t>
                      </a:r>
                    </a:p>
                    <a:p>
                      <a:pPr marL="804863" indent="0" latinLnBrk="1">
                        <a:lnSpc>
                          <a:spcPct val="150000"/>
                        </a:lnSpc>
                        <a:tabLst>
                          <a:tab pos="538163" algn="l"/>
                        </a:tabLst>
                      </a:pPr>
                      <a:r>
                        <a:rPr lang="en-US" altLang="ko-KR" sz="1400" dirty="0" smtClean="0"/>
                        <a:t>9.X.y SRS-RSRP</a:t>
                      </a:r>
                      <a:r>
                        <a:rPr lang="en-US" altLang="ko-KR" sz="1400" baseline="0" dirty="0" smtClean="0"/>
                        <a:t> measurements</a:t>
                      </a:r>
                    </a:p>
                    <a:p>
                      <a:pPr marL="804863" indent="0" latinLnBrk="1">
                        <a:lnSpc>
                          <a:spcPct val="150000"/>
                        </a:lnSpc>
                        <a:tabLst>
                          <a:tab pos="538163" algn="l"/>
                        </a:tabLst>
                      </a:pPr>
                      <a:r>
                        <a:rPr lang="en-US" altLang="ko-KR" sz="1400" baseline="0" dirty="0" smtClean="0"/>
                        <a:t>9.X.z CLI-RSSI measurements</a:t>
                      </a:r>
                    </a:p>
                    <a:p>
                      <a:pPr marL="804863" indent="-623888" latinLnBrk="1">
                        <a:lnSpc>
                          <a:spcPct val="150000"/>
                        </a:lnSpc>
                        <a:tabLst>
                          <a:tab pos="538163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10. Measurement Performance requirements</a:t>
                      </a:r>
                    </a:p>
                    <a:p>
                      <a:pPr marL="447675" indent="0" latinLnBrk="1">
                        <a:lnSpc>
                          <a:spcPct val="150000"/>
                        </a:lnSpc>
                        <a:tabLst>
                          <a:tab pos="538163" algn="l"/>
                        </a:tabLst>
                      </a:pPr>
                      <a:r>
                        <a:rPr lang="en-US" altLang="ko-KR" sz="1400" baseline="0" dirty="0" smtClean="0"/>
                        <a:t>10.1 NR measurements</a:t>
                      </a:r>
                    </a:p>
                    <a:p>
                      <a:pPr marL="804863" indent="0" latinLnBrk="1">
                        <a:lnSpc>
                          <a:spcPct val="150000"/>
                        </a:lnSpc>
                        <a:tabLst>
                          <a:tab pos="538163" algn="l"/>
                        </a:tabLst>
                      </a:pPr>
                      <a:r>
                        <a:rPr lang="en-US" altLang="ko-KR" sz="1400" baseline="0" dirty="0" smtClean="0"/>
                        <a:t>10.1.Y SRS-RSRP accuracy requirements</a:t>
                      </a:r>
                    </a:p>
                    <a:p>
                      <a:pPr marL="804863" indent="0" latinLnBrk="1">
                        <a:lnSpc>
                          <a:spcPct val="150000"/>
                        </a:lnSpc>
                        <a:tabLst>
                          <a:tab pos="538163" algn="l"/>
                        </a:tabLst>
                      </a:pPr>
                      <a:r>
                        <a:rPr lang="en-US" altLang="ko-KR" sz="1400" baseline="0" dirty="0" smtClean="0"/>
                        <a:t>10.1.Z CLI-RSSI accuracy requirements</a:t>
                      </a:r>
                      <a:endParaRPr lang="ko-KR" altLang="en-US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829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SRS-RSRP measurement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9542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SRS-RSRP measurements resource configuration </a:t>
            </a:r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Based on R1-1903835, RAN4 needs to 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preclude unnecessary </a:t>
            </a:r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configuration parameters from measurement perspective.</a:t>
            </a:r>
          </a:p>
          <a:p>
            <a:pPr lvl="1" algn="just"/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754279"/>
              </p:ext>
            </p:extLst>
          </p:nvPr>
        </p:nvGraphicFramePr>
        <p:xfrm>
          <a:off x="1187623" y="1419622"/>
          <a:ext cx="6984777" cy="3688080"/>
        </p:xfrm>
        <a:graphic>
          <a:graphicData uri="http://schemas.openxmlformats.org/drawingml/2006/table">
            <a:tbl>
              <a:tblPr/>
              <a:tblGrid>
                <a:gridCol w="2160241"/>
                <a:gridCol w="2376264"/>
                <a:gridCol w="2448272"/>
              </a:tblGrid>
              <a:tr h="978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Parameter name in specification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Value range (R1-1903835)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Proposed value range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26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>SRS-</a:t>
                      </a:r>
                      <a:r>
                        <a:rPr lang="en-US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scs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15, 30, 60 kHz for FR1</a:t>
                      </a:r>
                      <a:b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60, 120 kHz for FR2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15, 30, 60 kHz for FR1</a:t>
                      </a:r>
                      <a:b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60, 120 kHz for FR2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8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nrofSRS-Ports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1" hangingPunct="1"/>
                      <a:r>
                        <a:rPr lang="en-US" altLang="ko-KR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1,[2],[4]</a:t>
                      </a:r>
                      <a:endParaRPr lang="ko-KR" altLang="en-US" sz="8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1" hangingPunct="1"/>
                      <a:r>
                        <a:rPr lang="en-US" altLang="ko-KR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5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transmissionComb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n2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comboffset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(0,1),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cyclicShift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(0,…,7)</a:t>
                      </a:r>
                      <a:b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n4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comboffset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(0,..,3),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cyclicShift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(0,…,11)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n2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comboffset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(0,1),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cyclicShift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(0,…,7)</a:t>
                      </a:r>
                      <a:b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n4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comboffset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(0,..,3),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cyclicShift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(0,…,11)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resourceMapping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startPosition INTEGER (0,…,5)</a:t>
                      </a:r>
                      <a:b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nrofSymbols ENUMERATED {n1,n2,n4}</a:t>
                      </a:r>
                      <a:b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repetitionFactor ENUMERATED {n1,n2,n4}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startPosition</a:t>
                      </a: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> INTEGER (0,…,5)</a:t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nrofSymbols</a:t>
                      </a: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> ENUMERATED </a:t>
                      </a:r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{n1}</a:t>
                      </a: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repetitionFactor</a:t>
                      </a: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> ENUMERATED </a:t>
                      </a:r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{n1}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8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freqDomainPosition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800" b="0" i="0" u="none" strike="noStrike">
                          <a:effectLst/>
                          <a:latin typeface="Arial" panose="020B0604020202020204" pitchFamily="34" charset="0"/>
                        </a:rPr>
                        <a:t>0,…,67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800" b="0" i="0" u="none" strike="noStrike">
                          <a:effectLst/>
                          <a:latin typeface="Arial" panose="020B0604020202020204" pitchFamily="34" charset="0"/>
                        </a:rPr>
                        <a:t>0,…,67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8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freqDomainShift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800" b="0" i="0" u="none" strike="noStrike">
                          <a:effectLst/>
                          <a:latin typeface="Arial" panose="020B0604020202020204" pitchFamily="34" charset="0"/>
                        </a:rPr>
                        <a:t>0,…,268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800" b="0" i="0" u="none" strike="noStrike">
                          <a:effectLst/>
                          <a:latin typeface="Arial" panose="020B0604020202020204" pitchFamily="34" charset="0"/>
                        </a:rPr>
                        <a:t>0,…,268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freqHopping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effectLst/>
                          <a:latin typeface="Arial" panose="020B0604020202020204" pitchFamily="34" charset="0"/>
                        </a:rPr>
                        <a:t>c-SRS INTEGER (0,…,63)</a:t>
                      </a:r>
                      <a:br>
                        <a:rPr lang="sv-SE" sz="8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sv-SE" sz="800" b="0" i="0" u="none" strike="noStrike">
                          <a:effectLst/>
                          <a:latin typeface="Arial" panose="020B0604020202020204" pitchFamily="34" charset="0"/>
                        </a:rPr>
                        <a:t>b-SRS INTEGER (0,…,3)</a:t>
                      </a:r>
                      <a:br>
                        <a:rPr lang="sv-SE" sz="8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sv-SE" sz="800" b="0" i="0" u="none" strike="noStrike">
                          <a:effectLst/>
                          <a:latin typeface="Arial" panose="020B0604020202020204" pitchFamily="34" charset="0"/>
                        </a:rPr>
                        <a:t>b-hop INTEGER (0,…,3)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groupOrSequenceHopping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>neither, </a:t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groupHopping</a:t>
                      </a: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>, </a:t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sequenceHopping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4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>SRS-Measurement-</a:t>
                      </a:r>
                      <a:r>
                        <a:rPr lang="en-US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PeriodicityAndOffset</a:t>
                      </a: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>(only periodic)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sl1 NULL, </a:t>
                      </a:r>
                      <a:b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sl2 INTEGER(0..1), </a:t>
                      </a:r>
                      <a:b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sl4 INTEGER(0..3), </a:t>
                      </a:r>
                      <a:b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sl5 INTEGER(0..4), </a:t>
                      </a:r>
                      <a:b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sl8 INTEGER(0..7), </a:t>
                      </a:r>
                      <a:b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sl10 INTEGER(0..9), </a:t>
                      </a:r>
                      <a:b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sl16 INTEGER(0..15), </a:t>
                      </a:r>
                      <a:b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sl20 INTEGER(0..19), </a:t>
                      </a:r>
                      <a:b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sl32 INTEGER(0..31), </a:t>
                      </a:r>
                      <a:b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sl40 INTEGER(0..39), </a:t>
                      </a:r>
                      <a:b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sl64 INTEGER(0..63), </a:t>
                      </a:r>
                      <a:b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sl80 INTEGER(0..79), </a:t>
                      </a:r>
                      <a:b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sl160 INTEGER(0..159), </a:t>
                      </a:r>
                      <a:b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sl320 INTEGER(0..319), </a:t>
                      </a:r>
                      <a:b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sl640 INTEGER(0..639)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option 1: use all periodicity</a:t>
                      </a:r>
                      <a:b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option 2: reduce periodicity set 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635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CLI-RSSI measurement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Based on other previous release WI (V2X)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CLI-RSSI measurement accuracy for CLI is </a:t>
            </a:r>
          </a:p>
          <a:p>
            <a:pPr lvl="2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not impacted by baseband estimation error</a:t>
            </a:r>
          </a:p>
          <a:p>
            <a:pPr lvl="2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only considered RF margin</a:t>
            </a:r>
          </a:p>
          <a:p>
            <a:pPr lvl="1" algn="just"/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84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General measurement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DL Measurement timing error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RAN1 agreement </a:t>
            </a:r>
          </a:p>
          <a:p>
            <a:pPr lvl="2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UE is not required to perform time tracking or time adjustment other than a constant offset relative to its own DL timing.</a:t>
            </a:r>
          </a:p>
          <a:p>
            <a:pPr lvl="3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constant offset is derived by UE </a:t>
            </a:r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implementation</a:t>
            </a:r>
          </a:p>
          <a:p>
            <a:pPr lvl="3" algn="just"/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RAN4 proposal</a:t>
            </a:r>
          </a:p>
          <a:p>
            <a:pPr lvl="2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Baseline UE behavior for derivation of constant offset is up to UE implementation</a:t>
            </a:r>
          </a:p>
          <a:p>
            <a:pPr lvl="3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UE may assume that constant offset value = </a:t>
            </a:r>
            <a:r>
              <a:rPr lang="en-US" altLang="ko-KR" sz="1200" dirty="0" err="1">
                <a:latin typeface="Arial" panose="020B0604020202020204" pitchFamily="34" charset="0"/>
                <a:cs typeface="Arial" panose="020B0604020202020204" pitchFamily="34" charset="0"/>
              </a:rPr>
              <a:t>TA_offset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US" altLang="ko-KR" sz="1200" dirty="0" err="1">
                <a:latin typeface="Arial" panose="020B0604020202020204" pitchFamily="34" charset="0"/>
                <a:cs typeface="Arial" panose="020B0604020202020204" pitchFamily="34" charset="0"/>
              </a:rPr>
              <a:t>TA_serving</a:t>
            </a:r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Further evaluations for CLI measurement accuracy according to DL measurement timing error are needed</a:t>
            </a:r>
          </a:p>
          <a:p>
            <a:pPr lvl="3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Companies 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are encouraged to </a:t>
            </a:r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provide analysis of CLI measurement impact on DL measurement timing error</a:t>
            </a:r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endParaRPr lang="en-US" altLang="ko-K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Further study the c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yclic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shift ambiguity due to propagation delay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difference of two interfering UEs</a:t>
            </a:r>
            <a:endParaRPr lang="en-US" altLang="ko-K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76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General measurement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QCL assumption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RAN1 agreement </a:t>
            </a:r>
          </a:p>
          <a:p>
            <a:pPr lvl="2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QCL assumption on CLI-RSSI and SRS-RSRP interference measurement resources is up to UE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implementation</a:t>
            </a:r>
          </a:p>
          <a:p>
            <a:pPr lvl="2" algn="just"/>
            <a:endParaRPr lang="ko-KR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RAN4 proposal</a:t>
            </a:r>
          </a:p>
          <a:p>
            <a:pPr lvl="2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Baseline UE behavior for QCL assumption is the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same spatial filter/set of UE Rx beams as used for reception of PDCCH and PDSCH on the same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carrier</a:t>
            </a:r>
          </a:p>
          <a:p>
            <a:pPr lvl="2" algn="just"/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FFS if other UE behavior needs to be considered</a:t>
            </a: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endParaRPr lang="en-US" altLang="ko-K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5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General measurement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Measurement reporting range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SRS-RSRP measurement</a:t>
            </a:r>
          </a:p>
          <a:p>
            <a:pPr lvl="2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Reuse SS-RSRP measurement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reporting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range (Table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10.1.6.1-1 in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TS38.133) as starting point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CLI-RSSI measurement </a:t>
            </a:r>
          </a:p>
          <a:p>
            <a:pPr lvl="2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Reuse RSSI measurement reporting range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LAA (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Table 9.1.18.5.1-1 in TS36.133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) as starting point</a:t>
            </a: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endParaRPr lang="en-US" altLang="ko-K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36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9357</TotalTime>
  <Words>468</Words>
  <Application>Microsoft Office PowerPoint</Application>
  <PresentationFormat>화면 슬라이드 쇼(16:9)</PresentationFormat>
  <Paragraphs>95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6" baseType="lpstr">
      <vt:lpstr>MS PGothic</vt:lpstr>
      <vt:lpstr>MS PGothic</vt:lpstr>
      <vt:lpstr>宋体</vt:lpstr>
      <vt:lpstr>맑은 고딕</vt:lpstr>
      <vt:lpstr>Batang</vt:lpstr>
      <vt:lpstr>Arial</vt:lpstr>
      <vt:lpstr>Times New Roman</vt:lpstr>
      <vt:lpstr>Office 테마</vt:lpstr>
      <vt:lpstr>WF on CLI measurement </vt:lpstr>
      <vt:lpstr>Background</vt:lpstr>
      <vt:lpstr>Specification structure in TS38.133</vt:lpstr>
      <vt:lpstr>SRS-RSRP measurement</vt:lpstr>
      <vt:lpstr>CLI-RSSI measurement</vt:lpstr>
      <vt:lpstr>General measurement</vt:lpstr>
      <vt:lpstr>General measurement</vt:lpstr>
      <vt:lpstr>General measurement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Enhanced SU-MIMO Performance Requirements for LTE</dc:title>
  <dc:creator>admin</dc:creator>
  <cp:keywords>CTPClassification=CTP_PUBLIC:VisualMarkings=</cp:keywords>
  <cp:lastModifiedBy>JY Hwang1</cp:lastModifiedBy>
  <cp:revision>216</cp:revision>
  <dcterms:created xsi:type="dcterms:W3CDTF">2016-09-05T04:21:23Z</dcterms:created>
  <dcterms:modified xsi:type="dcterms:W3CDTF">2019-04-11T01:08:25Z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c0012d4b-87de-43b4-af9d-04619323207b</vt:lpwstr>
  </property>
  <property fmtid="{D5CDD505-2E9C-101B-9397-08002B2CF9AE}" pid="3" name="CTP_TimeStamp">
    <vt:lpwstr>2016-10-11 22:06:47Z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  <property fmtid="{D5CDD505-2E9C-101B-9397-08002B2CF9AE}" pid="9" name="_2015_ms_pID_725343">
    <vt:lpwstr>(3)CMU0APHOFyrr4VhlH/yxWG1amEYLhdr7zf+4wnrwPsXT5okCT1yrMu15QyhDKmncEBViAUag
lQY5dNe0zbsTE1+Y6lDNiRZW3jQbsLT7V8VEKIroe5Y49SpTzTxVNqnOZsm2+ra1t0+3xC+k
l1WP6NQEw2hAvM1GJAoVsMhxTSPGfHTVJIgFuknvBFQRN8yrKjA1qP5fMpvNGj2FkU18J6sa
B3HUQE2jf0MGzFOFob</vt:lpwstr>
  </property>
  <property fmtid="{D5CDD505-2E9C-101B-9397-08002B2CF9AE}" pid="10" name="_2015_ms_pID_7253431">
    <vt:lpwstr>8Sa7M4b8RHvILFD1jx/svr8AHHfAjB9U63Ak6FctOI+K+xGeNqsB09
KciDz2u6QRRFsUAF6tEsMfDsdB0dFKu7PTkNfGjNwiK9MfuY6Cw29jO8jUyiVPkzdOgiU5+7
nFNwsJO7k+dbmL8mh9vy/DHQxWp1mtQi9gc1HdzwYP8dbvfGdA6gN/+5LU3bM+FA6jslWwFi
VldZA0f+cp2uZ3daWWdOHXhZm7aONGmiCaym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1554706747</vt:lpwstr>
  </property>
  <property fmtid="{D5CDD505-2E9C-101B-9397-08002B2CF9AE}" pid="15" name="_2015_ms_pID_7253432">
    <vt:lpwstr>WDVr5Ai8GogUUxfUWnvT8LA=</vt:lpwstr>
  </property>
</Properties>
</file>