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9" r:id="rId4"/>
    <p:sldId id="258" r:id="rId5"/>
    <p:sldId id="260" r:id="rId6"/>
    <p:sldId id="261" r:id="rId7"/>
    <p:sldId id="263" r:id="rId8"/>
    <p:sldId id="262" r:id="rId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981" autoAdjust="0"/>
    <p:restoredTop sz="94660"/>
  </p:normalViewPr>
  <p:slideViewPr>
    <p:cSldViewPr snapToGrid="0">
      <p:cViewPr>
        <p:scale>
          <a:sx n="110" d="100"/>
          <a:sy n="110" d="100"/>
        </p:scale>
        <p:origin x="132" y="28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smtClean="0"/>
              <a:t>Click to edit Master title style</a:t>
            </a:r>
            <a:endParaRPr lang="en-US"/>
          </a:p>
        </p:txBody>
      </p:sp>
      <p:sp>
        <p:nvSpPr>
          <p:cNvPr id="3" name="Subtitle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smtClean="0"/>
              <a:t>Click to edit Master subtitle style</a:t>
            </a:r>
            <a:endParaRPr lang="en-US"/>
          </a:p>
        </p:txBody>
      </p:sp>
      <p:sp>
        <p:nvSpPr>
          <p:cNvPr id="4" name="Date Placeholder 3"/>
          <p:cNvSpPr>
            <a:spLocks noGrp="1"/>
          </p:cNvSpPr>
          <p:nvPr>
            <p:ph type="dt" sz="half" idx="10"/>
          </p:nvPr>
        </p:nvSpPr>
        <p:spPr/>
        <p:txBody>
          <a:bodyPr/>
          <a:lstStyle/>
          <a:p>
            <a:fld id="{75B2DE4A-3566-4E63-BC01-3A08CFD9002C}" type="datetimeFigureOut">
              <a:rPr lang="en-US" smtClean="0"/>
              <a:t>4/11/2019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321676845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B2DE4A-3566-4E63-BC01-3A08CFD9002C}" type="datetimeFigureOut">
              <a:rPr lang="en-US" smtClean="0"/>
              <a:t>4/11/2019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138557069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0" y="365125"/>
            <a:ext cx="2628900" cy="5811838"/>
          </a:xfrm>
        </p:spPr>
        <p:txBody>
          <a:bodyPr vert="eaVert"/>
          <a:lstStyle/>
          <a:p>
            <a:r>
              <a:rPr lang="en-US" smtClean="0"/>
              <a:t>Click to edit Master title style</a:t>
            </a:r>
            <a:endParaRPr lang="en-US"/>
          </a:p>
        </p:txBody>
      </p:sp>
      <p:sp>
        <p:nvSpPr>
          <p:cNvPr id="3" name="Vertical Text Placeholder 2"/>
          <p:cNvSpPr>
            <a:spLocks noGrp="1"/>
          </p:cNvSpPr>
          <p:nvPr>
            <p:ph type="body" orient="vert" idx="1"/>
          </p:nvPr>
        </p:nvSpPr>
        <p:spPr>
          <a:xfrm>
            <a:off x="838200" y="365125"/>
            <a:ext cx="7734300" cy="5811838"/>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B2DE4A-3566-4E63-BC01-3A08CFD9002C}" type="datetimeFigureOut">
              <a:rPr lang="en-US" smtClean="0"/>
              <a:t>4/11/2019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247529429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10"/>
          </p:nvPr>
        </p:nvSpPr>
        <p:spPr/>
        <p:txBody>
          <a:bodyPr/>
          <a:lstStyle/>
          <a:p>
            <a:fld id="{75B2DE4A-3566-4E63-BC01-3A08CFD9002C}" type="datetimeFigureOut">
              <a:rPr lang="en-US" smtClean="0"/>
              <a:t>4/11/2019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359567539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0" y="1709738"/>
            <a:ext cx="10515600" cy="2852737"/>
          </a:xfrm>
        </p:spPr>
        <p:txBody>
          <a:bodyPr anchor="b"/>
          <a:lstStyle>
            <a:lvl1pPr>
              <a:defRPr sz="6000"/>
            </a:lvl1pPr>
          </a:lstStyle>
          <a:p>
            <a:r>
              <a:rPr lang="en-US" smtClean="0"/>
              <a:t>Click to edit Master title style</a:t>
            </a:r>
            <a:endParaRPr lang="en-US"/>
          </a:p>
        </p:txBody>
      </p:sp>
      <p:sp>
        <p:nvSpPr>
          <p:cNvPr id="3" name="Text Placeholder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smtClean="0"/>
              <a:t>Click to edit Master text styles</a:t>
            </a:r>
          </a:p>
        </p:txBody>
      </p:sp>
      <p:sp>
        <p:nvSpPr>
          <p:cNvPr id="4" name="Date Placeholder 3"/>
          <p:cNvSpPr>
            <a:spLocks noGrp="1"/>
          </p:cNvSpPr>
          <p:nvPr>
            <p:ph type="dt" sz="half" idx="10"/>
          </p:nvPr>
        </p:nvSpPr>
        <p:spPr/>
        <p:txBody>
          <a:bodyPr/>
          <a:lstStyle/>
          <a:p>
            <a:fld id="{75B2DE4A-3566-4E63-BC01-3A08CFD9002C}" type="datetimeFigureOut">
              <a:rPr lang="en-US" smtClean="0"/>
              <a:t>4/11/2019</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107573916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Content Placeholder 2"/>
          <p:cNvSpPr>
            <a:spLocks noGrp="1"/>
          </p:cNvSpPr>
          <p:nvPr>
            <p:ph sz="half" idx="1"/>
          </p:nvPr>
        </p:nvSpPr>
        <p:spPr>
          <a:xfrm>
            <a:off x="838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Content Placeholder 3"/>
          <p:cNvSpPr>
            <a:spLocks noGrp="1"/>
          </p:cNvSpPr>
          <p:nvPr>
            <p:ph sz="half" idx="2"/>
          </p:nvPr>
        </p:nvSpPr>
        <p:spPr>
          <a:xfrm>
            <a:off x="6172200" y="1825625"/>
            <a:ext cx="5181600" cy="435133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Date Placeholder 4"/>
          <p:cNvSpPr>
            <a:spLocks noGrp="1"/>
          </p:cNvSpPr>
          <p:nvPr>
            <p:ph type="dt" sz="half" idx="10"/>
          </p:nvPr>
        </p:nvSpPr>
        <p:spPr/>
        <p:txBody>
          <a:bodyPr/>
          <a:lstStyle/>
          <a:p>
            <a:fld id="{75B2DE4A-3566-4E63-BC01-3A08CFD9002C}" type="datetimeFigureOut">
              <a:rPr lang="en-US" smtClean="0"/>
              <a:t>4/11/2019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226607598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smtClean="0"/>
              <a:t>Click to edit Master title style</a:t>
            </a:r>
            <a:endParaRPr lang="en-US"/>
          </a:p>
        </p:txBody>
      </p:sp>
      <p:sp>
        <p:nvSpPr>
          <p:cNvPr id="3" name="Text Placeholder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839788" y="2505075"/>
            <a:ext cx="5157787"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5" name="Text Placeholder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6172200" y="2505075"/>
            <a:ext cx="5183188" cy="3684588"/>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7" name="Date Placeholder 6"/>
          <p:cNvSpPr>
            <a:spLocks noGrp="1"/>
          </p:cNvSpPr>
          <p:nvPr>
            <p:ph type="dt" sz="half" idx="10"/>
          </p:nvPr>
        </p:nvSpPr>
        <p:spPr/>
        <p:txBody>
          <a:bodyPr/>
          <a:lstStyle/>
          <a:p>
            <a:fld id="{75B2DE4A-3566-4E63-BC01-3A08CFD9002C}" type="datetimeFigureOut">
              <a:rPr lang="en-US" smtClean="0"/>
              <a:t>4/11/2019</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8490720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US"/>
          </a:p>
        </p:txBody>
      </p:sp>
      <p:sp>
        <p:nvSpPr>
          <p:cNvPr id="3" name="Date Placeholder 2"/>
          <p:cNvSpPr>
            <a:spLocks noGrp="1"/>
          </p:cNvSpPr>
          <p:nvPr>
            <p:ph type="dt" sz="half" idx="10"/>
          </p:nvPr>
        </p:nvSpPr>
        <p:spPr/>
        <p:txBody>
          <a:bodyPr/>
          <a:lstStyle/>
          <a:p>
            <a:fld id="{75B2DE4A-3566-4E63-BC01-3A08CFD9002C}" type="datetimeFigureOut">
              <a:rPr lang="en-US" smtClean="0"/>
              <a:t>4/11/2019</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748416765"/>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5B2DE4A-3566-4E63-BC01-3A08CFD9002C}" type="datetimeFigureOut">
              <a:rPr lang="en-US" smtClean="0"/>
              <a:t>4/11/2019</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383081773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Content Placeholder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B2DE4A-3566-4E63-BC01-3A08CFD9002C}" type="datetimeFigureOut">
              <a:rPr lang="en-US" smtClean="0"/>
              <a:t>4/11/2019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29731321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smtClean="0"/>
              <a:t>Click to edit Master title style</a:t>
            </a:r>
            <a:endParaRPr lang="en-US"/>
          </a:p>
        </p:txBody>
      </p:sp>
      <p:sp>
        <p:nvSpPr>
          <p:cNvPr id="3" name="Picture Placeholder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smtClean="0"/>
              <a:t>Click to edit Master text styles</a:t>
            </a:r>
          </a:p>
        </p:txBody>
      </p:sp>
      <p:sp>
        <p:nvSpPr>
          <p:cNvPr id="5" name="Date Placeholder 4"/>
          <p:cNvSpPr>
            <a:spLocks noGrp="1"/>
          </p:cNvSpPr>
          <p:nvPr>
            <p:ph type="dt" sz="half" idx="10"/>
          </p:nvPr>
        </p:nvSpPr>
        <p:spPr/>
        <p:txBody>
          <a:bodyPr/>
          <a:lstStyle/>
          <a:p>
            <a:fld id="{75B2DE4A-3566-4E63-BC01-3A08CFD9002C}" type="datetimeFigureOut">
              <a:rPr lang="en-US" smtClean="0"/>
              <a:t>4/11/2019</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489B371B-68D5-4210-9EB3-BB5C1D3B470A}" type="slidenum">
              <a:rPr lang="en-US" smtClean="0"/>
              <a:t>‹#›</a:t>
            </a:fld>
            <a:endParaRPr lang="en-US"/>
          </a:p>
        </p:txBody>
      </p:sp>
    </p:spTree>
    <p:extLst>
      <p:ext uri="{BB962C8B-B14F-4D97-AF65-F5344CB8AC3E}">
        <p14:creationId xmlns:p14="http://schemas.microsoft.com/office/powerpoint/2010/main" val="102776012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smtClean="0"/>
              <a:t>Click to edit Master title style</a:t>
            </a:r>
            <a:endParaRPr lang="en-US"/>
          </a:p>
        </p:txBody>
      </p:sp>
      <p:sp>
        <p:nvSpPr>
          <p:cNvPr id="3" name="Text Placeholder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US"/>
          </a:p>
        </p:txBody>
      </p:sp>
      <p:sp>
        <p:nvSpPr>
          <p:cNvPr id="4" name="Date Placeholder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75B2DE4A-3566-4E63-BC01-3A08CFD9002C}" type="datetimeFigureOut">
              <a:rPr lang="en-US" smtClean="0"/>
              <a:t>4/11/2019</a:t>
            </a:fld>
            <a:endParaRPr lang="en-US"/>
          </a:p>
        </p:txBody>
      </p:sp>
      <p:sp>
        <p:nvSpPr>
          <p:cNvPr id="5" name="Footer Placeholder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489B371B-68D5-4210-9EB3-BB5C1D3B470A}" type="slidenum">
              <a:rPr lang="en-US" smtClean="0"/>
              <a:t>‹#›</a:t>
            </a:fld>
            <a:endParaRPr lang="en-US"/>
          </a:p>
        </p:txBody>
      </p:sp>
    </p:spTree>
    <p:extLst>
      <p:ext uri="{BB962C8B-B14F-4D97-AF65-F5344CB8AC3E}">
        <p14:creationId xmlns:p14="http://schemas.microsoft.com/office/powerpoint/2010/main" val="220949762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a:xfrm>
            <a:off x="1402080" y="2524443"/>
            <a:ext cx="9144000" cy="2387600"/>
          </a:xfrm>
        </p:spPr>
        <p:txBody>
          <a:bodyPr/>
          <a:lstStyle/>
          <a:p>
            <a:r>
              <a:rPr lang="en-US" dirty="0" smtClean="0"/>
              <a:t>Way Forward on TCI State Switching Requirements</a:t>
            </a:r>
            <a:endParaRPr lang="en-US" dirty="0"/>
          </a:p>
        </p:txBody>
      </p:sp>
      <p:sp>
        <p:nvSpPr>
          <p:cNvPr id="3" name="Subtitle 2"/>
          <p:cNvSpPr>
            <a:spLocks noGrp="1"/>
          </p:cNvSpPr>
          <p:nvPr>
            <p:ph type="subTitle" idx="1"/>
          </p:nvPr>
        </p:nvSpPr>
        <p:spPr>
          <a:xfrm>
            <a:off x="1637211" y="5030244"/>
            <a:ext cx="9144000" cy="1655762"/>
          </a:xfrm>
        </p:spPr>
        <p:txBody>
          <a:bodyPr/>
          <a:lstStyle/>
          <a:p>
            <a:r>
              <a:rPr lang="en-US" dirty="0" smtClean="0"/>
              <a:t>Intel Corporation,…</a:t>
            </a:r>
            <a:endParaRPr lang="en-US" dirty="0"/>
          </a:p>
        </p:txBody>
      </p:sp>
      <p:sp>
        <p:nvSpPr>
          <p:cNvPr id="4" name="TextBox 3">
            <a:extLst>
              <a:ext uri="{FF2B5EF4-FFF2-40B4-BE49-F238E27FC236}">
                <a16:creationId xmlns="" xmlns:a16="http://schemas.microsoft.com/office/drawing/2014/main" id="{A3298A14-50D2-4471-9DF0-224D8FE5403E}"/>
              </a:ext>
            </a:extLst>
          </p:cNvPr>
          <p:cNvSpPr txBox="1"/>
          <p:nvPr/>
        </p:nvSpPr>
        <p:spPr>
          <a:xfrm>
            <a:off x="508883" y="706994"/>
            <a:ext cx="11203388" cy="646331"/>
          </a:xfrm>
          <a:prstGeom prst="rect">
            <a:avLst/>
          </a:prstGeom>
          <a:noFill/>
        </p:spPr>
        <p:txBody>
          <a:bodyPr wrap="square" rtlCol="0">
            <a:spAutoFit/>
          </a:bodyPr>
          <a:lstStyle/>
          <a:p>
            <a:r>
              <a:rPr lang="en-US" b="1" dirty="0"/>
              <a:t>3GPP TSG-RAN WG4 Meeting #90bis 	</a:t>
            </a:r>
            <a:r>
              <a:rPr lang="en-US" b="1" dirty="0" smtClean="0"/>
              <a:t>						              R4-1904700</a:t>
            </a:r>
            <a:endParaRPr lang="en-US" b="1" dirty="0"/>
          </a:p>
          <a:p>
            <a:r>
              <a:rPr lang="en-GB" b="1" dirty="0"/>
              <a:t>Xi’an, China, 8 - 12 April, 2019</a:t>
            </a:r>
            <a:endParaRPr lang="en-US" b="1" dirty="0"/>
          </a:p>
        </p:txBody>
      </p:sp>
    </p:spTree>
    <p:extLst>
      <p:ext uri="{BB962C8B-B14F-4D97-AF65-F5344CB8AC3E}">
        <p14:creationId xmlns:p14="http://schemas.microsoft.com/office/powerpoint/2010/main" val="379224000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Background</a:t>
            </a:r>
            <a:endParaRPr lang="en-US" dirty="0"/>
          </a:p>
        </p:txBody>
      </p:sp>
      <p:sp>
        <p:nvSpPr>
          <p:cNvPr id="3" name="Content Placeholder 2"/>
          <p:cNvSpPr>
            <a:spLocks noGrp="1"/>
          </p:cNvSpPr>
          <p:nvPr>
            <p:ph idx="1"/>
          </p:nvPr>
        </p:nvSpPr>
        <p:spPr/>
        <p:txBody>
          <a:bodyPr/>
          <a:lstStyle/>
          <a:p>
            <a:pPr marL="0" indent="0">
              <a:buNone/>
            </a:pPr>
            <a:r>
              <a:rPr lang="en-US" dirty="0" smtClean="0"/>
              <a:t>Open Issues for TCI state switching requirements</a:t>
            </a:r>
          </a:p>
          <a:p>
            <a:pPr marL="914400" lvl="1" indent="-457200">
              <a:buFont typeface="+mj-lt"/>
              <a:buAutoNum type="arabicPeriod"/>
            </a:pPr>
            <a:r>
              <a:rPr lang="en-US" dirty="0" smtClean="0"/>
              <a:t>Definition of known/unknown TCI state </a:t>
            </a:r>
          </a:p>
          <a:p>
            <a:pPr marL="914400" lvl="1" indent="-457200">
              <a:buFont typeface="+mj-lt"/>
              <a:buAutoNum type="arabicPeriod"/>
            </a:pPr>
            <a:r>
              <a:rPr lang="en-US" dirty="0" smtClean="0"/>
              <a:t>MAC CE based TCI state switch for PDCCH</a:t>
            </a:r>
          </a:p>
          <a:p>
            <a:pPr marL="914400" lvl="1" indent="-457200">
              <a:buFont typeface="+mj-lt"/>
              <a:buAutoNum type="arabicPeriod"/>
            </a:pPr>
            <a:r>
              <a:rPr lang="en-US" dirty="0" smtClean="0"/>
              <a:t>DCI based TCI state switch for PDSCH</a:t>
            </a:r>
          </a:p>
          <a:p>
            <a:pPr marL="914400" lvl="1" indent="-457200">
              <a:buFont typeface="+mj-lt"/>
              <a:buAutoNum type="arabicPeriod"/>
            </a:pPr>
            <a:r>
              <a:rPr lang="en-US" dirty="0" smtClean="0"/>
              <a:t>Requirements for RRC based TCI state switch</a:t>
            </a:r>
            <a:endParaRPr lang="en-US" dirty="0"/>
          </a:p>
          <a:p>
            <a:pPr marL="914400" lvl="1" indent="-457200">
              <a:buFont typeface="+mj-lt"/>
              <a:buAutoNum type="arabicPeriod"/>
            </a:pPr>
            <a:r>
              <a:rPr lang="en-US" dirty="0" smtClean="0"/>
              <a:t>Interruption due to TCI state switch</a:t>
            </a:r>
          </a:p>
          <a:p>
            <a:pPr marL="914400" lvl="1" indent="-457200">
              <a:buFont typeface="+mj-lt"/>
              <a:buAutoNum type="arabicPeriod"/>
            </a:pPr>
            <a:r>
              <a:rPr lang="en-GB" dirty="0"/>
              <a:t>TCI for </a:t>
            </a:r>
            <a:r>
              <a:rPr lang="en-GB" dirty="0" err="1"/>
              <a:t>SCell</a:t>
            </a:r>
            <a:r>
              <a:rPr lang="en-GB" dirty="0"/>
              <a:t> </a:t>
            </a:r>
            <a:r>
              <a:rPr lang="en-GB" dirty="0" smtClean="0"/>
              <a:t>activation (addressed in </a:t>
            </a:r>
            <a:r>
              <a:rPr lang="en-GB" dirty="0" err="1" smtClean="0"/>
              <a:t>SCell</a:t>
            </a:r>
            <a:r>
              <a:rPr lang="en-GB" dirty="0" smtClean="0"/>
              <a:t> activation)</a:t>
            </a:r>
          </a:p>
          <a:p>
            <a:pPr marL="914400" lvl="1" indent="-457200">
              <a:buFont typeface="+mj-lt"/>
              <a:buAutoNum type="arabicPeriod"/>
            </a:pPr>
            <a:r>
              <a:rPr lang="en-GB" dirty="0" smtClean="0"/>
              <a:t>Requirement for MAC-CE based active TCI state list activation</a:t>
            </a:r>
            <a:endParaRPr lang="en-US" dirty="0" smtClean="0"/>
          </a:p>
          <a:p>
            <a:endParaRPr lang="en-US" dirty="0"/>
          </a:p>
        </p:txBody>
      </p:sp>
    </p:spTree>
    <p:extLst>
      <p:ext uri="{BB962C8B-B14F-4D97-AF65-F5344CB8AC3E}">
        <p14:creationId xmlns:p14="http://schemas.microsoft.com/office/powerpoint/2010/main" val="401460820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dirty="0" smtClean="0"/>
              <a:t>Way forward on definition of Known TCI state</a:t>
            </a:r>
            <a:endParaRPr lang="en-US" dirty="0"/>
          </a:p>
        </p:txBody>
      </p:sp>
      <p:sp>
        <p:nvSpPr>
          <p:cNvPr id="3" name="Content Placeholder 2"/>
          <p:cNvSpPr>
            <a:spLocks noGrp="1"/>
          </p:cNvSpPr>
          <p:nvPr>
            <p:ph idx="1"/>
          </p:nvPr>
        </p:nvSpPr>
        <p:spPr/>
        <p:txBody>
          <a:bodyPr>
            <a:normAutofit/>
          </a:bodyPr>
          <a:lstStyle/>
          <a:p>
            <a:pPr marL="0" indent="0">
              <a:buNone/>
            </a:pPr>
            <a:r>
              <a:rPr lang="en-US" u="sng" dirty="0" smtClean="0"/>
              <a:t>Agreements</a:t>
            </a:r>
          </a:p>
          <a:p>
            <a:pPr lvl="1"/>
            <a:r>
              <a:rPr lang="en-US" dirty="0" smtClean="0"/>
              <a:t>Definition of known TCI state </a:t>
            </a:r>
            <a:r>
              <a:rPr lang="en-US" dirty="0"/>
              <a:t>for UE supporting Power Class 1 </a:t>
            </a:r>
          </a:p>
          <a:p>
            <a:pPr lvl="2">
              <a:buFont typeface="Calibri" panose="020F0502020204030204" pitchFamily="34" charset="0"/>
              <a:buChar char="−"/>
            </a:pPr>
            <a:r>
              <a:rPr lang="en-US" dirty="0" smtClean="0"/>
              <a:t>L1-RSRP report made in [</a:t>
            </a:r>
            <a:r>
              <a:rPr lang="en-US" dirty="0"/>
              <a:t>x</a:t>
            </a:r>
            <a:r>
              <a:rPr lang="en-US" dirty="0" smtClean="0"/>
              <a:t>] </a:t>
            </a:r>
            <a:r>
              <a:rPr lang="en-US" dirty="0" err="1" smtClean="0"/>
              <a:t>ms</a:t>
            </a:r>
            <a:r>
              <a:rPr lang="en-US" dirty="0" smtClean="0"/>
              <a:t> </a:t>
            </a:r>
          </a:p>
          <a:p>
            <a:pPr marL="0" indent="0">
              <a:buNone/>
            </a:pPr>
            <a:r>
              <a:rPr lang="en-US" u="sng" dirty="0" smtClean="0"/>
              <a:t>Open Issues</a:t>
            </a:r>
          </a:p>
          <a:p>
            <a:pPr lvl="1"/>
            <a:r>
              <a:rPr lang="en-US" dirty="0" smtClean="0"/>
              <a:t>Value of x for UE supporting Power Class 1</a:t>
            </a:r>
          </a:p>
          <a:p>
            <a:pPr lvl="1"/>
            <a:r>
              <a:rPr lang="en-US" dirty="0" smtClean="0"/>
              <a:t>Applicability </a:t>
            </a:r>
            <a:r>
              <a:rPr lang="en-US" dirty="0"/>
              <a:t>of known/ unknown TCI state for UE supporting Power Class 2/3/4</a:t>
            </a:r>
          </a:p>
          <a:p>
            <a:pPr lvl="2">
              <a:buFont typeface="Calibri" panose="020F0502020204030204" pitchFamily="34" charset="0"/>
              <a:buChar char="−"/>
            </a:pPr>
            <a:r>
              <a:rPr lang="en-US" dirty="0" smtClean="0"/>
              <a:t>Option 1: Only unknown</a:t>
            </a:r>
          </a:p>
          <a:p>
            <a:pPr lvl="2">
              <a:buFont typeface="Calibri" panose="020F0502020204030204" pitchFamily="34" charset="0"/>
              <a:buChar char="−"/>
            </a:pPr>
            <a:r>
              <a:rPr lang="en-US" dirty="0"/>
              <a:t>Option </a:t>
            </a:r>
            <a:r>
              <a:rPr lang="en-US" dirty="0" smtClean="0"/>
              <a:t>2: </a:t>
            </a:r>
            <a:r>
              <a:rPr lang="en-US" dirty="0"/>
              <a:t>Both known and </a:t>
            </a:r>
            <a:r>
              <a:rPr lang="en-US" dirty="0" smtClean="0"/>
              <a:t>unknown</a:t>
            </a:r>
            <a:endParaRPr lang="en-US" dirty="0"/>
          </a:p>
        </p:txBody>
      </p:sp>
    </p:spTree>
    <p:extLst>
      <p:ext uri="{BB962C8B-B14F-4D97-AF65-F5344CB8AC3E}">
        <p14:creationId xmlns:p14="http://schemas.microsoft.com/office/powerpoint/2010/main" val="261122236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6"/>
            <a:ext cx="10515600" cy="836658"/>
          </a:xfrm>
        </p:spPr>
        <p:txBody>
          <a:bodyPr>
            <a:normAutofit/>
          </a:bodyPr>
          <a:lstStyle/>
          <a:p>
            <a:r>
              <a:rPr lang="en-US" sz="4000" dirty="0" smtClean="0"/>
              <a:t>Way forward on MAC CE based TCI state switch</a:t>
            </a:r>
            <a:endParaRPr lang="en-US" sz="4000" dirty="0"/>
          </a:p>
        </p:txBody>
      </p:sp>
      <p:sp>
        <p:nvSpPr>
          <p:cNvPr id="3" name="Content Placeholder 2"/>
          <p:cNvSpPr>
            <a:spLocks noGrp="1"/>
          </p:cNvSpPr>
          <p:nvPr>
            <p:ph idx="1"/>
          </p:nvPr>
        </p:nvSpPr>
        <p:spPr>
          <a:xfrm>
            <a:off x="838200" y="1201784"/>
            <a:ext cx="10515600" cy="4975179"/>
          </a:xfrm>
        </p:spPr>
        <p:txBody>
          <a:bodyPr>
            <a:normAutofit fontScale="92500" lnSpcReduction="10000"/>
          </a:bodyPr>
          <a:lstStyle/>
          <a:p>
            <a:pPr marL="0" indent="0">
              <a:buNone/>
            </a:pPr>
            <a:r>
              <a:rPr lang="en-US" u="sng" dirty="0" smtClean="0"/>
              <a:t>Agreements</a:t>
            </a:r>
          </a:p>
          <a:p>
            <a:pPr lvl="1"/>
            <a:r>
              <a:rPr lang="en-US" dirty="0" smtClean="0"/>
              <a:t>Definition of switching delay: From the slot with PDSCH carrying the activation command to the slot when PDCCH can be received based on new TCI state</a:t>
            </a:r>
          </a:p>
          <a:p>
            <a:pPr lvl="1"/>
            <a:r>
              <a:rPr lang="en-US" dirty="0" smtClean="0"/>
              <a:t>For UE supporting Power Class 1</a:t>
            </a:r>
          </a:p>
          <a:p>
            <a:pPr lvl="2"/>
            <a:r>
              <a:rPr lang="en-US" dirty="0" smtClean="0"/>
              <a:t>Requirements are defined for known TCI state</a:t>
            </a:r>
          </a:p>
          <a:p>
            <a:pPr lvl="2"/>
            <a:r>
              <a:rPr lang="en-US" dirty="0" smtClean="0"/>
              <a:t>No requirements for unknown TCI state</a:t>
            </a:r>
          </a:p>
          <a:p>
            <a:pPr lvl="1"/>
            <a:r>
              <a:rPr lang="en-US" dirty="0" smtClean="0"/>
              <a:t>Requirement for switching delay for known case: T</a:t>
            </a:r>
            <a:r>
              <a:rPr lang="en-US" baseline="-25000" dirty="0" smtClean="0"/>
              <a:t>HARQ</a:t>
            </a:r>
            <a:r>
              <a:rPr lang="en-US" dirty="0" smtClean="0"/>
              <a:t> + 3ms</a:t>
            </a:r>
          </a:p>
          <a:p>
            <a:pPr marL="0" indent="0">
              <a:buNone/>
            </a:pPr>
            <a:r>
              <a:rPr lang="en-US" u="sng" dirty="0" smtClean="0"/>
              <a:t>Open Issues</a:t>
            </a:r>
            <a:endParaRPr lang="en-US" u="sng" dirty="0"/>
          </a:p>
          <a:p>
            <a:pPr lvl="1"/>
            <a:r>
              <a:rPr lang="en-US" dirty="0"/>
              <a:t>Requirements </a:t>
            </a:r>
            <a:r>
              <a:rPr lang="en-US" dirty="0" smtClean="0"/>
              <a:t>for known/unknown </a:t>
            </a:r>
            <a:r>
              <a:rPr lang="en-US" dirty="0"/>
              <a:t>for UE supporting Power Class 2/3/4</a:t>
            </a:r>
          </a:p>
          <a:p>
            <a:pPr lvl="2"/>
            <a:r>
              <a:rPr lang="en-US" dirty="0"/>
              <a:t>Option 1: Only unknown</a:t>
            </a:r>
          </a:p>
          <a:p>
            <a:pPr lvl="2"/>
            <a:r>
              <a:rPr lang="en-US" dirty="0" smtClean="0"/>
              <a:t>Option </a:t>
            </a:r>
            <a:r>
              <a:rPr lang="en-US" dirty="0"/>
              <a:t>2: known and unknown</a:t>
            </a:r>
          </a:p>
          <a:p>
            <a:pPr lvl="1"/>
            <a:r>
              <a:rPr lang="en-US" dirty="0" smtClean="0"/>
              <a:t>FFS on requirement for unknown case</a:t>
            </a:r>
          </a:p>
          <a:p>
            <a:pPr lvl="2"/>
            <a:r>
              <a:rPr lang="en-US" dirty="0" smtClean="0"/>
              <a:t>The switching delay for unknown case shall include time for L1-RSRP measurement</a:t>
            </a:r>
          </a:p>
          <a:p>
            <a:pPr lvl="2"/>
            <a:r>
              <a:rPr lang="en-US" dirty="0" smtClean="0"/>
              <a:t>It is assumed that the target TCI state remains measureable when TCI state switch is activated</a:t>
            </a:r>
          </a:p>
        </p:txBody>
      </p:sp>
    </p:spTree>
    <p:extLst>
      <p:ext uri="{BB962C8B-B14F-4D97-AF65-F5344CB8AC3E}">
        <p14:creationId xmlns:p14="http://schemas.microsoft.com/office/powerpoint/2010/main" val="3759352882"/>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838200" y="365125"/>
            <a:ext cx="10515600" cy="888909"/>
          </a:xfrm>
        </p:spPr>
        <p:txBody>
          <a:bodyPr>
            <a:normAutofit/>
          </a:bodyPr>
          <a:lstStyle/>
          <a:p>
            <a:r>
              <a:rPr lang="en-US" sz="4000" dirty="0" smtClean="0"/>
              <a:t>Way forward on DCI based TCI state switch</a:t>
            </a:r>
            <a:endParaRPr lang="en-US" sz="4000" dirty="0"/>
          </a:p>
        </p:txBody>
      </p:sp>
      <p:sp>
        <p:nvSpPr>
          <p:cNvPr id="3" name="Content Placeholder 2"/>
          <p:cNvSpPr>
            <a:spLocks noGrp="1"/>
          </p:cNvSpPr>
          <p:nvPr>
            <p:ph idx="1"/>
          </p:nvPr>
        </p:nvSpPr>
        <p:spPr>
          <a:xfrm>
            <a:off x="838200" y="1254034"/>
            <a:ext cx="10515600" cy="4922929"/>
          </a:xfrm>
        </p:spPr>
        <p:txBody>
          <a:bodyPr>
            <a:normAutofit/>
          </a:bodyPr>
          <a:lstStyle/>
          <a:p>
            <a:pPr marL="0" indent="0">
              <a:buNone/>
            </a:pPr>
            <a:r>
              <a:rPr lang="en-US" u="sng" dirty="0" smtClean="0"/>
              <a:t>Agreements</a:t>
            </a:r>
          </a:p>
          <a:p>
            <a:pPr lvl="1"/>
            <a:r>
              <a:rPr lang="en-US" dirty="0" smtClean="0"/>
              <a:t>Definition of switching delay: From the last symbol of PDCCH to first symbol of PDSCH</a:t>
            </a:r>
          </a:p>
          <a:p>
            <a:pPr lvl="1"/>
            <a:r>
              <a:rPr lang="en-US" dirty="0"/>
              <a:t>For UE supporting Power Class </a:t>
            </a:r>
            <a:r>
              <a:rPr lang="en-US" dirty="0" smtClean="0"/>
              <a:t>1 and Power class 2/3/4</a:t>
            </a:r>
            <a:endParaRPr lang="en-US" dirty="0"/>
          </a:p>
          <a:p>
            <a:pPr lvl="2"/>
            <a:r>
              <a:rPr lang="en-US" dirty="0"/>
              <a:t>Requirements are defined for known TCI state</a:t>
            </a:r>
          </a:p>
          <a:p>
            <a:pPr lvl="2"/>
            <a:r>
              <a:rPr lang="en-US" dirty="0"/>
              <a:t>No requirements for unknown TCI state</a:t>
            </a:r>
          </a:p>
          <a:p>
            <a:pPr lvl="1"/>
            <a:r>
              <a:rPr lang="en-US" dirty="0" smtClean="0"/>
              <a:t>Requirement for switching delay for known TCI state: UE capability for </a:t>
            </a:r>
            <a:r>
              <a:rPr lang="en-US" i="1" dirty="0" err="1" smtClean="0"/>
              <a:t>timeDurationForQCL</a:t>
            </a:r>
            <a:r>
              <a:rPr lang="en-US" i="1" dirty="0" smtClean="0"/>
              <a:t> </a:t>
            </a:r>
          </a:p>
          <a:p>
            <a:pPr lvl="1"/>
            <a:r>
              <a:rPr lang="en-US" dirty="0" smtClean="0"/>
              <a:t>In RRM test for DCI based TCI state switch, PDSCH is always scheduled with lowest MCS for new TCI state</a:t>
            </a:r>
          </a:p>
          <a:p>
            <a:pPr marL="0" indent="0">
              <a:buNone/>
            </a:pPr>
            <a:r>
              <a:rPr lang="en-US" u="sng" dirty="0" smtClean="0"/>
              <a:t>Open Issues</a:t>
            </a:r>
          </a:p>
          <a:p>
            <a:pPr lvl="1"/>
            <a:r>
              <a:rPr lang="en-US" dirty="0" smtClean="0"/>
              <a:t>FFS if known case is defined for UE supporting Power Class 2/3/4</a:t>
            </a:r>
            <a:endParaRPr lang="en-US" dirty="0"/>
          </a:p>
        </p:txBody>
      </p:sp>
    </p:spTree>
    <p:extLst>
      <p:ext uri="{BB962C8B-B14F-4D97-AF65-F5344CB8AC3E}">
        <p14:creationId xmlns:p14="http://schemas.microsoft.com/office/powerpoint/2010/main" val="39357301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Way forward on RRC based TCI state switch</a:t>
            </a:r>
            <a:endParaRPr lang="en-US" sz="4000" dirty="0"/>
          </a:p>
        </p:txBody>
      </p:sp>
      <p:sp>
        <p:nvSpPr>
          <p:cNvPr id="3" name="Content Placeholder 2"/>
          <p:cNvSpPr>
            <a:spLocks noGrp="1"/>
          </p:cNvSpPr>
          <p:nvPr>
            <p:ph idx="1"/>
          </p:nvPr>
        </p:nvSpPr>
        <p:spPr/>
        <p:txBody>
          <a:bodyPr/>
          <a:lstStyle/>
          <a:p>
            <a:pPr marL="0" indent="0">
              <a:buNone/>
            </a:pPr>
            <a:r>
              <a:rPr lang="en-US" u="sng" dirty="0" smtClean="0"/>
              <a:t>Open Issues</a:t>
            </a:r>
          </a:p>
          <a:p>
            <a:pPr lvl="1"/>
            <a:r>
              <a:rPr lang="en-US" dirty="0" smtClean="0"/>
              <a:t>If RRC based TCI state switching delay requirements are defined</a:t>
            </a:r>
          </a:p>
          <a:p>
            <a:pPr lvl="2"/>
            <a:r>
              <a:rPr lang="en-US" dirty="0" smtClean="0"/>
              <a:t>Option 1: Yes (DoCoMo)</a:t>
            </a:r>
          </a:p>
          <a:p>
            <a:pPr lvl="2"/>
            <a:r>
              <a:rPr lang="en-US" dirty="0" smtClean="0"/>
              <a:t>Option 2: No (Intel, NEC, Huawei, CATT)</a:t>
            </a:r>
          </a:p>
          <a:p>
            <a:pPr lvl="2"/>
            <a:endParaRPr lang="en-US" dirty="0"/>
          </a:p>
        </p:txBody>
      </p:sp>
    </p:spTree>
    <p:extLst>
      <p:ext uri="{BB962C8B-B14F-4D97-AF65-F5344CB8AC3E}">
        <p14:creationId xmlns:p14="http://schemas.microsoft.com/office/powerpoint/2010/main" val="139537872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Way forward on Interruptions for TCI state switch</a:t>
            </a:r>
            <a:endParaRPr lang="en-US" sz="4000" dirty="0"/>
          </a:p>
        </p:txBody>
      </p:sp>
      <p:sp>
        <p:nvSpPr>
          <p:cNvPr id="3" name="Content Placeholder 2"/>
          <p:cNvSpPr>
            <a:spLocks noGrp="1"/>
          </p:cNvSpPr>
          <p:nvPr>
            <p:ph idx="1"/>
          </p:nvPr>
        </p:nvSpPr>
        <p:spPr/>
        <p:txBody>
          <a:bodyPr/>
          <a:lstStyle/>
          <a:p>
            <a:pPr marL="0" indent="0">
              <a:buNone/>
            </a:pPr>
            <a:r>
              <a:rPr lang="en-US" u="sng" dirty="0" smtClean="0"/>
              <a:t>Agreements</a:t>
            </a:r>
          </a:p>
          <a:p>
            <a:pPr lvl="1" hangingPunct="0"/>
            <a:r>
              <a:rPr lang="en-GB" dirty="0" smtClean="0"/>
              <a:t>No interruption </a:t>
            </a:r>
            <a:r>
              <a:rPr lang="en-GB" dirty="0"/>
              <a:t>allowed due to DCI based TCI switching except for intra-band non-contiguous CA case</a:t>
            </a:r>
            <a:endParaRPr lang="en-US" dirty="0"/>
          </a:p>
          <a:p>
            <a:pPr lvl="1" hangingPunct="0"/>
            <a:r>
              <a:rPr lang="en-GB" dirty="0" smtClean="0"/>
              <a:t>No interruption </a:t>
            </a:r>
            <a:r>
              <a:rPr lang="en-GB" dirty="0"/>
              <a:t>allowed due to MAC based TCI switching except for intra-band non-contiguous CA </a:t>
            </a:r>
            <a:r>
              <a:rPr lang="en-GB" dirty="0" smtClean="0"/>
              <a:t>case</a:t>
            </a:r>
          </a:p>
          <a:p>
            <a:pPr lvl="2" hangingPunct="0"/>
            <a:r>
              <a:rPr lang="en-GB" dirty="0"/>
              <a:t>Whether to define scheduling restriction requirement for MAC based TCI switching depends on the conclusions for MRTD.</a:t>
            </a:r>
            <a:endParaRPr lang="en-US" dirty="0"/>
          </a:p>
          <a:p>
            <a:pPr marL="0" indent="0" hangingPunct="0">
              <a:buNone/>
            </a:pPr>
            <a:r>
              <a:rPr lang="en-US" u="sng" dirty="0" smtClean="0"/>
              <a:t>Open Issues</a:t>
            </a:r>
          </a:p>
          <a:p>
            <a:pPr lvl="1" hangingPunct="0"/>
            <a:r>
              <a:rPr lang="en-US" dirty="0" smtClean="0"/>
              <a:t>Interruption due to RRC based TCI state switch if defined</a:t>
            </a:r>
          </a:p>
          <a:p>
            <a:pPr lvl="2" hangingPunct="0"/>
            <a:r>
              <a:rPr lang="en-US" dirty="0" smtClean="0"/>
              <a:t>Option 1: Yes (Intel, QC)</a:t>
            </a:r>
          </a:p>
          <a:p>
            <a:pPr lvl="2" hangingPunct="0"/>
            <a:r>
              <a:rPr lang="en-US" dirty="0" smtClean="0"/>
              <a:t>Option 2: No </a:t>
            </a:r>
            <a:endParaRPr lang="en-US" dirty="0"/>
          </a:p>
          <a:p>
            <a:pPr lvl="1"/>
            <a:endParaRPr lang="en-US" dirty="0"/>
          </a:p>
        </p:txBody>
      </p:sp>
    </p:spTree>
    <p:extLst>
      <p:ext uri="{BB962C8B-B14F-4D97-AF65-F5344CB8AC3E}">
        <p14:creationId xmlns:p14="http://schemas.microsoft.com/office/powerpoint/2010/main" val="160628228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p>
            <a:r>
              <a:rPr lang="en-US" sz="4000" dirty="0" smtClean="0"/>
              <a:t>Way forward on MAC CE based active TCI state list update</a:t>
            </a:r>
            <a:endParaRPr lang="en-US" sz="4000" dirty="0"/>
          </a:p>
        </p:txBody>
      </p:sp>
      <p:sp>
        <p:nvSpPr>
          <p:cNvPr id="3" name="Content Placeholder 2"/>
          <p:cNvSpPr>
            <a:spLocks noGrp="1"/>
          </p:cNvSpPr>
          <p:nvPr>
            <p:ph idx="1"/>
          </p:nvPr>
        </p:nvSpPr>
        <p:spPr/>
        <p:txBody>
          <a:bodyPr/>
          <a:lstStyle/>
          <a:p>
            <a:pPr marL="0" indent="0">
              <a:buNone/>
            </a:pPr>
            <a:r>
              <a:rPr lang="en-US" u="sng" dirty="0" smtClean="0"/>
              <a:t>Background</a:t>
            </a:r>
          </a:p>
          <a:p>
            <a:pPr lvl="1"/>
            <a:r>
              <a:rPr lang="en-US" dirty="0" smtClean="0"/>
              <a:t>Necessity to define delay requirement for MAC CE based active TCI state list update with new TCI state and PDSCH to receive on the newly activated TCI state via DCI based switch</a:t>
            </a:r>
          </a:p>
          <a:p>
            <a:pPr lvl="1"/>
            <a:r>
              <a:rPr lang="en-US" dirty="0" smtClean="0"/>
              <a:t>Assumption that UE has measured and reported L1-RSRP on new TCI state</a:t>
            </a:r>
          </a:p>
          <a:p>
            <a:pPr marL="0" indent="0">
              <a:buNone/>
            </a:pPr>
            <a:r>
              <a:rPr lang="en-US" u="sng" dirty="0" smtClean="0"/>
              <a:t>Open Issues</a:t>
            </a:r>
          </a:p>
          <a:p>
            <a:pPr lvl="1"/>
            <a:r>
              <a:rPr lang="en-US" dirty="0" smtClean="0"/>
              <a:t>Whether requirement for MAC CE based active TCI state list update is introduced</a:t>
            </a:r>
          </a:p>
          <a:p>
            <a:pPr lvl="2"/>
            <a:r>
              <a:rPr lang="en-US" dirty="0" smtClean="0"/>
              <a:t>Option 1: Yes (QC)</a:t>
            </a:r>
          </a:p>
          <a:p>
            <a:pPr lvl="2"/>
            <a:r>
              <a:rPr lang="en-US" dirty="0" smtClean="0"/>
              <a:t>Option 2: No</a:t>
            </a:r>
          </a:p>
        </p:txBody>
      </p:sp>
    </p:spTree>
    <p:extLst>
      <p:ext uri="{BB962C8B-B14F-4D97-AF65-F5344CB8AC3E}">
        <p14:creationId xmlns:p14="http://schemas.microsoft.com/office/powerpoint/2010/main" val="2545890514"/>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454</TotalTime>
  <Words>563</Words>
  <Application>Microsoft Office PowerPoint</Application>
  <PresentationFormat>Widescreen</PresentationFormat>
  <Paragraphs>68</Paragraphs>
  <Slides>8</Slides>
  <Notes>0</Notes>
  <HiddenSlides>0</HiddenSlides>
  <MMClips>0</MMClips>
  <ScaleCrop>false</ScaleCrop>
  <HeadingPairs>
    <vt:vector size="6" baseType="variant">
      <vt:variant>
        <vt:lpstr>Fonts Used</vt:lpstr>
      </vt:variant>
      <vt:variant>
        <vt:i4>3</vt:i4>
      </vt:variant>
      <vt:variant>
        <vt:lpstr>Theme</vt:lpstr>
      </vt:variant>
      <vt:variant>
        <vt:i4>1</vt:i4>
      </vt:variant>
      <vt:variant>
        <vt:lpstr>Slide Titles</vt:lpstr>
      </vt:variant>
      <vt:variant>
        <vt:i4>8</vt:i4>
      </vt:variant>
    </vt:vector>
  </HeadingPairs>
  <TitlesOfParts>
    <vt:vector size="12" baseType="lpstr">
      <vt:lpstr>Arial</vt:lpstr>
      <vt:lpstr>Calibri</vt:lpstr>
      <vt:lpstr>Calibri Light</vt:lpstr>
      <vt:lpstr>Office Theme</vt:lpstr>
      <vt:lpstr>Way Forward on TCI State Switching Requirements</vt:lpstr>
      <vt:lpstr>Background</vt:lpstr>
      <vt:lpstr>Way forward on definition of Known TCI state</vt:lpstr>
      <vt:lpstr>Way forward on MAC CE based TCI state switch</vt:lpstr>
      <vt:lpstr>Way forward on DCI based TCI state switch</vt:lpstr>
      <vt:lpstr>Way forward on RRC based TCI state switch</vt:lpstr>
      <vt:lpstr>Way forward on Interruptions for TCI state switch</vt:lpstr>
      <vt:lpstr>Way forward on MAC CE based active TCI state list update</vt:lpstr>
    </vt:vector>
  </TitlesOfParts>
  <Company>Intel Corporation</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Way Forward on TCI State Switching Requirements</dc:title>
  <dc:creator>Intel</dc:creator>
  <cp:keywords>CTPClassification=CTP_NT</cp:keywords>
  <cp:lastModifiedBy>Intel</cp:lastModifiedBy>
  <cp:revision>56</cp:revision>
  <dcterms:created xsi:type="dcterms:W3CDTF">2019-04-09T23:20:12Z</dcterms:created>
  <dcterms:modified xsi:type="dcterms:W3CDTF">2019-04-12T00:56:50Z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TitusGUID">
    <vt:lpwstr>ca2d6c06-1629-4bb9-8695-e0b8d0e89379</vt:lpwstr>
  </property>
  <property fmtid="{D5CDD505-2E9C-101B-9397-08002B2CF9AE}" pid="3" name="CTP_TimeStamp">
    <vt:lpwstr>2019-04-12 00:56:29Z</vt:lpwstr>
  </property>
  <property fmtid="{D5CDD505-2E9C-101B-9397-08002B2CF9AE}" pid="4" name="CTP_BU">
    <vt:lpwstr>NA</vt:lpwstr>
  </property>
  <property fmtid="{D5CDD505-2E9C-101B-9397-08002B2CF9AE}" pid="5" name="CTP_IDSID">
    <vt:lpwstr>NA</vt:lpwstr>
  </property>
  <property fmtid="{D5CDD505-2E9C-101B-9397-08002B2CF9AE}" pid="6" name="CTP_WWID">
    <vt:lpwstr>NA</vt:lpwstr>
  </property>
  <property fmtid="{D5CDD505-2E9C-101B-9397-08002B2CF9AE}" pid="7" name="CTPClassification">
    <vt:lpwstr>CTP_NT</vt:lpwstr>
  </property>
</Properties>
</file>