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1"/>
  </p:notesMasterIdLst>
  <p:sldIdLst>
    <p:sldId id="447" r:id="rId5"/>
    <p:sldId id="441" r:id="rId6"/>
    <p:sldId id="442" r:id="rId7"/>
    <p:sldId id="443" r:id="rId8"/>
    <p:sldId id="444" r:id="rId9"/>
    <p:sldId id="445" r:id="rId1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000" autoAdjust="0"/>
    <p:restoredTop sz="85011" autoAdjust="0"/>
  </p:normalViewPr>
  <p:slideViewPr>
    <p:cSldViewPr>
      <p:cViewPr varScale="1">
        <p:scale>
          <a:sx n="56" d="100"/>
          <a:sy n="56" d="100"/>
        </p:scale>
        <p:origin x="1876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3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6610683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4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40114427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5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985844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6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0379087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sz="4000" dirty="0"/>
              <a:t>Way forward on </a:t>
            </a:r>
            <a:r>
              <a:rPr lang="en-GB" sz="4000" dirty="0" smtClean="0"/>
              <a:t>NR UE demodulation </a:t>
            </a:r>
            <a:r>
              <a:rPr lang="en-GB" sz="4000" dirty="0"/>
              <a:t>requirements </a:t>
            </a:r>
            <a:r>
              <a:rPr lang="en-GB" sz="4000" dirty="0" smtClean="0"/>
              <a:t>SNR, </a:t>
            </a:r>
            <a:r>
              <a:rPr lang="en-GB" sz="4000" dirty="0" err="1"/>
              <a:t>Es</a:t>
            </a:r>
            <a:r>
              <a:rPr lang="en-GB" sz="4000" dirty="0"/>
              <a:t>,</a:t>
            </a:r>
            <a:r>
              <a:rPr lang="en-GB" sz="4000" dirty="0" smtClean="0"/>
              <a:t> </a:t>
            </a:r>
            <a:r>
              <a:rPr lang="en-GB" sz="4000" dirty="0" err="1" smtClean="0"/>
              <a:t>Noc</a:t>
            </a:r>
            <a:r>
              <a:rPr lang="en-GB" sz="4000" dirty="0" smtClean="0"/>
              <a:t>  </a:t>
            </a:r>
            <a:r>
              <a:rPr lang="en-GB" sz="4000" dirty="0"/>
              <a:t>and DL power </a:t>
            </a:r>
            <a:r>
              <a:rPr lang="en-GB" sz="4000" dirty="0" smtClean="0"/>
              <a:t>allocation setup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Intel Corporation, …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409284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</a:t>
            </a:r>
            <a:r>
              <a:rPr lang="en-US" altLang="zh-CN" sz="1800" b="1" dirty="0" smtClean="0"/>
              <a:t>#90</a:t>
            </a:r>
          </a:p>
          <a:p>
            <a:pPr>
              <a:buNone/>
            </a:pPr>
            <a:r>
              <a:rPr lang="en-US" sz="1800" b="1" dirty="0" smtClean="0"/>
              <a:t>Athens, Greece, 25 February </a:t>
            </a:r>
            <a:r>
              <a:rPr lang="en-US" sz="1800" b="1" dirty="0"/>
              <a:t>– 1</a:t>
            </a:r>
            <a:r>
              <a:rPr lang="en-US" sz="1800" b="1" dirty="0" smtClean="0"/>
              <a:t> March 2019</a:t>
            </a:r>
          </a:p>
          <a:p>
            <a:pPr>
              <a:buNone/>
            </a:pPr>
            <a:r>
              <a:rPr lang="en-US" altLang="zh-CN" sz="1800" b="1" dirty="0" smtClean="0"/>
              <a:t>Agenda </a:t>
            </a:r>
            <a:r>
              <a:rPr lang="en-US" altLang="zh-CN" sz="1800" b="1" dirty="0"/>
              <a:t>Item: </a:t>
            </a:r>
            <a:r>
              <a:rPr lang="en-GB" altLang="zh-CN" sz="1800" b="1" dirty="0" smtClean="0"/>
              <a:t>6</a:t>
            </a:r>
            <a:r>
              <a:rPr lang="en-GB" sz="1800" b="1" dirty="0" smtClean="0"/>
              <a:t>.14.1.2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/>
              <a:t>R4-1902407</a:t>
            </a:r>
            <a:endParaRPr lang="zh-CN" alt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761597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/>
              <a:t>Background: Side condition emulation modes supported in 38.101-4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b="1" dirty="0" smtClean="0"/>
              <a:t>Mode </a:t>
            </a:r>
            <a:r>
              <a:rPr lang="en-US" sz="1800" b="1" dirty="0"/>
              <a:t>1: Target SNR (SINR) emulation</a:t>
            </a:r>
            <a:endParaRPr lang="en-GB" sz="1800" dirty="0"/>
          </a:p>
          <a:p>
            <a:pPr lvl="1"/>
            <a:r>
              <a:rPr lang="en-US" sz="1600" dirty="0"/>
              <a:t>Test system transmits desired signal and artificial AWGN in a way to emulate target SNR conditions</a:t>
            </a:r>
            <a:endParaRPr lang="en-GB" sz="1600" dirty="0"/>
          </a:p>
          <a:p>
            <a:pPr lvl="1"/>
            <a:r>
              <a:rPr lang="en-US" sz="1600" dirty="0"/>
              <a:t>The mode is applicable for the general UE Demodulation and CSI performance requirements</a:t>
            </a:r>
            <a:endParaRPr lang="en-GB" sz="1600" dirty="0"/>
          </a:p>
          <a:p>
            <a:pPr lvl="1"/>
            <a:r>
              <a:rPr lang="en-US" sz="1600" dirty="0"/>
              <a:t>The </a:t>
            </a:r>
            <a:r>
              <a:rPr lang="en-US" sz="1600" dirty="0" err="1"/>
              <a:t>Noc</a:t>
            </a:r>
            <a:r>
              <a:rPr lang="en-US" sz="1600" dirty="0"/>
              <a:t> power level is selected to ensure that it is far </a:t>
            </a:r>
            <a:r>
              <a:rPr lang="en-US" sz="1600" dirty="0" smtClean="0">
                <a:solidFill>
                  <a:srgbClr val="0070C0"/>
                </a:solidFill>
              </a:rPr>
              <a:t>enough</a:t>
            </a:r>
            <a:r>
              <a:rPr lang="en-US" sz="1600" dirty="0" smtClean="0"/>
              <a:t> above </a:t>
            </a:r>
            <a:r>
              <a:rPr lang="en-US" sz="1600" dirty="0"/>
              <a:t>UE RF noise floor to focus on baseband performance verification in the noise-limited environment</a:t>
            </a:r>
            <a:endParaRPr lang="en-GB" sz="1600" dirty="0"/>
          </a:p>
          <a:p>
            <a:pPr lvl="1"/>
            <a:r>
              <a:rPr lang="en-US" sz="1600" dirty="0"/>
              <a:t>The SNR and </a:t>
            </a:r>
            <a:r>
              <a:rPr lang="en-US" sz="1600" dirty="0" err="1"/>
              <a:t>Noc</a:t>
            </a:r>
            <a:r>
              <a:rPr lang="en-US" sz="1600" dirty="0"/>
              <a:t> power levels shall be specified for each test. The </a:t>
            </a:r>
            <a:r>
              <a:rPr lang="en-US" sz="1600" dirty="0" err="1"/>
              <a:t>Es</a:t>
            </a:r>
            <a:r>
              <a:rPr lang="en-US" sz="1600" dirty="0"/>
              <a:t> power level can be simply derived based on the SNR and </a:t>
            </a:r>
            <a:r>
              <a:rPr lang="en-US" sz="1600" dirty="0" err="1"/>
              <a:t>Noc</a:t>
            </a:r>
            <a:r>
              <a:rPr lang="en-US" sz="1600" dirty="0"/>
              <a:t> levels (</a:t>
            </a:r>
            <a:r>
              <a:rPr lang="en-US" sz="1600" dirty="0" err="1"/>
              <a:t>Es</a:t>
            </a:r>
            <a:r>
              <a:rPr lang="en-US" sz="1600" dirty="0"/>
              <a:t> = SNR + </a:t>
            </a:r>
            <a:r>
              <a:rPr lang="en-US" sz="1600" dirty="0" err="1"/>
              <a:t>Noc</a:t>
            </a:r>
            <a:r>
              <a:rPr lang="en-US" sz="1600" dirty="0"/>
              <a:t>).</a:t>
            </a:r>
            <a:endParaRPr lang="en-GB" sz="1600" dirty="0"/>
          </a:p>
          <a:p>
            <a:r>
              <a:rPr lang="en-US" sz="1800" b="1" dirty="0"/>
              <a:t>Mode 2: Noise free conditions emulation</a:t>
            </a:r>
            <a:endParaRPr lang="en-GB" sz="1800" dirty="0"/>
          </a:p>
          <a:p>
            <a:pPr lvl="1"/>
            <a:r>
              <a:rPr lang="en-US" sz="1600" dirty="0"/>
              <a:t>Test system transmits desired signal without artificial noise. </a:t>
            </a:r>
            <a:endParaRPr lang="en-GB" sz="1600" dirty="0"/>
          </a:p>
          <a:p>
            <a:pPr lvl="1"/>
            <a:r>
              <a:rPr lang="en-US" sz="1600" dirty="0"/>
              <a:t>The mode is applicable for the SDR requirements (and potentially for selected UE Demodulation/CSI requirements in the future)</a:t>
            </a:r>
            <a:endParaRPr lang="en-GB" sz="1600" dirty="0"/>
          </a:p>
          <a:p>
            <a:pPr lvl="1"/>
            <a:r>
              <a:rPr lang="en-US" sz="1600" dirty="0" err="1" smtClean="0"/>
              <a:t>Es</a:t>
            </a:r>
            <a:r>
              <a:rPr lang="en-US" sz="1600" dirty="0" smtClean="0"/>
              <a:t> </a:t>
            </a:r>
            <a:r>
              <a:rPr lang="en-US" sz="1600" dirty="0"/>
              <a:t>power shall be specified as a per-test parameter.</a:t>
            </a:r>
            <a:endParaRPr lang="en-GB" sz="1600" dirty="0"/>
          </a:p>
          <a:p>
            <a:pPr lvl="1"/>
            <a:r>
              <a:rPr lang="en-US" sz="1600" dirty="0" err="1"/>
              <a:t>Es</a:t>
            </a:r>
            <a:r>
              <a:rPr lang="en-US" sz="1600" dirty="0"/>
              <a:t> power level shall be selected in a way to ensure that effective SNR is above certain threshold.</a:t>
            </a:r>
            <a:endParaRPr lang="en-GB" sz="1600" dirty="0"/>
          </a:p>
          <a:p>
            <a:endParaRPr lang="en-GB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096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b="1" u="sng" dirty="0" smtClean="0"/>
              <a:t>Issue </a:t>
            </a:r>
            <a:r>
              <a:rPr lang="en-GB" sz="2000" b="1" u="sng" dirty="0"/>
              <a:t>1: </a:t>
            </a:r>
            <a:r>
              <a:rPr lang="en-GB" sz="2000" b="1" u="sng" dirty="0" err="1"/>
              <a:t>Noc</a:t>
            </a:r>
            <a:r>
              <a:rPr lang="en-GB" sz="2000" b="1" u="sng" dirty="0"/>
              <a:t> </a:t>
            </a:r>
            <a:r>
              <a:rPr lang="en-GB" sz="2000" b="1" u="sng" dirty="0" smtClean="0"/>
              <a:t>power level </a:t>
            </a:r>
            <a:r>
              <a:rPr lang="en-GB" sz="2000" b="1" u="sng" dirty="0"/>
              <a:t>for FR1 </a:t>
            </a:r>
            <a:r>
              <a:rPr lang="en-GB" sz="2000" b="1" u="sng" dirty="0" smtClean="0"/>
              <a:t>Mode 1</a:t>
            </a:r>
            <a:endParaRPr lang="en-GB" sz="2000" b="1" dirty="0"/>
          </a:p>
          <a:p>
            <a:pPr lvl="1"/>
            <a:r>
              <a:rPr lang="en-US" sz="1800" dirty="0" smtClean="0"/>
              <a:t>Background: </a:t>
            </a:r>
            <a:r>
              <a:rPr lang="en-US" sz="1800" dirty="0" err="1" smtClean="0"/>
              <a:t>Noc</a:t>
            </a:r>
            <a:r>
              <a:rPr lang="en-US" sz="1800" dirty="0" smtClean="0"/>
              <a:t> power level for FR1 is in []</a:t>
            </a:r>
          </a:p>
          <a:p>
            <a:pPr lvl="1"/>
            <a:r>
              <a:rPr lang="en-US" sz="1800" dirty="0" smtClean="0"/>
              <a:t>Proposal</a:t>
            </a:r>
          </a:p>
          <a:p>
            <a:pPr lvl="2"/>
            <a:r>
              <a:rPr lang="en-US" sz="1600" dirty="0" smtClean="0">
                <a:solidFill>
                  <a:srgbClr val="00B050"/>
                </a:solidFill>
              </a:rPr>
              <a:t>Use </a:t>
            </a:r>
            <a:r>
              <a:rPr lang="en-US" sz="1600" dirty="0">
                <a:solidFill>
                  <a:srgbClr val="00B050"/>
                </a:solidFill>
              </a:rPr>
              <a:t>a per-band </a:t>
            </a:r>
            <a:r>
              <a:rPr lang="en-US" sz="1600" dirty="0" err="1" smtClean="0">
                <a:solidFill>
                  <a:srgbClr val="00B050"/>
                </a:solidFill>
              </a:rPr>
              <a:t>Noc</a:t>
            </a:r>
            <a:r>
              <a:rPr lang="en-US" sz="1600" dirty="0" smtClean="0">
                <a:solidFill>
                  <a:srgbClr val="00B050"/>
                </a:solidFill>
              </a:rPr>
              <a:t> power level </a:t>
            </a:r>
          </a:p>
          <a:p>
            <a:pPr lvl="2"/>
            <a:r>
              <a:rPr lang="en-US" sz="1600" dirty="0" err="1" smtClean="0">
                <a:solidFill>
                  <a:srgbClr val="00B050"/>
                </a:solidFill>
              </a:rPr>
              <a:t>Noc</a:t>
            </a:r>
            <a:r>
              <a:rPr lang="en-US" sz="1600" dirty="0" smtClean="0">
                <a:solidFill>
                  <a:srgbClr val="00B050"/>
                </a:solidFill>
              </a:rPr>
              <a:t> is at least X dB higher than UE </a:t>
            </a:r>
            <a:r>
              <a:rPr lang="en-US" sz="1600" dirty="0">
                <a:solidFill>
                  <a:srgbClr val="00B050"/>
                </a:solidFill>
              </a:rPr>
              <a:t>RF noise </a:t>
            </a:r>
            <a:r>
              <a:rPr lang="en-US" sz="1600" dirty="0" smtClean="0">
                <a:solidFill>
                  <a:srgbClr val="00B050"/>
                </a:solidFill>
              </a:rPr>
              <a:t>floor for each band</a:t>
            </a:r>
          </a:p>
          <a:p>
            <a:pPr lvl="3"/>
            <a:r>
              <a:rPr lang="en-US" dirty="0" err="1">
                <a:solidFill>
                  <a:srgbClr val="00B050"/>
                </a:solidFill>
              </a:rPr>
              <a:t>Noc</a:t>
            </a:r>
            <a:r>
              <a:rPr lang="en-US" dirty="0">
                <a:solidFill>
                  <a:srgbClr val="00B050"/>
                </a:solidFill>
              </a:rPr>
              <a:t> (dBm/Hz) = </a:t>
            </a:r>
            <a:r>
              <a:rPr lang="en-US" dirty="0" err="1">
                <a:solidFill>
                  <a:srgbClr val="00B050"/>
                </a:solidFill>
              </a:rPr>
              <a:t>P</a:t>
            </a:r>
            <a:r>
              <a:rPr lang="en-US" baseline="-25000" dirty="0" err="1">
                <a:solidFill>
                  <a:srgbClr val="00B050"/>
                </a:solidFill>
              </a:rPr>
              <a:t>NoiseRF</a:t>
            </a:r>
            <a:r>
              <a:rPr lang="en-US" baseline="-25000" dirty="0">
                <a:solidFill>
                  <a:srgbClr val="00B050"/>
                </a:solidFill>
              </a:rPr>
              <a:t> </a:t>
            </a:r>
            <a:r>
              <a:rPr lang="en-US" dirty="0">
                <a:solidFill>
                  <a:srgbClr val="00B050"/>
                </a:solidFill>
              </a:rPr>
              <a:t>(dBm/Hz) + X dB</a:t>
            </a:r>
          </a:p>
          <a:p>
            <a:pPr lvl="3"/>
            <a:r>
              <a:rPr lang="en-US" dirty="0" smtClean="0"/>
              <a:t>X value</a:t>
            </a:r>
          </a:p>
          <a:p>
            <a:pPr lvl="4"/>
            <a:r>
              <a:rPr lang="en-US" dirty="0" smtClean="0">
                <a:solidFill>
                  <a:srgbClr val="00B050"/>
                </a:solidFill>
              </a:rPr>
              <a:t>Option </a:t>
            </a:r>
            <a:r>
              <a:rPr lang="en-US" dirty="0">
                <a:solidFill>
                  <a:srgbClr val="00B050"/>
                </a:solidFill>
              </a:rPr>
              <a:t>1: X = </a:t>
            </a:r>
            <a:r>
              <a:rPr lang="en-US" dirty="0" smtClean="0">
                <a:solidFill>
                  <a:srgbClr val="00B050"/>
                </a:solidFill>
              </a:rPr>
              <a:t>[16 ]dB</a:t>
            </a:r>
            <a:endParaRPr lang="en-US" dirty="0">
              <a:solidFill>
                <a:srgbClr val="00B050"/>
              </a:solidFill>
            </a:endParaRPr>
          </a:p>
          <a:p>
            <a:pPr lvl="3"/>
            <a:r>
              <a:rPr lang="en-US" dirty="0" err="1" smtClean="0">
                <a:solidFill>
                  <a:srgbClr val="00B050"/>
                </a:solidFill>
              </a:rPr>
              <a:t>P</a:t>
            </a:r>
            <a:r>
              <a:rPr lang="en-US" baseline="-25000" dirty="0" err="1" smtClean="0">
                <a:solidFill>
                  <a:srgbClr val="00B050"/>
                </a:solidFill>
              </a:rPr>
              <a:t>NoiseRF</a:t>
            </a:r>
            <a:r>
              <a:rPr lang="en-US" baseline="-25000" dirty="0" smtClean="0">
                <a:solidFill>
                  <a:srgbClr val="00B050"/>
                </a:solidFill>
              </a:rPr>
              <a:t> </a:t>
            </a:r>
            <a:r>
              <a:rPr lang="en-US" dirty="0" smtClean="0">
                <a:solidFill>
                  <a:srgbClr val="00B050"/>
                </a:solidFill>
              </a:rPr>
              <a:t> calculation is FFS and companies are encourage to bring proposals in RAN4 #91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17666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b="1" u="sng" dirty="0" smtClean="0"/>
              <a:t>Issue 2: </a:t>
            </a:r>
            <a:r>
              <a:rPr lang="en-GB" sz="2000" b="1" u="sng" dirty="0" err="1" smtClean="0"/>
              <a:t>Es</a:t>
            </a:r>
            <a:r>
              <a:rPr lang="en-GB" sz="2000" b="1" u="sng" dirty="0" smtClean="0"/>
              <a:t> Level </a:t>
            </a:r>
            <a:r>
              <a:rPr lang="en-GB" sz="2000" b="1" u="sng" dirty="0"/>
              <a:t>for </a:t>
            </a:r>
            <a:r>
              <a:rPr lang="en-GB" sz="2000" b="1" u="sng" dirty="0" smtClean="0"/>
              <a:t>FR1 Mode 2 (only used for Noise free test cases)</a:t>
            </a:r>
            <a:endParaRPr lang="en-GB" sz="2000" b="1" dirty="0"/>
          </a:p>
          <a:p>
            <a:pPr lvl="1"/>
            <a:r>
              <a:rPr lang="en-US" sz="1800" dirty="0"/>
              <a:t>Background: </a:t>
            </a:r>
            <a:r>
              <a:rPr lang="en-US" sz="1800" dirty="0" err="1" smtClean="0"/>
              <a:t>Es</a:t>
            </a:r>
            <a:r>
              <a:rPr lang="en-US" sz="1800" dirty="0" smtClean="0"/>
              <a:t> </a:t>
            </a:r>
            <a:r>
              <a:rPr lang="en-US" sz="1800" dirty="0"/>
              <a:t>power level for FR1 is </a:t>
            </a:r>
            <a:r>
              <a:rPr lang="en-US" sz="1800" dirty="0" smtClean="0"/>
              <a:t>undefined</a:t>
            </a:r>
            <a:endParaRPr lang="en-US" sz="1800" dirty="0"/>
          </a:p>
          <a:p>
            <a:pPr lvl="1"/>
            <a:r>
              <a:rPr lang="en-US" sz="1800" dirty="0" smtClean="0"/>
              <a:t>Proposal</a:t>
            </a:r>
          </a:p>
          <a:p>
            <a:pPr lvl="2"/>
            <a:r>
              <a:rPr lang="en-US" dirty="0" smtClean="0">
                <a:solidFill>
                  <a:srgbClr val="00B050"/>
                </a:solidFill>
              </a:rPr>
              <a:t>Use </a:t>
            </a:r>
            <a:r>
              <a:rPr lang="en-US" dirty="0">
                <a:solidFill>
                  <a:srgbClr val="00B050"/>
                </a:solidFill>
              </a:rPr>
              <a:t>per-band </a:t>
            </a:r>
            <a:r>
              <a:rPr lang="en-US" dirty="0" err="1" smtClean="0">
                <a:solidFill>
                  <a:srgbClr val="00B050"/>
                </a:solidFill>
              </a:rPr>
              <a:t>Es</a:t>
            </a:r>
            <a:r>
              <a:rPr lang="en-US" dirty="0" smtClean="0">
                <a:solidFill>
                  <a:srgbClr val="00B050"/>
                </a:solidFill>
              </a:rPr>
              <a:t> power level </a:t>
            </a:r>
          </a:p>
          <a:p>
            <a:pPr lvl="2"/>
            <a:r>
              <a:rPr lang="en-US" dirty="0" err="1" smtClean="0">
                <a:solidFill>
                  <a:srgbClr val="00B050"/>
                </a:solidFill>
              </a:rPr>
              <a:t>Es</a:t>
            </a:r>
            <a:r>
              <a:rPr lang="en-US" dirty="0" smtClean="0">
                <a:solidFill>
                  <a:srgbClr val="00B050"/>
                </a:solidFill>
              </a:rPr>
              <a:t> is at least X dB higher than UE RF noise</a:t>
            </a:r>
          </a:p>
          <a:p>
            <a:pPr lvl="3"/>
            <a:r>
              <a:rPr lang="en-US" dirty="0" err="1">
                <a:solidFill>
                  <a:srgbClr val="00B050"/>
                </a:solidFill>
              </a:rPr>
              <a:t>Es</a:t>
            </a:r>
            <a:r>
              <a:rPr lang="en-US" dirty="0">
                <a:solidFill>
                  <a:srgbClr val="00B050"/>
                </a:solidFill>
              </a:rPr>
              <a:t> (dBm/Hz) = </a:t>
            </a:r>
            <a:r>
              <a:rPr lang="en-US" dirty="0" err="1">
                <a:solidFill>
                  <a:srgbClr val="00B050"/>
                </a:solidFill>
              </a:rPr>
              <a:t>P</a:t>
            </a:r>
            <a:r>
              <a:rPr lang="en-US" baseline="-25000" dirty="0" err="1">
                <a:solidFill>
                  <a:srgbClr val="00B050"/>
                </a:solidFill>
              </a:rPr>
              <a:t>NoiseRF</a:t>
            </a:r>
            <a:r>
              <a:rPr lang="en-US" baseline="-25000" dirty="0">
                <a:solidFill>
                  <a:srgbClr val="00B050"/>
                </a:solidFill>
              </a:rPr>
              <a:t> </a:t>
            </a:r>
            <a:r>
              <a:rPr lang="en-US" dirty="0">
                <a:solidFill>
                  <a:srgbClr val="00B050"/>
                </a:solidFill>
              </a:rPr>
              <a:t>(dBm/Hz) + X dB</a:t>
            </a:r>
          </a:p>
          <a:p>
            <a:pPr lvl="3"/>
            <a:r>
              <a:rPr lang="en-US" dirty="0" smtClean="0"/>
              <a:t>X value</a:t>
            </a:r>
          </a:p>
          <a:p>
            <a:pPr lvl="4"/>
            <a:r>
              <a:rPr lang="en-US" dirty="0" smtClean="0">
                <a:solidFill>
                  <a:srgbClr val="00B050"/>
                </a:solidFill>
              </a:rPr>
              <a:t>Option 1: X = [35] dB</a:t>
            </a:r>
          </a:p>
          <a:p>
            <a:pPr lvl="3"/>
            <a:r>
              <a:rPr lang="en-US" dirty="0" err="1">
                <a:solidFill>
                  <a:srgbClr val="00B050"/>
                </a:solidFill>
              </a:rPr>
              <a:t>P</a:t>
            </a:r>
            <a:r>
              <a:rPr lang="en-US" baseline="-25000" dirty="0" err="1">
                <a:solidFill>
                  <a:srgbClr val="00B050"/>
                </a:solidFill>
              </a:rPr>
              <a:t>NoiseRF</a:t>
            </a:r>
            <a:r>
              <a:rPr lang="en-US" baseline="-25000" dirty="0">
                <a:solidFill>
                  <a:srgbClr val="00B050"/>
                </a:solidFill>
              </a:rPr>
              <a:t> </a:t>
            </a:r>
            <a:r>
              <a:rPr lang="en-US" dirty="0">
                <a:solidFill>
                  <a:srgbClr val="00B050"/>
                </a:solidFill>
              </a:rPr>
              <a:t> calculation is FFS and companies are encourage to bring proposals in RAN4 #91</a:t>
            </a:r>
            <a:endParaRPr lang="en-US" dirty="0"/>
          </a:p>
          <a:p>
            <a:pPr marL="914400" lvl="2" indent="0">
              <a:buNone/>
            </a:pPr>
            <a:endParaRPr lang="en-US" sz="1600" dirty="0" smtClean="0"/>
          </a:p>
          <a:p>
            <a:pPr lvl="2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33571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b="1" u="sng" dirty="0"/>
              <a:t>Issue 3: </a:t>
            </a:r>
            <a:r>
              <a:rPr lang="en-GB" sz="2000" b="1" u="sng" dirty="0" err="1"/>
              <a:t>Noc</a:t>
            </a:r>
            <a:r>
              <a:rPr lang="en-GB" sz="2000" b="1" u="sng" dirty="0"/>
              <a:t> for multi-band supporting in </a:t>
            </a:r>
            <a:r>
              <a:rPr lang="en-GB" sz="2000" b="1" u="sng" dirty="0" smtClean="0"/>
              <a:t>FR2 for Mode 1 </a:t>
            </a:r>
            <a:endParaRPr lang="en-GB" sz="2000" b="1" dirty="0"/>
          </a:p>
          <a:p>
            <a:pPr lvl="1"/>
            <a:r>
              <a:rPr lang="en-US" sz="1800" dirty="0" smtClean="0">
                <a:solidFill>
                  <a:srgbClr val="00B050"/>
                </a:solidFill>
              </a:rPr>
              <a:t>Background: “</a:t>
            </a:r>
            <a:r>
              <a:rPr lang="en-GB" sz="1800" dirty="0">
                <a:solidFill>
                  <a:srgbClr val="00B050"/>
                </a:solidFill>
              </a:rPr>
              <a:t>handling of Carrier Aggregation is FFS, and the handling of multi-band relaxation is FFS.”</a:t>
            </a:r>
            <a:r>
              <a:rPr lang="en-US" sz="1800" dirty="0" smtClean="0">
                <a:solidFill>
                  <a:srgbClr val="00B050"/>
                </a:solidFill>
              </a:rPr>
              <a:t>” </a:t>
            </a:r>
          </a:p>
          <a:p>
            <a:pPr lvl="1"/>
            <a:r>
              <a:rPr lang="en-US" sz="1800" dirty="0" smtClean="0">
                <a:solidFill>
                  <a:srgbClr val="00B050"/>
                </a:solidFill>
              </a:rPr>
              <a:t>AH agreement: For </a:t>
            </a:r>
            <a:r>
              <a:rPr lang="en-US" sz="1800" dirty="0">
                <a:solidFill>
                  <a:srgbClr val="00B050"/>
                </a:solidFill>
              </a:rPr>
              <a:t>FR2 </a:t>
            </a:r>
            <a:r>
              <a:rPr lang="en-US" sz="1800" dirty="0" err="1">
                <a:solidFill>
                  <a:srgbClr val="00B050"/>
                </a:solidFill>
              </a:rPr>
              <a:t>Noc</a:t>
            </a:r>
            <a:r>
              <a:rPr lang="en-US" sz="1800" dirty="0">
                <a:solidFill>
                  <a:srgbClr val="00B050"/>
                </a:solidFill>
              </a:rPr>
              <a:t> setup for multi-band devices increase the </a:t>
            </a:r>
            <a:r>
              <a:rPr lang="en-US" sz="1800" dirty="0" err="1">
                <a:solidFill>
                  <a:srgbClr val="00B050"/>
                </a:solidFill>
              </a:rPr>
              <a:t>Noc</a:t>
            </a:r>
            <a:r>
              <a:rPr lang="en-US" sz="1800" dirty="0">
                <a:solidFill>
                  <a:srgbClr val="00B050"/>
                </a:solidFill>
              </a:rPr>
              <a:t> power level by ΣMBP defined in TS 38.101-2 Table 6.2.1.3-4</a:t>
            </a:r>
            <a:r>
              <a:rPr lang="en-US" sz="1800" dirty="0" smtClean="0">
                <a:solidFill>
                  <a:srgbClr val="00B050"/>
                </a:solidFill>
              </a:rPr>
              <a:t>.</a:t>
            </a:r>
          </a:p>
          <a:p>
            <a:pPr lvl="1"/>
            <a:r>
              <a:rPr lang="en-US" sz="1800" dirty="0" smtClean="0"/>
              <a:t>Proposal</a:t>
            </a:r>
            <a:r>
              <a:rPr lang="en-US" sz="1800" dirty="0" smtClean="0">
                <a:solidFill>
                  <a:srgbClr val="00B050"/>
                </a:solidFill>
              </a:rPr>
              <a:t>: Modify </a:t>
            </a:r>
            <a:r>
              <a:rPr lang="en-US" sz="1800" dirty="0">
                <a:solidFill>
                  <a:srgbClr val="00B050"/>
                </a:solidFill>
              </a:rPr>
              <a:t>the FR2 </a:t>
            </a:r>
            <a:r>
              <a:rPr lang="en-US" sz="1800" dirty="0" err="1">
                <a:solidFill>
                  <a:srgbClr val="00B050"/>
                </a:solidFill>
              </a:rPr>
              <a:t>Noc</a:t>
            </a:r>
            <a:r>
              <a:rPr lang="en-US" sz="1800" dirty="0">
                <a:solidFill>
                  <a:srgbClr val="00B050"/>
                </a:solidFill>
              </a:rPr>
              <a:t> equations </a:t>
            </a:r>
            <a:r>
              <a:rPr lang="en-US" sz="1800" dirty="0" smtClean="0">
                <a:solidFill>
                  <a:srgbClr val="00B050"/>
                </a:solidFill>
              </a:rPr>
              <a:t>as follows for multi-band capable devices</a:t>
            </a:r>
            <a:endParaRPr lang="en-US" sz="1800" dirty="0">
              <a:solidFill>
                <a:srgbClr val="00B050"/>
              </a:solidFill>
            </a:endParaRPr>
          </a:p>
          <a:p>
            <a:pPr marL="457200" lvl="1" indent="0">
              <a:buNone/>
            </a:pPr>
            <a:endParaRPr lang="en-GB" sz="1800" dirty="0">
              <a:solidFill>
                <a:srgbClr val="00B050"/>
              </a:solidFill>
            </a:endParaRPr>
          </a:p>
          <a:p>
            <a:pPr marL="457200" lvl="1" indent="0">
              <a:buNone/>
            </a:pPr>
            <a:endParaRPr lang="en-GB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  <p:sp>
        <p:nvSpPr>
          <p:cNvPr id="5" name="Rectangle 4"/>
          <p:cNvSpPr/>
          <p:nvPr/>
        </p:nvSpPr>
        <p:spPr>
          <a:xfrm>
            <a:off x="457200" y="3505200"/>
            <a:ext cx="8001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GB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Noc</a:t>
            </a:r>
            <a:r>
              <a:rPr lang="en-GB" dirty="0" smtClean="0">
                <a:solidFill>
                  <a:srgbClr val="0070C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(PC_X</a:t>
            </a:r>
            <a:r>
              <a:rPr lang="en-GB" dirty="0">
                <a:solidFill>
                  <a:srgbClr val="0070C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en-GB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Band_Y</a:t>
            </a:r>
            <a:r>
              <a:rPr lang="en-GB" dirty="0">
                <a:latin typeface="Times New Roman" panose="02020603050405020304" pitchFamily="18" charset="0"/>
                <a:ea typeface="SimSun" panose="02010600030101010101" pitchFamily="2" charset="-122"/>
              </a:rPr>
              <a:t>) = -155 dBm/Hz + </a:t>
            </a:r>
            <a:r>
              <a:rPr lang="en-GB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Refsens</a:t>
            </a:r>
            <a:r>
              <a:rPr lang="en-GB" baseline="-25000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PC_X</a:t>
            </a:r>
            <a:r>
              <a:rPr lang="en-GB" baseline="-25000" dirty="0" smtClean="0">
                <a:solidFill>
                  <a:srgbClr val="0070C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en-GB" baseline="-25000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Band_Y</a:t>
            </a:r>
            <a:r>
              <a:rPr lang="en-GB" baseline="-250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en-GB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50MHz</a:t>
            </a:r>
            <a:r>
              <a:rPr lang="en-GB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GB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–</a:t>
            </a:r>
            <a:br>
              <a:rPr lang="en-GB" dirty="0" smtClean="0"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en-GB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GB" dirty="0">
                <a:latin typeface="Times New Roman" panose="02020603050405020304" pitchFamily="18" charset="0"/>
                <a:ea typeface="SimSun" panose="02010600030101010101" pitchFamily="2" charset="-122"/>
              </a:rPr>
              <a:t>Refsens</a:t>
            </a:r>
            <a:r>
              <a:rPr lang="en-GB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PC3, n260, 50MHz </a:t>
            </a:r>
            <a:r>
              <a:rPr lang="en-GB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+ </a:t>
            </a:r>
            <a:r>
              <a:rPr lang="en-GB" dirty="0">
                <a:solidFill>
                  <a:srgbClr val="FF0000"/>
                </a:solidFill>
                <a:ea typeface="SimSun" panose="02010600030101010101" pitchFamily="2" charset="-122"/>
              </a:rPr>
              <a:t>ΣMB</a:t>
            </a:r>
            <a:r>
              <a:rPr lang="en-GB" baseline="-25000" dirty="0">
                <a:solidFill>
                  <a:srgbClr val="FF0000"/>
                </a:solidFill>
                <a:ea typeface="SimSun" panose="02010600030101010101" pitchFamily="2" charset="-122"/>
              </a:rPr>
              <a:t>P</a:t>
            </a:r>
            <a:endParaRPr lang="en-GB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0413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b="1" u="sng" dirty="0"/>
              <a:t>Issue </a:t>
            </a:r>
            <a:r>
              <a:rPr lang="en-GB" sz="2000" b="1" u="sng" dirty="0" smtClean="0"/>
              <a:t>4: Power allocation setting </a:t>
            </a:r>
          </a:p>
          <a:p>
            <a:pPr lvl="1"/>
            <a:r>
              <a:rPr lang="en-US" sz="1600" dirty="0" smtClean="0">
                <a:solidFill>
                  <a:srgbClr val="00B050"/>
                </a:solidFill>
              </a:rPr>
              <a:t>Proposal: Define </a:t>
            </a:r>
            <a:r>
              <a:rPr lang="en-US" sz="1600" dirty="0">
                <a:solidFill>
                  <a:srgbClr val="00B050"/>
                </a:solidFill>
              </a:rPr>
              <a:t>“EPRE ratio of PBCH/PDCCH/PDSCH to SSS” instead of “EPRE ratio of PBCH_DMRS/PDCCH_DMRS/PDSCH_DMRS to SSS</a:t>
            </a:r>
            <a:r>
              <a:rPr lang="en-US" sz="1600" dirty="0" smtClean="0">
                <a:solidFill>
                  <a:srgbClr val="00B050"/>
                </a:solidFill>
              </a:rPr>
              <a:t>” as follows in Annex C of TS 38.101-4</a:t>
            </a:r>
          </a:p>
          <a:p>
            <a:pPr lvl="1"/>
            <a:endParaRPr lang="en-US" sz="1600" dirty="0"/>
          </a:p>
          <a:p>
            <a:pPr lvl="1"/>
            <a:endParaRPr lang="en-US" sz="1600" dirty="0" smtClean="0"/>
          </a:p>
          <a:p>
            <a:pPr lvl="1"/>
            <a:endParaRPr lang="en-US" sz="1600" dirty="0"/>
          </a:p>
          <a:p>
            <a:pPr lvl="1"/>
            <a:endParaRPr lang="en-US" sz="1600" dirty="0" smtClean="0"/>
          </a:p>
          <a:p>
            <a:pPr lvl="1"/>
            <a:endParaRPr lang="en-US" sz="1600" dirty="0"/>
          </a:p>
          <a:p>
            <a:pPr lvl="1"/>
            <a:endParaRPr lang="en-US" sz="1600" dirty="0" smtClean="0"/>
          </a:p>
          <a:p>
            <a:pPr lvl="1"/>
            <a:endParaRPr lang="en-US" sz="1600" dirty="0"/>
          </a:p>
          <a:p>
            <a:pPr lvl="1"/>
            <a:endParaRPr lang="en-US" sz="1600" dirty="0" smtClean="0"/>
          </a:p>
          <a:p>
            <a:pPr lvl="1"/>
            <a:endParaRPr lang="en-US" sz="1600" dirty="0"/>
          </a:p>
          <a:p>
            <a:pPr lvl="1"/>
            <a:endParaRPr lang="en-US" sz="1600" dirty="0" smtClean="0"/>
          </a:p>
          <a:p>
            <a:pPr lvl="1"/>
            <a:endParaRPr lang="en-US" sz="1600" dirty="0"/>
          </a:p>
          <a:p>
            <a:pPr lvl="1"/>
            <a:endParaRPr lang="en-US" sz="1600" dirty="0" smtClean="0"/>
          </a:p>
          <a:p>
            <a:pPr marL="457200" lvl="1" indent="0">
              <a:buNone/>
            </a:pPr>
            <a:endParaRPr lang="en-GB" sz="1800" dirty="0">
              <a:solidFill>
                <a:srgbClr val="00B050"/>
              </a:solidFill>
            </a:endParaRPr>
          </a:p>
          <a:p>
            <a:pPr marL="457200" lvl="1" indent="0">
              <a:buNone/>
            </a:pPr>
            <a:endParaRPr lang="en-GB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8434106"/>
              </p:ext>
            </p:extLst>
          </p:nvPr>
        </p:nvGraphicFramePr>
        <p:xfrm>
          <a:off x="533400" y="2286000"/>
          <a:ext cx="8229599" cy="33651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20470"/>
                <a:gridCol w="1532965"/>
                <a:gridCol w="4276164"/>
              </a:tblGrid>
              <a:tr h="2793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Parameter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567" marR="2756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Unit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567" marR="2756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Value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567" marR="27567" marT="0" marB="0"/>
                </a:tc>
              </a:tr>
              <a:tr h="2230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SSS transmit power 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567" marR="2756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</a:t>
                      </a:r>
                      <a:endParaRPr lang="en-GB" sz="1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567" marR="2756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Test specific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567" marR="27567" marT="0" marB="0"/>
                </a:tc>
              </a:tr>
              <a:tr h="3122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EPRE ratio of PSS to SSS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567" marR="2756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567" marR="2756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567" marR="27567" marT="0" marB="0"/>
                </a:tc>
              </a:tr>
              <a:tr h="2276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EPRE ratio of </a:t>
                      </a:r>
                      <a:r>
                        <a:rPr lang="en-GB" sz="1100" dirty="0" smtClean="0">
                          <a:effectLst/>
                        </a:rPr>
                        <a:t>PBCH </a:t>
                      </a:r>
                      <a:r>
                        <a:rPr lang="en-GB" sz="1100" dirty="0">
                          <a:effectLst/>
                        </a:rPr>
                        <a:t>to SSS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567" marR="2756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567" marR="2756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567" marR="27567" marT="0" marB="0"/>
                </a:tc>
              </a:tr>
              <a:tr h="2596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EPRE ratio of PBCH to PBCH DMRS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567" marR="2756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dB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567" marR="2756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567" marR="27567" marT="0" marB="0"/>
                </a:tc>
              </a:tr>
              <a:tr h="1907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EPRE ratio of </a:t>
                      </a:r>
                      <a:r>
                        <a:rPr lang="en-GB" sz="1100" dirty="0" smtClean="0">
                          <a:effectLst/>
                        </a:rPr>
                        <a:t>PDCCH</a:t>
                      </a:r>
                      <a:r>
                        <a:rPr lang="en-GB" sz="1100" strike="sngStrike" dirty="0" smtClean="0">
                          <a:effectLst/>
                        </a:rPr>
                        <a:t> </a:t>
                      </a:r>
                      <a:r>
                        <a:rPr lang="en-GB" sz="1100" dirty="0" smtClean="0">
                          <a:effectLst/>
                        </a:rPr>
                        <a:t>to </a:t>
                      </a:r>
                      <a:r>
                        <a:rPr lang="en-GB" sz="1100" dirty="0">
                          <a:effectLst/>
                        </a:rPr>
                        <a:t>SSS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567" marR="2756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dB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567" marR="2756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567" marR="27567" marT="0" marB="0"/>
                </a:tc>
              </a:tr>
              <a:tr h="2747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EPRE ratio of PDCCH to PDCCH DMRS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567" marR="2756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567" marR="2756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567" marR="27567" marT="0" marB="0"/>
                </a:tc>
              </a:tr>
              <a:tr h="40143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EPRE ratio of </a:t>
                      </a:r>
                      <a:r>
                        <a:rPr lang="en-GB" sz="1100" dirty="0" smtClean="0">
                          <a:effectLst/>
                        </a:rPr>
                        <a:t>PDSCH</a:t>
                      </a:r>
                      <a:r>
                        <a:rPr lang="en-GB" sz="1100" strike="sngStrike" baseline="0" dirty="0" smtClean="0">
                          <a:effectLst/>
                        </a:rPr>
                        <a:t> </a:t>
                      </a:r>
                      <a:r>
                        <a:rPr lang="en-GB" sz="1100" dirty="0" smtClean="0">
                          <a:effectLst/>
                        </a:rPr>
                        <a:t>to </a:t>
                      </a:r>
                      <a:r>
                        <a:rPr lang="en-GB" sz="1100" dirty="0">
                          <a:effectLst/>
                        </a:rPr>
                        <a:t>SSS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567" marR="2756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567" marR="2756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567" marR="27567" marT="0" marB="0"/>
                </a:tc>
              </a:tr>
              <a:tr h="1907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EPRE ratio of PDSCH to PDSCH DMRS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567" marR="2756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567" marR="2756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</a:rPr>
                        <a:t>Test specific (Note 1</a:t>
                      </a:r>
                      <a:r>
                        <a:rPr lang="en-GB" sz="1100" u="sng" dirty="0" smtClean="0">
                          <a:effectLst/>
                        </a:rPr>
                        <a:t>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567" marR="27567" marT="0" marB="0"/>
                </a:tc>
              </a:tr>
              <a:tr h="3122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EPRE ratio of CSI-RS to SSS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567" marR="2756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567" marR="2756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567" marR="27567" marT="0" marB="0"/>
                </a:tc>
              </a:tr>
              <a:tr h="3122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EPRE ratio of OCNG to SSS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567" marR="2756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567" marR="2756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567" marR="27567" marT="0" marB="0"/>
                </a:tc>
              </a:tr>
              <a:tr h="381421"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</a:rPr>
                        <a:t>Note 1: Value is derived from Table 4.1-1 in TS 38.214 [X] based on “Number of DM-RS CDM groups without data” and “DMRS Type” parameters specified for each test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567" marR="27567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2337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66EEDB98-F073-460B-B9B0-9643F9FE785E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17c5c574-4f42-45b3-8a7f-77d8e859d074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17989</TotalTime>
  <Words>640</Words>
  <Application>Microsoft Office PowerPoint</Application>
  <PresentationFormat>On-screen Show (4:3)</PresentationFormat>
  <Paragraphs>101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SimSun</vt:lpstr>
      <vt:lpstr>SimSun</vt:lpstr>
      <vt:lpstr>Arial</vt:lpstr>
      <vt:lpstr>Calibri</vt:lpstr>
      <vt:lpstr>Times New Roman</vt:lpstr>
      <vt:lpstr>Office Theme</vt:lpstr>
      <vt:lpstr>Way forward on NR UE demodulation requirements SNR, Es, Noc  and DL power allocation setup</vt:lpstr>
      <vt:lpstr>Background: Side condition emulation modes supported in 38.101-4 </vt:lpstr>
      <vt:lpstr>Way Forward</vt:lpstr>
      <vt:lpstr>Way Forward</vt:lpstr>
      <vt:lpstr>Way Forward</vt:lpstr>
      <vt:lpstr>Way Forward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CTPClassification=CTP_PUBLIC:VisualMarkings=, CTPClassification=CTP_NT</cp:keywords>
  <cp:lastModifiedBy>Andrey Chervyakov</cp:lastModifiedBy>
  <cp:revision>1261</cp:revision>
  <dcterms:created xsi:type="dcterms:W3CDTF">2013-05-13T16:02:00Z</dcterms:created>
  <dcterms:modified xsi:type="dcterms:W3CDTF">2019-02-28T08:08:19Z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bb9d84a1-dbef-418c-8913-1d72c9ebb65b</vt:lpwstr>
  </property>
  <property fmtid="{D5CDD505-2E9C-101B-9397-08002B2CF9AE}" pid="7" name="CTP_TimeStamp">
    <vt:lpwstr>2019-02-28 08:08:19Z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(3)nQUJpp2zhtaz+DExwsjfMwdzrtQICFjvWblIRbqGe9VTZXKSpVcdWB1bCFixArCXHnbjFHcO
JHbRI3w6GbnV0SRLlZIlsXbsQAbSrdK4veKobW+uBpP1aX6t1HO4XsCH162Orh4Io/m70kM3
E9YluDSgVX/ILd4asRNTwozhDorxYP0/6kiyza04zlpWlY4guhN7aiD/xMnf4qGxCEOLfvrO
RRHyr0X8rWTBcFH4Tv</vt:lpwstr>
  </property>
  <property fmtid="{D5CDD505-2E9C-101B-9397-08002B2CF9AE}" pid="13" name="_2015_ms_pID_7253431">
    <vt:lpwstr>ODlA73hdxBY+iADUL9wa8Wis/dpcFo16zPUex8bOVB8Hdsba+zuPE6
iSpXffo3L7p6OMPiKPi5D6+An8QZg0LtMuK3GQur5n8KkC7uahPgdVJRdHL4A/7KfrEIBhpN
ptmM/VVi6KG1E9EmeoM+2lSOjanJ76yC2HigKfN7Dav6gfQsCTCwvM4y6iFJrMKiz4KAhXou
2kjbQTJq1Xd59GAnPts0iNLd/iSE3G2Pihvw</vt:lpwstr>
  </property>
  <property fmtid="{D5CDD505-2E9C-101B-9397-08002B2CF9AE}" pid="14" name="_2015_ms_pID_7253432">
    <vt:lpwstr>vA==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1519970649</vt:lpwstr>
  </property>
  <property fmtid="{D5CDD505-2E9C-101B-9397-08002B2CF9AE}" pid="19" name="CTPClassification">
    <vt:lpwstr>CTP_NT</vt:lpwstr>
  </property>
  <property fmtid="{D5CDD505-2E9C-101B-9397-08002B2CF9AE}" pid="20" name="NSCPROP_SA">
    <vt:lpwstr>C:\Users\Administrator\Desktop\NR UE Ad-hoc Oct\R4-18xxxxx - WF on NR General and UE PDSCH Demod v1.pptx</vt:lpwstr>
  </property>
</Properties>
</file>