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sldIdLst>
    <p:sldId id="256" r:id="rId5"/>
    <p:sldId id="410" r:id="rId6"/>
    <p:sldId id="413" r:id="rId7"/>
    <p:sldId id="417" r:id="rId8"/>
    <p:sldId id="398" r:id="rId9"/>
    <p:sldId id="414" r:id="rId10"/>
    <p:sldId id="415" r:id="rId11"/>
    <p:sldId id="386" r:id="rId12"/>
    <p:sldId id="404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1233" autoAdjust="0"/>
    <p:restoredTop sz="97483" autoAdjust="0"/>
  </p:normalViewPr>
  <p:slideViewPr>
    <p:cSldViewPr>
      <p:cViewPr>
        <p:scale>
          <a:sx n="110" d="100"/>
          <a:sy n="110" d="100"/>
        </p:scale>
        <p:origin x="-2514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Huawei: Need more time check.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16794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 smtClean="0"/>
              <a:t>Way </a:t>
            </a:r>
            <a:r>
              <a:rPr lang="en-GB" sz="4000" dirty="0"/>
              <a:t>forward on </a:t>
            </a:r>
            <a:r>
              <a:rPr lang="en-GB" sz="4000" dirty="0" smtClean="0"/>
              <a:t>NR UE CSI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Samsung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50423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</a:t>
            </a:r>
            <a:r>
              <a:rPr lang="en-GB" sz="1800" b="1" dirty="0" smtClean="0"/>
              <a:t>RAN4#90                                                            R4-19</a:t>
            </a:r>
            <a:r>
              <a:rPr lang="en-US" altLang="zh-CN" sz="1800" b="1" dirty="0" err="1" smtClean="0"/>
              <a:t>xxxxx</a:t>
            </a:r>
            <a:endParaRPr lang="en-US" sz="1800" dirty="0"/>
          </a:p>
          <a:p>
            <a:pPr>
              <a:buNone/>
            </a:pPr>
            <a:r>
              <a:rPr lang="en-GB" sz="1800" b="1" dirty="0" smtClean="0"/>
              <a:t>Athens, Greece, 24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Feb – 1 March 2019</a:t>
            </a:r>
            <a:endParaRPr lang="en-US" sz="1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A</a:t>
            </a:r>
            <a:r>
              <a:rPr lang="en-GB" sz="2400" dirty="0" smtClean="0"/>
              <a:t>greed test cases list (Background information)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257800"/>
          </a:xfrm>
        </p:spPr>
        <p:txBody>
          <a:bodyPr/>
          <a:lstStyle/>
          <a:p>
            <a:pPr lvl="0"/>
            <a:r>
              <a:rPr lang="en-GB" sz="1200" dirty="0"/>
              <a:t>Static CQI test cases (Periodic)</a:t>
            </a:r>
            <a:endParaRPr lang="en-US" sz="1200" dirty="0"/>
          </a:p>
          <a:p>
            <a:pPr lvl="1"/>
            <a:r>
              <a:rPr lang="en-GB" sz="1200" dirty="0"/>
              <a:t>Test 1.1: FR1 FDD   10MHz &amp;15kHz ,  2*2, 2*4</a:t>
            </a:r>
            <a:endParaRPr lang="en-US" sz="1200" dirty="0"/>
          </a:p>
          <a:p>
            <a:pPr lvl="1"/>
            <a:r>
              <a:rPr lang="en-GB" sz="1200" dirty="0"/>
              <a:t>Test 1.2: FR1 TDD    40MHz&amp;30kHz,   2*2, 2*4</a:t>
            </a:r>
            <a:endParaRPr lang="en-US" sz="1200" dirty="0"/>
          </a:p>
          <a:p>
            <a:pPr lvl="1"/>
            <a:r>
              <a:rPr lang="en-GB" sz="1200" dirty="0"/>
              <a:t>Test 1.3: FR2 TDD	100MHz&amp; 120kHz, 2*2</a:t>
            </a:r>
            <a:endParaRPr lang="en-US" sz="1200" dirty="0"/>
          </a:p>
          <a:p>
            <a:pPr lvl="0"/>
            <a:r>
              <a:rPr lang="en-GB" sz="1200" dirty="0"/>
              <a:t>Wideband fading CQI test cases</a:t>
            </a:r>
            <a:endParaRPr lang="en-US" sz="1200" dirty="0"/>
          </a:p>
          <a:p>
            <a:pPr lvl="1"/>
            <a:r>
              <a:rPr lang="en-GB" sz="1200" dirty="0"/>
              <a:t>Test 2.1: FR1 FDD   10MHz &amp;15kHz ,  2*2, 2*4 (periodic) </a:t>
            </a:r>
            <a:endParaRPr lang="en-US" sz="1200" dirty="0"/>
          </a:p>
          <a:p>
            <a:pPr lvl="1"/>
            <a:r>
              <a:rPr lang="en-GB" sz="1200" dirty="0"/>
              <a:t>Test 2.2: FR1 TDD    40MHz&amp;30kHz,   2*2, 2*4 (periodic)</a:t>
            </a:r>
            <a:endParaRPr lang="en-US" sz="1200" dirty="0"/>
          </a:p>
          <a:p>
            <a:pPr lvl="1"/>
            <a:r>
              <a:rPr lang="en-GB" sz="1200" dirty="0"/>
              <a:t>Test 2.3: FR2 TDD	100MHz&amp; 120kHz, 2*2 (aperiodic)</a:t>
            </a:r>
            <a:endParaRPr lang="en-US" sz="1200" dirty="0"/>
          </a:p>
          <a:p>
            <a:pPr lvl="0"/>
            <a:r>
              <a:rPr lang="en-GB" sz="1200" dirty="0"/>
              <a:t>Sub-band CQI test cases (Periodic)</a:t>
            </a:r>
            <a:endParaRPr lang="en-US" sz="1200" dirty="0"/>
          </a:p>
          <a:p>
            <a:pPr lvl="1"/>
            <a:r>
              <a:rPr lang="en-GB" sz="1200" dirty="0"/>
              <a:t>Test 3.1: FR1 FDD   10MHz &amp;15kHz </a:t>
            </a:r>
            <a:endParaRPr lang="en-US" sz="1200" dirty="0"/>
          </a:p>
          <a:p>
            <a:pPr lvl="1"/>
            <a:r>
              <a:rPr lang="en-GB" sz="1200" dirty="0"/>
              <a:t>Test 3.2: FR1 TDD    40MHz&amp;30kHz</a:t>
            </a:r>
            <a:endParaRPr lang="en-US" sz="1200" dirty="0"/>
          </a:p>
          <a:p>
            <a:pPr lvl="0"/>
            <a:r>
              <a:rPr lang="en-GB" sz="1200" dirty="0"/>
              <a:t>Wideband PMI test cases (aperiodic)</a:t>
            </a:r>
            <a:endParaRPr lang="en-US" sz="1200" dirty="0"/>
          </a:p>
          <a:p>
            <a:pPr lvl="1"/>
            <a:r>
              <a:rPr lang="en-GB" sz="1200" dirty="0"/>
              <a:t>Test 4.1: FR1 FDD   10MHz &amp;15kHz ,  4*2, 4*4</a:t>
            </a:r>
            <a:endParaRPr lang="en-US" sz="1200" dirty="0"/>
          </a:p>
          <a:p>
            <a:pPr lvl="1"/>
            <a:r>
              <a:rPr lang="en-GB" sz="1200" dirty="0"/>
              <a:t>Test 4.2: FR1 TDD    40MHz&amp;30kHz,   4*2, 4*4</a:t>
            </a:r>
            <a:endParaRPr lang="en-US" sz="1200" dirty="0"/>
          </a:p>
          <a:p>
            <a:pPr lvl="1"/>
            <a:r>
              <a:rPr lang="en-GB" sz="1200" dirty="0"/>
              <a:t>Test 4.3: FR1 FDD   10MHz &amp;15kHz ,  8*2, 8*4</a:t>
            </a:r>
            <a:endParaRPr lang="en-US" sz="1200" dirty="0"/>
          </a:p>
          <a:p>
            <a:pPr lvl="1"/>
            <a:r>
              <a:rPr lang="en-GB" sz="1200" dirty="0"/>
              <a:t>Test 4.4: FR1 TDD    40MHz&amp;30kHz,   8*2, 8*4</a:t>
            </a:r>
            <a:endParaRPr lang="en-US" sz="1200" dirty="0"/>
          </a:p>
          <a:p>
            <a:pPr lvl="1"/>
            <a:r>
              <a:rPr lang="en-GB" sz="1200" dirty="0"/>
              <a:t>Test 4.5: FR2 TDD	100MHz&amp; 120kHz, 2*2</a:t>
            </a:r>
            <a:endParaRPr lang="en-US" sz="1200" dirty="0"/>
          </a:p>
          <a:p>
            <a:pPr lvl="1"/>
            <a:r>
              <a:rPr lang="en-US" sz="1200" dirty="0"/>
              <a:t>Test 4.6: FR2 TDD	100MHz&amp;120kHz, 2*2 with TDD  DL-UL pattern DDDSU, S= 12D2G2U</a:t>
            </a:r>
          </a:p>
          <a:p>
            <a:pPr lvl="0"/>
            <a:r>
              <a:rPr lang="en-GB" sz="1200" dirty="0"/>
              <a:t>RI test </a:t>
            </a:r>
            <a:endParaRPr lang="en-US" sz="1200" dirty="0"/>
          </a:p>
          <a:p>
            <a:pPr lvl="1"/>
            <a:r>
              <a:rPr lang="en-GB" sz="1200" dirty="0"/>
              <a:t>Test 5.1: FR1 FDD   10MHz&amp;15kHz, 2*2,4*4 (periodic)</a:t>
            </a:r>
            <a:endParaRPr lang="en-US" sz="1200" dirty="0"/>
          </a:p>
          <a:p>
            <a:pPr lvl="1"/>
            <a:r>
              <a:rPr lang="en-GB" sz="1200" dirty="0"/>
              <a:t>Test 5.22: FR1 TDD   40MHz&amp;30kHz, 2*2,  4*4 (periodic)</a:t>
            </a:r>
            <a:endParaRPr lang="en-US" sz="1200" dirty="0"/>
          </a:p>
          <a:p>
            <a:pPr lvl="1"/>
            <a:r>
              <a:rPr lang="en-GB" sz="1200" dirty="0"/>
              <a:t>Test 5.3: FR2 TDD	100MHz&amp;120kHz, 2*2 (aperiodic)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359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 Set-up (1/2)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05800" cy="5257800"/>
          </a:xfrm>
        </p:spPr>
        <p:txBody>
          <a:bodyPr/>
          <a:lstStyle/>
          <a:p>
            <a:pPr lvl="0"/>
            <a:r>
              <a:rPr lang="en-GB" dirty="0">
                <a:solidFill>
                  <a:srgbClr val="00B050"/>
                </a:solidFill>
              </a:rPr>
              <a:t>Issue 1: CS-RS resource/CSI reporting interval and slot offset &amp; minimum CSI delay for aperiodic CSI reporting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FR1 FDD 15 kHz: 5/1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For 4Tx wideband PMI test case 4.1, minimum CSI delay 6 </a:t>
            </a:r>
            <a:r>
              <a:rPr lang="en-GB" dirty="0" err="1">
                <a:solidFill>
                  <a:srgbClr val="00B050"/>
                </a:solidFill>
              </a:rPr>
              <a:t>ms</a:t>
            </a:r>
            <a:r>
              <a:rPr lang="en-GB" dirty="0">
                <a:solidFill>
                  <a:srgbClr val="00B050"/>
                </a:solidFill>
              </a:rPr>
              <a:t> (6 slots)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For 8Tx wideband PMI test case 4.3, , mini</a:t>
            </a:r>
            <a:r>
              <a:rPr lang="en-GB" sz="1600" dirty="0">
                <a:solidFill>
                  <a:srgbClr val="00B050"/>
                </a:solidFill>
              </a:rPr>
              <a:t>m</a:t>
            </a:r>
            <a:r>
              <a:rPr lang="en-GB" dirty="0">
                <a:solidFill>
                  <a:srgbClr val="00B050"/>
                </a:solidFill>
              </a:rPr>
              <a:t>um CSI delay 8 </a:t>
            </a:r>
            <a:r>
              <a:rPr lang="en-GB" dirty="0" err="1">
                <a:solidFill>
                  <a:srgbClr val="00B050"/>
                </a:solidFill>
              </a:rPr>
              <a:t>ms</a:t>
            </a:r>
            <a:r>
              <a:rPr lang="en-GB" dirty="0">
                <a:solidFill>
                  <a:srgbClr val="00B050"/>
                </a:solidFill>
              </a:rPr>
              <a:t> (8 slots)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FR1 TDD 30 kHz: 10/1 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For 4Tx wideband PMI test case 4.2, minimum CSI delay 5.5 </a:t>
            </a:r>
            <a:r>
              <a:rPr lang="en-GB" dirty="0" err="1">
                <a:solidFill>
                  <a:srgbClr val="00B050"/>
                </a:solidFill>
              </a:rPr>
              <a:t>ms</a:t>
            </a:r>
            <a:r>
              <a:rPr lang="en-GB" dirty="0">
                <a:solidFill>
                  <a:srgbClr val="00B050"/>
                </a:solidFill>
              </a:rPr>
              <a:t> (11 slots)  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For 8Tx wideband PMI test case 4.4, minimum CSI delay 6.5 </a:t>
            </a:r>
            <a:r>
              <a:rPr lang="en-GB" dirty="0" err="1">
                <a:solidFill>
                  <a:srgbClr val="00B050"/>
                </a:solidFill>
              </a:rPr>
              <a:t>ms</a:t>
            </a:r>
            <a:r>
              <a:rPr lang="en-GB" dirty="0">
                <a:solidFill>
                  <a:srgbClr val="00B050"/>
                </a:solidFill>
              </a:rPr>
              <a:t> (13 slots)</a:t>
            </a:r>
            <a:endParaRPr lang="en-US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endParaRPr lang="en-GB" sz="1400" dirty="0"/>
          </a:p>
          <a:p>
            <a:pPr marL="914400" lvl="2" indent="0">
              <a:buNone/>
            </a:pPr>
            <a:endParaRPr lang="en-US" sz="1400" dirty="0"/>
          </a:p>
          <a:p>
            <a:pPr algn="just"/>
            <a:endParaRPr lang="en-GB" sz="1600" dirty="0" smtClean="0"/>
          </a:p>
          <a:p>
            <a:pPr algn="just"/>
            <a:endParaRPr lang="en-GB" sz="1600" dirty="0"/>
          </a:p>
          <a:p>
            <a:pPr algn="just"/>
            <a:endParaRPr lang="en-GB" sz="1600" dirty="0" smtClean="0"/>
          </a:p>
          <a:p>
            <a:pPr marL="457200" lvl="1" indent="0">
              <a:buNone/>
            </a:pPr>
            <a:endParaRPr lang="en-US" sz="1000" dirty="0"/>
          </a:p>
          <a:p>
            <a:pPr lvl="1" algn="just"/>
            <a:endParaRPr lang="en-US" altLang="zh-CN" sz="1000" dirty="0"/>
          </a:p>
          <a:p>
            <a:pPr algn="just"/>
            <a:endParaRPr lang="en-US" altLang="zh-CN" sz="1400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7609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Test Set-up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05800" cy="5638800"/>
          </a:xfrm>
        </p:spPr>
        <p:txBody>
          <a:bodyPr/>
          <a:lstStyle/>
          <a:p>
            <a:r>
              <a:rPr lang="en-GB" sz="1600" dirty="0"/>
              <a:t>Issue 2: K1 </a:t>
            </a:r>
            <a:r>
              <a:rPr lang="en-GB" sz="1600" dirty="0" smtClean="0"/>
              <a:t>values</a:t>
            </a:r>
          </a:p>
          <a:p>
            <a:pPr lvl="1"/>
            <a:r>
              <a:rPr lang="en-GB" sz="1600" dirty="0" smtClean="0"/>
              <a:t>FR1 </a:t>
            </a:r>
            <a:r>
              <a:rPr lang="en-GB" sz="1600" dirty="0"/>
              <a:t>FDD 15kHz: [2]</a:t>
            </a:r>
            <a:endParaRPr lang="en-US" sz="1600" dirty="0"/>
          </a:p>
          <a:p>
            <a:pPr lvl="1"/>
            <a:r>
              <a:rPr lang="en-GB" sz="1600" dirty="0"/>
              <a:t>FR1 TDD 30kHz with TDD DL-UL pattern  </a:t>
            </a:r>
            <a:r>
              <a:rPr lang="en-GB" sz="1600" dirty="0" smtClean="0"/>
              <a:t>FR1.30-1</a:t>
            </a:r>
            <a:r>
              <a:rPr lang="en-GB" sz="1600" dirty="0"/>
              <a:t>: </a:t>
            </a:r>
            <a:r>
              <a:rPr lang="en-GB" sz="1600" dirty="0" smtClean="0"/>
              <a:t> </a:t>
            </a:r>
            <a:r>
              <a:rPr lang="en-GB" sz="1600" dirty="0" smtClean="0">
                <a:solidFill>
                  <a:srgbClr val="FF0000"/>
                </a:solidFill>
              </a:rPr>
              <a:t>(</a:t>
            </a:r>
            <a:r>
              <a:rPr lang="en-US" altLang="zh-CN" sz="1600" smtClean="0">
                <a:solidFill>
                  <a:srgbClr val="FF0000"/>
                </a:solidFill>
              </a:rPr>
              <a:t>Aligned </a:t>
            </a:r>
            <a:r>
              <a:rPr lang="en-GB" sz="1600" smtClean="0">
                <a:solidFill>
                  <a:srgbClr val="FF0000"/>
                </a:solidFill>
              </a:rPr>
              <a:t>with </a:t>
            </a:r>
            <a:r>
              <a:rPr lang="en-GB" sz="1600" dirty="0" smtClean="0">
                <a:solidFill>
                  <a:srgbClr val="FF0000"/>
                </a:solidFill>
              </a:rPr>
              <a:t>Demodulation test cases)</a:t>
            </a:r>
            <a:endParaRPr lang="en-US" sz="1600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r>
              <a:rPr lang="en-GB" sz="1600" dirty="0" smtClean="0">
                <a:solidFill>
                  <a:srgbClr val="FF0000"/>
                </a:solidFill>
              </a:rPr>
              <a:t>[</a:t>
            </a:r>
            <a:r>
              <a:rPr lang="en-US" sz="1600" dirty="0">
                <a:solidFill>
                  <a:srgbClr val="FF0000"/>
                </a:solidFill>
              </a:rPr>
              <a:t>8</a:t>
            </a:r>
            <a:r>
              <a:rPr lang="en-US" sz="1600" dirty="0" smtClean="0">
                <a:solidFill>
                  <a:srgbClr val="FF0000"/>
                </a:solidFill>
              </a:rPr>
              <a:t>]</a:t>
            </a:r>
            <a:r>
              <a:rPr lang="en-GB" sz="1600" dirty="0" smtClean="0">
                <a:solidFill>
                  <a:srgbClr val="FF0000"/>
                </a:solidFill>
              </a:rPr>
              <a:t> </a:t>
            </a:r>
            <a:r>
              <a:rPr lang="en-GB" sz="1600" dirty="0">
                <a:solidFill>
                  <a:srgbClr val="FF0000"/>
                </a:solidFill>
              </a:rPr>
              <a:t>if mod(i,10) = 0</a:t>
            </a:r>
            <a:br>
              <a:rPr lang="en-GB" sz="1600" dirty="0">
                <a:solidFill>
                  <a:srgbClr val="FF0000"/>
                </a:solidFill>
              </a:rPr>
            </a:br>
            <a:r>
              <a:rPr lang="en-GB" sz="1600" dirty="0" smtClean="0">
                <a:solidFill>
                  <a:srgbClr val="FF0000"/>
                </a:solidFill>
              </a:rPr>
              <a:t>[</a:t>
            </a:r>
            <a:r>
              <a:rPr lang="en-US" sz="1600" dirty="0">
                <a:solidFill>
                  <a:srgbClr val="FF0000"/>
                </a:solidFill>
              </a:rPr>
              <a:t>6</a:t>
            </a:r>
            <a:r>
              <a:rPr lang="en-US" sz="1600" dirty="0" smtClean="0">
                <a:solidFill>
                  <a:srgbClr val="FF0000"/>
                </a:solidFill>
              </a:rPr>
              <a:t>]</a:t>
            </a:r>
            <a:r>
              <a:rPr lang="en-GB" sz="1600" dirty="0" smtClean="0">
                <a:solidFill>
                  <a:srgbClr val="FF0000"/>
                </a:solidFill>
              </a:rPr>
              <a:t> </a:t>
            </a:r>
            <a:r>
              <a:rPr lang="en-GB" sz="1600" dirty="0">
                <a:solidFill>
                  <a:srgbClr val="FF0000"/>
                </a:solidFill>
              </a:rPr>
              <a:t>if mod(i,10) = </a:t>
            </a:r>
            <a:r>
              <a:rPr lang="en-US" sz="1600" dirty="0">
                <a:solidFill>
                  <a:srgbClr val="FF0000"/>
                </a:solidFill>
              </a:rPr>
              <a:t>2</a:t>
            </a:r>
            <a:r>
              <a:rPr lang="en-GB" sz="1600" dirty="0">
                <a:solidFill>
                  <a:srgbClr val="FF0000"/>
                </a:solidFill>
              </a:rPr>
              <a:t/>
            </a:r>
            <a:br>
              <a:rPr lang="en-GB" sz="1600" dirty="0">
                <a:solidFill>
                  <a:srgbClr val="FF0000"/>
                </a:solidFill>
              </a:rPr>
            </a:br>
            <a:r>
              <a:rPr lang="en-GB" sz="1600" dirty="0">
                <a:solidFill>
                  <a:srgbClr val="FF0000"/>
                </a:solidFill>
              </a:rPr>
              <a:t>[</a:t>
            </a:r>
            <a:r>
              <a:rPr lang="en-US" sz="1600" dirty="0">
                <a:solidFill>
                  <a:srgbClr val="FF0000"/>
                </a:solidFill>
              </a:rPr>
              <a:t>5]</a:t>
            </a:r>
            <a:r>
              <a:rPr lang="en-GB" sz="1600" dirty="0">
                <a:solidFill>
                  <a:srgbClr val="FF0000"/>
                </a:solidFill>
              </a:rPr>
              <a:t> if mod(i,10) = 3</a:t>
            </a:r>
            <a:br>
              <a:rPr lang="en-GB" sz="1600" dirty="0">
                <a:solidFill>
                  <a:srgbClr val="FF0000"/>
                </a:solidFill>
              </a:rPr>
            </a:br>
            <a:r>
              <a:rPr lang="en-GB" sz="1600" dirty="0" smtClean="0">
                <a:solidFill>
                  <a:srgbClr val="FF0000"/>
                </a:solidFill>
              </a:rPr>
              <a:t>[</a:t>
            </a:r>
            <a:r>
              <a:rPr lang="en-US" sz="1600" dirty="0">
                <a:solidFill>
                  <a:srgbClr val="FF0000"/>
                </a:solidFill>
              </a:rPr>
              <a:t>5</a:t>
            </a:r>
            <a:r>
              <a:rPr lang="en-US" sz="1600" dirty="0" smtClean="0">
                <a:solidFill>
                  <a:srgbClr val="FF0000"/>
                </a:solidFill>
              </a:rPr>
              <a:t>]</a:t>
            </a:r>
            <a:r>
              <a:rPr lang="en-GB" sz="1600" dirty="0" smtClean="0">
                <a:solidFill>
                  <a:srgbClr val="FF0000"/>
                </a:solidFill>
              </a:rPr>
              <a:t> </a:t>
            </a:r>
            <a:r>
              <a:rPr lang="en-GB" sz="1600" dirty="0">
                <a:solidFill>
                  <a:srgbClr val="FF0000"/>
                </a:solidFill>
              </a:rPr>
              <a:t>if mod(i,10) = 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br>
              <a:rPr lang="en-US" sz="1600" dirty="0">
                <a:solidFill>
                  <a:srgbClr val="FF0000"/>
                </a:solidFill>
              </a:rPr>
            </a:br>
            <a:r>
              <a:rPr lang="en-GB" sz="1600" dirty="0" smtClean="0">
                <a:solidFill>
                  <a:srgbClr val="FF0000"/>
                </a:solidFill>
              </a:rPr>
              <a:t>[</a:t>
            </a:r>
            <a:r>
              <a:rPr lang="en-US" sz="1600" dirty="0">
                <a:solidFill>
                  <a:srgbClr val="FF0000"/>
                </a:solidFill>
              </a:rPr>
              <a:t>4</a:t>
            </a:r>
            <a:r>
              <a:rPr lang="en-US" sz="1600" dirty="0" smtClean="0">
                <a:solidFill>
                  <a:srgbClr val="FF0000"/>
                </a:solidFill>
              </a:rPr>
              <a:t>]</a:t>
            </a:r>
            <a:r>
              <a:rPr lang="en-GB" sz="1600" dirty="0" smtClean="0">
                <a:solidFill>
                  <a:srgbClr val="FF0000"/>
                </a:solidFill>
              </a:rPr>
              <a:t> </a:t>
            </a:r>
            <a:r>
              <a:rPr lang="en-GB" sz="1600" dirty="0">
                <a:solidFill>
                  <a:srgbClr val="FF0000"/>
                </a:solidFill>
              </a:rPr>
              <a:t>if mod(i,10) = </a:t>
            </a:r>
            <a:r>
              <a:rPr lang="en-US" sz="1600" dirty="0">
                <a:solidFill>
                  <a:srgbClr val="FF0000"/>
                </a:solidFill>
              </a:rPr>
              <a:t>5</a:t>
            </a:r>
            <a:br>
              <a:rPr lang="en-US" sz="1600" dirty="0">
                <a:solidFill>
                  <a:srgbClr val="FF0000"/>
                </a:solidFill>
              </a:rPr>
            </a:br>
            <a:r>
              <a:rPr lang="en-GB" sz="1600" dirty="0">
                <a:solidFill>
                  <a:srgbClr val="FF0000"/>
                </a:solidFill>
              </a:rPr>
              <a:t>[</a:t>
            </a:r>
            <a:r>
              <a:rPr lang="en-US" sz="1600" dirty="0">
                <a:solidFill>
                  <a:srgbClr val="FF0000"/>
                </a:solidFill>
              </a:rPr>
              <a:t>3]</a:t>
            </a:r>
            <a:r>
              <a:rPr lang="en-GB" sz="1600" dirty="0">
                <a:solidFill>
                  <a:srgbClr val="FF0000"/>
                </a:solidFill>
              </a:rPr>
              <a:t> if mod(i,10) = </a:t>
            </a:r>
            <a:r>
              <a:rPr lang="en-US" sz="1600" dirty="0">
                <a:solidFill>
                  <a:srgbClr val="FF0000"/>
                </a:solidFill>
              </a:rPr>
              <a:t>6</a:t>
            </a:r>
          </a:p>
          <a:p>
            <a:pPr marL="914400" lvl="2" indent="0">
              <a:buNone/>
            </a:pPr>
            <a:r>
              <a:rPr lang="en-US" sz="1600" dirty="0"/>
              <a:t>I is slot index per radio frame with 0~19</a:t>
            </a:r>
          </a:p>
          <a:p>
            <a:pPr lvl="1"/>
            <a:r>
              <a:rPr lang="en-GB" sz="1600" dirty="0"/>
              <a:t>FR2 TDD 120kHz with TDD DL-UL pattern  FR2.120-2: </a:t>
            </a:r>
            <a:endParaRPr lang="en-US" sz="1600" dirty="0"/>
          </a:p>
          <a:p>
            <a:pPr marL="914400" lvl="2" indent="0">
              <a:buNone/>
            </a:pPr>
            <a:r>
              <a:rPr lang="en-GB" sz="1600" dirty="0"/>
              <a:t>[</a:t>
            </a:r>
            <a:r>
              <a:rPr lang="en-US" sz="1600" dirty="0"/>
              <a:t>11]</a:t>
            </a:r>
            <a:r>
              <a:rPr lang="en-GB" sz="1600" dirty="0"/>
              <a:t> if mod(i,8) = 0</a:t>
            </a:r>
            <a:br>
              <a:rPr lang="en-GB" sz="1600" dirty="0"/>
            </a:br>
            <a:r>
              <a:rPr lang="en-GB" sz="1600" dirty="0"/>
              <a:t>[</a:t>
            </a:r>
            <a:r>
              <a:rPr lang="en-US" sz="1600" dirty="0"/>
              <a:t>7]</a:t>
            </a:r>
            <a:r>
              <a:rPr lang="en-GB" sz="1600" dirty="0"/>
              <a:t> if mod(i,8) = 4</a:t>
            </a:r>
            <a:br>
              <a:rPr lang="en-GB" sz="1600" dirty="0"/>
            </a:br>
            <a:r>
              <a:rPr lang="en-GB" sz="1600" dirty="0"/>
              <a:t>[</a:t>
            </a:r>
            <a:r>
              <a:rPr lang="en-US" sz="1600" dirty="0"/>
              <a:t>6]</a:t>
            </a:r>
            <a:r>
              <a:rPr lang="en-GB" sz="1600" dirty="0"/>
              <a:t> if mod(i,8) = 5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GB" sz="1600" dirty="0"/>
              <a:t>I is slot index per radio frame with 0~79</a:t>
            </a:r>
            <a:endParaRPr lang="en-US" sz="1600" dirty="0"/>
          </a:p>
          <a:p>
            <a:pPr lvl="1"/>
            <a:r>
              <a:rPr lang="en-GB" sz="1600" dirty="0"/>
              <a:t>FR2 TDD 120kHz with TDD DL-UL pattern  FR2.120-1: </a:t>
            </a:r>
            <a:endParaRPr lang="en-US" sz="1600" dirty="0"/>
          </a:p>
          <a:p>
            <a:pPr marL="914400" lvl="2" indent="0">
              <a:buNone/>
            </a:pPr>
            <a:r>
              <a:rPr lang="en-GB" sz="1600" dirty="0" smtClean="0"/>
              <a:t>[</a:t>
            </a:r>
            <a:r>
              <a:rPr lang="en-US" sz="1600" dirty="0" smtClean="0"/>
              <a:t>3</a:t>
            </a:r>
            <a:r>
              <a:rPr lang="en-US" sz="1600" dirty="0"/>
              <a:t>]</a:t>
            </a:r>
            <a:r>
              <a:rPr lang="en-GB" sz="1600" dirty="0"/>
              <a:t> if mod(i,5) = 0</a:t>
            </a:r>
            <a:br>
              <a:rPr lang="en-GB" sz="1600" dirty="0"/>
            </a:br>
            <a:r>
              <a:rPr lang="en-GB" sz="1600" dirty="0"/>
              <a:t>[</a:t>
            </a:r>
            <a:r>
              <a:rPr lang="en-US" sz="1600" dirty="0"/>
              <a:t>6]</a:t>
            </a:r>
            <a:r>
              <a:rPr lang="en-GB" sz="1600" dirty="0"/>
              <a:t> if mod(i,5) = 2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GB" sz="1600" dirty="0"/>
              <a:t>I is slot index per radio frame with 0~79</a:t>
            </a:r>
            <a:endParaRPr lang="en-US" sz="1600" dirty="0"/>
          </a:p>
          <a:p>
            <a:pPr marL="0" indent="0">
              <a:buNone/>
            </a:pPr>
            <a:endParaRPr lang="en-GB" sz="1600" dirty="0" smtClean="0"/>
          </a:p>
          <a:p>
            <a:pPr lvl="1"/>
            <a:endParaRPr lang="en-GB" sz="1200" dirty="0" smtClean="0"/>
          </a:p>
          <a:p>
            <a:pPr lvl="1"/>
            <a:endParaRPr lang="en-US" sz="1000" dirty="0"/>
          </a:p>
          <a:p>
            <a:pPr lvl="1" algn="just"/>
            <a:endParaRPr lang="en-US" altLang="zh-CN" sz="1000" dirty="0"/>
          </a:p>
          <a:p>
            <a:pPr algn="just"/>
            <a:endParaRPr lang="en-US" altLang="zh-CN" sz="1400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5721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en-GB" dirty="0" smtClean="0"/>
              <a:t>Static CQI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5334000"/>
          </a:xfrm>
        </p:spPr>
        <p:txBody>
          <a:bodyPr/>
          <a:lstStyle/>
          <a:p>
            <a:pPr marL="228600" indent="-171450" algn="just"/>
            <a:r>
              <a:rPr lang="en-GB" sz="1200" dirty="0" smtClean="0"/>
              <a:t>Previous meeting agreements:</a:t>
            </a:r>
          </a:p>
          <a:p>
            <a:pPr lvl="1" algn="just"/>
            <a:r>
              <a:rPr lang="en-GB" sz="1200" dirty="0" smtClean="0">
                <a:solidFill>
                  <a:srgbClr val="00B050"/>
                </a:solidFill>
              </a:rPr>
              <a:t>Test SNR points: </a:t>
            </a:r>
            <a:endParaRPr lang="en-GB" sz="1200" strike="sngStrike" dirty="0" smtClean="0">
              <a:solidFill>
                <a:srgbClr val="00B050"/>
              </a:solidFill>
            </a:endParaRPr>
          </a:p>
          <a:p>
            <a:pPr lvl="2" algn="just"/>
            <a:r>
              <a:rPr lang="en-GB" sz="1200" dirty="0" smtClean="0">
                <a:solidFill>
                  <a:srgbClr val="00B050"/>
                </a:solidFill>
              </a:rPr>
              <a:t>FR1 2Rx FDD:[</a:t>
            </a:r>
            <a:r>
              <a:rPr lang="en-GB" sz="1200" dirty="0">
                <a:solidFill>
                  <a:srgbClr val="00B050"/>
                </a:solidFill>
              </a:rPr>
              <a:t>8/9]dB, [14/15]dB</a:t>
            </a:r>
            <a:endParaRPr lang="en-US" sz="1200" dirty="0">
              <a:solidFill>
                <a:srgbClr val="00B050"/>
              </a:solidFill>
            </a:endParaRPr>
          </a:p>
          <a:p>
            <a:pPr lvl="2" algn="just"/>
            <a:r>
              <a:rPr lang="en-GB" sz="1200" dirty="0">
                <a:solidFill>
                  <a:srgbClr val="00B050"/>
                </a:solidFill>
              </a:rPr>
              <a:t>FR1 </a:t>
            </a:r>
            <a:r>
              <a:rPr lang="en-GB" sz="1200" dirty="0" smtClean="0">
                <a:solidFill>
                  <a:srgbClr val="00B050"/>
                </a:solidFill>
              </a:rPr>
              <a:t>4Rx FDD :[</a:t>
            </a:r>
            <a:r>
              <a:rPr lang="en-GB" sz="1200" dirty="0">
                <a:solidFill>
                  <a:srgbClr val="00B050"/>
                </a:solidFill>
              </a:rPr>
              <a:t>5/6]dB, [</a:t>
            </a:r>
            <a:r>
              <a:rPr lang="en-GB" sz="1200" dirty="0" smtClean="0">
                <a:solidFill>
                  <a:srgbClr val="00B050"/>
                </a:solidFill>
              </a:rPr>
              <a:t>11/12]dB</a:t>
            </a:r>
          </a:p>
          <a:p>
            <a:pPr lvl="2" algn="just"/>
            <a:r>
              <a:rPr lang="en-GB" altLang="zh-CN" sz="1200" dirty="0">
                <a:solidFill>
                  <a:srgbClr val="00B050"/>
                </a:solidFill>
              </a:rPr>
              <a:t>FR1 2Rx </a:t>
            </a:r>
            <a:r>
              <a:rPr lang="en-GB" altLang="zh-CN" sz="1200" dirty="0" smtClean="0">
                <a:solidFill>
                  <a:srgbClr val="00B050"/>
                </a:solidFill>
              </a:rPr>
              <a:t>TDD</a:t>
            </a:r>
            <a:r>
              <a:rPr lang="en-GB" altLang="zh-CN" sz="1200" dirty="0">
                <a:solidFill>
                  <a:srgbClr val="00B050"/>
                </a:solidFill>
              </a:rPr>
              <a:t>:[8/9]dB, [14/15]dB</a:t>
            </a:r>
            <a:endParaRPr lang="en-US" altLang="zh-CN" sz="1200" dirty="0">
              <a:solidFill>
                <a:srgbClr val="00B050"/>
              </a:solidFill>
            </a:endParaRPr>
          </a:p>
          <a:p>
            <a:pPr lvl="2" algn="just"/>
            <a:r>
              <a:rPr lang="en-GB" altLang="zh-CN" sz="1200" dirty="0">
                <a:solidFill>
                  <a:srgbClr val="00B050"/>
                </a:solidFill>
              </a:rPr>
              <a:t>FR1 4Rx </a:t>
            </a:r>
            <a:r>
              <a:rPr lang="en-GB" altLang="zh-CN" sz="1200" dirty="0" smtClean="0">
                <a:solidFill>
                  <a:srgbClr val="00B050"/>
                </a:solidFill>
              </a:rPr>
              <a:t>TDD </a:t>
            </a:r>
            <a:r>
              <a:rPr lang="en-GB" altLang="zh-CN" sz="1200" dirty="0">
                <a:solidFill>
                  <a:srgbClr val="00B050"/>
                </a:solidFill>
              </a:rPr>
              <a:t>:[5/6]dB, [</a:t>
            </a:r>
            <a:r>
              <a:rPr lang="en-GB" altLang="zh-CN" sz="1200" dirty="0" smtClean="0">
                <a:solidFill>
                  <a:srgbClr val="00B050"/>
                </a:solidFill>
              </a:rPr>
              <a:t>11/12]dB</a:t>
            </a:r>
            <a:endParaRPr lang="en-US" sz="1200" dirty="0">
              <a:solidFill>
                <a:srgbClr val="00B050"/>
              </a:solidFill>
            </a:endParaRPr>
          </a:p>
          <a:p>
            <a:pPr lvl="2" algn="just"/>
            <a:r>
              <a:rPr lang="en-GB" sz="1200" dirty="0">
                <a:solidFill>
                  <a:srgbClr val="00B050"/>
                </a:solidFill>
              </a:rPr>
              <a:t>FR2 2Rx:[8/9]dB, [</a:t>
            </a:r>
            <a:r>
              <a:rPr lang="en-GB" sz="1200" dirty="0" smtClean="0">
                <a:solidFill>
                  <a:srgbClr val="00B050"/>
                </a:solidFill>
              </a:rPr>
              <a:t>14/15]dB</a:t>
            </a:r>
          </a:p>
          <a:p>
            <a:pPr lvl="2" algn="just"/>
            <a:r>
              <a:rPr lang="en-GB" sz="1200" dirty="0" smtClean="0">
                <a:solidFill>
                  <a:srgbClr val="00B050"/>
                </a:solidFill>
              </a:rPr>
              <a:t>Other options not excluded</a:t>
            </a:r>
          </a:p>
          <a:p>
            <a:pPr marL="742950" lvl="2" indent="-342900" algn="just"/>
            <a:r>
              <a:rPr lang="en-US" sz="1200" dirty="0" smtClean="0">
                <a:solidFill>
                  <a:srgbClr val="00B050"/>
                </a:solidFill>
              </a:rPr>
              <a:t>Include these SNR points into 38.101-4 with [], </a:t>
            </a:r>
            <a:r>
              <a:rPr lang="en-US" sz="1200" dirty="0">
                <a:solidFill>
                  <a:srgbClr val="00B050"/>
                </a:solidFill>
              </a:rPr>
              <a:t>the </a:t>
            </a:r>
            <a:r>
              <a:rPr lang="en-US" sz="1200" dirty="0" smtClean="0">
                <a:solidFill>
                  <a:srgbClr val="00B050"/>
                </a:solidFill>
              </a:rPr>
              <a:t>SNR points were </a:t>
            </a:r>
            <a:r>
              <a:rPr lang="en-US" sz="1200" dirty="0">
                <a:solidFill>
                  <a:srgbClr val="00B050"/>
                </a:solidFill>
              </a:rPr>
              <a:t>introduced based on current results from companies; these requirements can be revised based on more results from companies.</a:t>
            </a:r>
          </a:p>
          <a:p>
            <a:pPr algn="just"/>
            <a:r>
              <a:rPr lang="en-US" dirty="0" smtClean="0"/>
              <a:t>Proposals:</a:t>
            </a:r>
          </a:p>
          <a:p>
            <a:pPr lvl="1" algn="just"/>
            <a:r>
              <a:rPr lang="en-US" dirty="0" smtClean="0">
                <a:solidFill>
                  <a:srgbClr val="00B050"/>
                </a:solidFill>
              </a:rPr>
              <a:t>Confirm above agreed SNR points</a:t>
            </a:r>
          </a:p>
          <a:p>
            <a:pPr algn="just"/>
            <a:endParaRPr lang="en-US" dirty="0" smtClean="0"/>
          </a:p>
          <a:p>
            <a:pPr lvl="3" algn="just"/>
            <a:endParaRPr lang="en-US" sz="1400" dirty="0" smtClean="0"/>
          </a:p>
          <a:p>
            <a:pPr lvl="2" algn="just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77000" y="6356350"/>
            <a:ext cx="2209800" cy="501650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4625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en-GB" dirty="0" smtClean="0"/>
              <a:t>Wideband fading CQI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5867400"/>
          </a:xfrm>
        </p:spPr>
        <p:txBody>
          <a:bodyPr/>
          <a:lstStyle/>
          <a:p>
            <a:pPr marL="0" indent="-400050" algn="just"/>
            <a:r>
              <a:rPr lang="en-US" sz="1600" dirty="0" smtClean="0"/>
              <a:t>Proposals: Introduce below requirements for wideband CQI test cases</a:t>
            </a:r>
          </a:p>
          <a:p>
            <a:pPr marL="400050" lvl="2" indent="0" algn="just">
              <a:buNone/>
            </a:pPr>
            <a:endParaRPr lang="en-US" sz="1000" dirty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lvl="3" algn="just"/>
            <a:endParaRPr lang="en-US" sz="1400" dirty="0" smtClean="0"/>
          </a:p>
          <a:p>
            <a:pPr lvl="2" algn="just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77000" y="6356350"/>
            <a:ext cx="2209800" cy="501650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405711"/>
              </p:ext>
            </p:extLst>
          </p:nvPr>
        </p:nvGraphicFramePr>
        <p:xfrm>
          <a:off x="1295400" y="4114800"/>
          <a:ext cx="4343401" cy="114300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202065"/>
                <a:gridCol w="901483"/>
                <a:gridCol w="1117617"/>
                <a:gridCol w="1122236"/>
              </a:tblGrid>
              <a:tr h="244814"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FR2</a:t>
                      </a:r>
                      <a:r>
                        <a:rPr lang="en-GB" sz="800" baseline="0" dirty="0" smtClean="0">
                          <a:effectLst/>
                        </a:rPr>
                        <a:t> T</a:t>
                      </a:r>
                      <a:r>
                        <a:rPr lang="en-GB" sz="800" dirty="0" smtClean="0">
                          <a:effectLst/>
                        </a:rPr>
                        <a:t>DD  </a:t>
                      </a:r>
                      <a:r>
                        <a:rPr lang="en-GB" sz="800" dirty="0">
                          <a:effectLst/>
                        </a:rPr>
                        <a:t>2*2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464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Test SNR points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BLER requirements 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CQI distribution requirements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Through ration requirements 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8354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 dirty="0" smtClean="0">
                          <a:effectLst/>
                        </a:rPr>
                        <a:t>[6/7]dB], [12/13] </a:t>
                      </a:r>
                      <a:r>
                        <a:rPr lang="en-GB" sz="800" b="0" dirty="0">
                          <a:effectLst/>
                        </a:rPr>
                        <a:t>dB </a:t>
                      </a:r>
                      <a:endParaRPr lang="en-US" sz="800" b="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[0.01]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effectLst/>
                        </a:rPr>
                        <a:t>[2%]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[1.05]</a:t>
                      </a:r>
                      <a:endParaRPr lang="en-US" sz="8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056210"/>
              </p:ext>
            </p:extLst>
          </p:nvPr>
        </p:nvGraphicFramePr>
        <p:xfrm>
          <a:off x="1295400" y="1524000"/>
          <a:ext cx="6400801" cy="1067301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905905"/>
                <a:gridCol w="679379"/>
                <a:gridCol w="842263"/>
                <a:gridCol w="845744"/>
                <a:gridCol w="600721"/>
                <a:gridCol w="842263"/>
                <a:gridCol w="842263"/>
                <a:gridCol w="842263"/>
              </a:tblGrid>
              <a:tr h="228600"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FR1 FDD  </a:t>
                      </a:r>
                      <a:r>
                        <a:rPr lang="en-GB" sz="800" dirty="0">
                          <a:effectLst/>
                        </a:rPr>
                        <a:t>2*2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FR1</a:t>
                      </a:r>
                      <a:r>
                        <a:rPr lang="en-GB" sz="800" baseline="0" dirty="0" smtClean="0">
                          <a:effectLst/>
                        </a:rPr>
                        <a:t> FDD</a:t>
                      </a:r>
                      <a:r>
                        <a:rPr lang="en-GB" sz="800" dirty="0" smtClean="0">
                          <a:effectLst/>
                        </a:rPr>
                        <a:t> </a:t>
                      </a:r>
                      <a:r>
                        <a:rPr lang="en-GB" sz="800" dirty="0">
                          <a:effectLst/>
                        </a:rPr>
                        <a:t>2*4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056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Test SNR points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BLER requirements 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CQI distribution requirements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Through ration requirements 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Test SNR points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BLER requirements 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CQI distribution requirements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Through ration requirements 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13699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b="0" dirty="0" smtClean="0">
                          <a:solidFill>
                            <a:srgbClr val="00B050"/>
                          </a:solidFill>
                          <a:effectLst/>
                        </a:rPr>
                        <a:t>[6/7]dB], [12/13] </a:t>
                      </a:r>
                      <a:r>
                        <a:rPr lang="en-GB" sz="800" b="0" dirty="0">
                          <a:solidFill>
                            <a:srgbClr val="00B050"/>
                          </a:solidFill>
                          <a:effectLst/>
                        </a:rPr>
                        <a:t>dB </a:t>
                      </a:r>
                      <a:endParaRPr lang="en-US" sz="800" b="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solidFill>
                            <a:srgbClr val="00B050"/>
                          </a:solidFill>
                          <a:effectLst/>
                        </a:rPr>
                        <a:t>[0.02]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solidFill>
                            <a:srgbClr val="00B050"/>
                          </a:solidFill>
                          <a:effectLst/>
                        </a:rPr>
                        <a:t>[20%]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solidFill>
                            <a:srgbClr val="00B050"/>
                          </a:solidFill>
                          <a:effectLst/>
                        </a:rPr>
                        <a:t>[1.05]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solidFill>
                            <a:srgbClr val="00B050"/>
                          </a:solidFill>
                        </a:rPr>
                        <a:t>[3/4]dB], [9/10] dB </a:t>
                      </a:r>
                      <a:endParaRPr lang="en-US" sz="800" b="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solidFill>
                            <a:srgbClr val="00B050"/>
                          </a:solidFill>
                          <a:effectLst/>
                        </a:rPr>
                        <a:t>[0.02]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solidFill>
                            <a:srgbClr val="00B050"/>
                          </a:solidFill>
                          <a:effectLst/>
                        </a:rPr>
                        <a:t>[5%]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solidFill>
                            <a:srgbClr val="00B050"/>
                          </a:solidFill>
                          <a:effectLst/>
                        </a:rPr>
                        <a:t>[1.05]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244542"/>
              </p:ext>
            </p:extLst>
          </p:nvPr>
        </p:nvGraphicFramePr>
        <p:xfrm>
          <a:off x="1295400" y="2819400"/>
          <a:ext cx="6400801" cy="1067301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905905"/>
                <a:gridCol w="679379"/>
                <a:gridCol w="842263"/>
                <a:gridCol w="845744"/>
                <a:gridCol w="600721"/>
                <a:gridCol w="842263"/>
                <a:gridCol w="842263"/>
                <a:gridCol w="842263"/>
              </a:tblGrid>
              <a:tr h="228600"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FR1 TDD  </a:t>
                      </a:r>
                      <a:r>
                        <a:rPr lang="en-GB" sz="800" dirty="0">
                          <a:effectLst/>
                        </a:rPr>
                        <a:t>2*2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FR1</a:t>
                      </a:r>
                      <a:r>
                        <a:rPr lang="en-GB" sz="800" baseline="0" dirty="0" smtClean="0">
                          <a:effectLst/>
                        </a:rPr>
                        <a:t> TDD</a:t>
                      </a:r>
                      <a:r>
                        <a:rPr lang="en-GB" sz="800" dirty="0" smtClean="0">
                          <a:effectLst/>
                        </a:rPr>
                        <a:t> </a:t>
                      </a:r>
                      <a:r>
                        <a:rPr lang="en-GB" sz="800" dirty="0">
                          <a:effectLst/>
                        </a:rPr>
                        <a:t>2*4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056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Test SNR points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BLER requirements 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CQI distribution requirements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Through ration requirements 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Test SNR points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BLER requirements 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CQI distribution requirements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>
                          <a:effectLst/>
                        </a:rPr>
                        <a:t>Through ration requirements 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31369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[6/7]dB], [12/13] </a:t>
                      </a: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 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[0.02]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[20%]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[1.05]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/>
                        <a:t>[3/4]dB], [9/10] dB </a:t>
                      </a:r>
                      <a:endParaRPr lang="en-US" sz="800" b="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[0.02]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[5%]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[1.05]</a:t>
                      </a:r>
                      <a:endParaRPr lang="en-US" sz="8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018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34400" cy="792162"/>
          </a:xfrm>
        </p:spPr>
        <p:txBody>
          <a:bodyPr/>
          <a:lstStyle/>
          <a:p>
            <a:r>
              <a:rPr lang="en-GB" sz="2400" b="1" dirty="0" smtClean="0"/>
              <a:t>Sub-band CQI Test cases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5867400"/>
          </a:xfrm>
        </p:spPr>
        <p:txBody>
          <a:bodyPr/>
          <a:lstStyle/>
          <a:p>
            <a:pPr algn="just"/>
            <a:r>
              <a:rPr lang="en-US" altLang="zh-CN" sz="2000" dirty="0" smtClean="0"/>
              <a:t>Number of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</a:t>
            </a:r>
          </a:p>
          <a:p>
            <a:pPr lvl="1" algn="just"/>
            <a:r>
              <a:rPr lang="en-US" altLang="zh-CN" dirty="0" smtClean="0"/>
              <a:t>Option 1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1Tx</a:t>
            </a:r>
          </a:p>
          <a:p>
            <a:pPr lvl="1" algn="just"/>
            <a:r>
              <a:rPr lang="en-US" altLang="zh-CN" dirty="0" smtClean="0"/>
              <a:t>Option 2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2Tx  </a:t>
            </a:r>
          </a:p>
          <a:p>
            <a:pPr algn="just"/>
            <a:r>
              <a:rPr lang="en-US" altLang="zh-CN" sz="2000" dirty="0" smtClean="0"/>
              <a:t>Decide </a:t>
            </a:r>
            <a:r>
              <a:rPr lang="en-GB" sz="2000" dirty="0" smtClean="0"/>
              <a:t>test </a:t>
            </a:r>
            <a:r>
              <a:rPr lang="en-US" altLang="zh-CN" sz="2000" dirty="0" smtClean="0"/>
              <a:t>points and </a:t>
            </a:r>
            <a:r>
              <a:rPr lang="en-GB" sz="2000" dirty="0" smtClean="0"/>
              <a:t>test </a:t>
            </a:r>
            <a:r>
              <a:rPr lang="en-GB" sz="2000" dirty="0"/>
              <a:t>requirements in </a:t>
            </a:r>
            <a:r>
              <a:rPr lang="en-GB" sz="2000" dirty="0" smtClean="0"/>
              <a:t>RAN4#90bis </a:t>
            </a:r>
            <a:r>
              <a:rPr lang="en-US" altLang="zh-CN" sz="2000" dirty="0" smtClean="0"/>
              <a:t>based on companies’ results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lvl="1" algn="just"/>
            <a:endParaRPr lang="en-GB" sz="800" dirty="0" smtClean="0">
              <a:solidFill>
                <a:srgbClr val="FF0000"/>
              </a:solidFill>
            </a:endParaRPr>
          </a:p>
          <a:p>
            <a:pPr lvl="2"/>
            <a:endParaRPr lang="en-US" sz="2200" dirty="0">
              <a:solidFill>
                <a:srgbClr val="FF0000"/>
              </a:solidFill>
            </a:endParaRPr>
          </a:p>
          <a:p>
            <a:pPr lvl="3" algn="just"/>
            <a:endParaRPr lang="en-US" sz="1400" dirty="0" smtClean="0"/>
          </a:p>
          <a:p>
            <a:pPr lvl="3" algn="just"/>
            <a:endParaRPr lang="en-US" sz="1400" dirty="0" smtClean="0"/>
          </a:p>
          <a:p>
            <a:pPr lvl="3" algn="just"/>
            <a:endParaRPr lang="en-US" sz="1400" dirty="0" smtClean="0"/>
          </a:p>
          <a:p>
            <a:pPr lvl="2" algn="just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77000" y="6356350"/>
            <a:ext cx="2209800" cy="501650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5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en-GB" dirty="0" smtClean="0"/>
              <a:t>PMI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153400" cy="5334000"/>
          </a:xfrm>
        </p:spPr>
        <p:txBody>
          <a:bodyPr/>
          <a:lstStyle/>
          <a:p>
            <a:r>
              <a:rPr lang="en-GB" sz="1200" dirty="0" smtClean="0"/>
              <a:t>MIMO correlation for FR2 2Tx PMI test case:</a:t>
            </a:r>
          </a:p>
          <a:p>
            <a:pPr lvl="1"/>
            <a:r>
              <a:rPr lang="en-GB" sz="1200" dirty="0" smtClean="0"/>
              <a:t>ULA Low </a:t>
            </a:r>
          </a:p>
          <a:p>
            <a:r>
              <a:rPr lang="en-GB" sz="1200" dirty="0" smtClean="0"/>
              <a:t>Test requirements (Relative throughput ratio)</a:t>
            </a:r>
            <a:endParaRPr lang="en-GB" sz="1200" dirty="0"/>
          </a:p>
          <a:p>
            <a:pPr lvl="1"/>
            <a:r>
              <a:rPr lang="en-GB" sz="1200" dirty="0"/>
              <a:t>FR1 FDD:</a:t>
            </a:r>
          </a:p>
          <a:p>
            <a:pPr lvl="2"/>
            <a:r>
              <a:rPr lang="en-GB" sz="1200" dirty="0"/>
              <a:t>8T2R, 8T4R: </a:t>
            </a:r>
            <a:r>
              <a:rPr lang="en-GB" sz="1200" dirty="0" smtClean="0"/>
              <a:t>[1.5]</a:t>
            </a:r>
            <a:endParaRPr lang="en-GB" sz="1200" dirty="0"/>
          </a:p>
          <a:p>
            <a:pPr lvl="2"/>
            <a:r>
              <a:rPr lang="en-GB" sz="1200" dirty="0"/>
              <a:t>4T2R,4T4R</a:t>
            </a:r>
            <a:r>
              <a:rPr lang="en-GB" sz="1200" dirty="0" smtClean="0"/>
              <a:t>: </a:t>
            </a:r>
            <a:r>
              <a:rPr lang="en-US" sz="1200" dirty="0"/>
              <a:t>[</a:t>
            </a:r>
            <a:r>
              <a:rPr lang="en-GB" sz="1200" dirty="0" smtClean="0"/>
              <a:t>1.3]</a:t>
            </a:r>
            <a:endParaRPr lang="en-GB" sz="1200" dirty="0"/>
          </a:p>
          <a:p>
            <a:pPr lvl="1"/>
            <a:r>
              <a:rPr lang="en-GB" sz="1200" dirty="0"/>
              <a:t>FR1 TDD:</a:t>
            </a:r>
          </a:p>
          <a:p>
            <a:pPr lvl="2"/>
            <a:r>
              <a:rPr lang="en-GB" sz="1200" dirty="0"/>
              <a:t>8T2R, 8T4R: </a:t>
            </a:r>
            <a:r>
              <a:rPr lang="en-GB" sz="1200" dirty="0" smtClean="0"/>
              <a:t>[1.5]</a:t>
            </a:r>
            <a:endParaRPr lang="en-GB" sz="1200" dirty="0"/>
          </a:p>
          <a:p>
            <a:pPr lvl="2"/>
            <a:r>
              <a:rPr lang="en-GB" sz="1200" dirty="0"/>
              <a:t>4T2R,4T4R: </a:t>
            </a:r>
            <a:r>
              <a:rPr lang="en-GB" sz="1200" dirty="0" smtClean="0"/>
              <a:t>[1.3]</a:t>
            </a:r>
            <a:endParaRPr lang="en-GB" sz="1200" dirty="0"/>
          </a:p>
          <a:p>
            <a:pPr lvl="1"/>
            <a:r>
              <a:rPr lang="en-GB" sz="1200" dirty="0"/>
              <a:t>FR2 TDD</a:t>
            </a:r>
            <a:r>
              <a:rPr lang="en-GB" sz="1200" dirty="0" smtClean="0"/>
              <a:t>: </a:t>
            </a:r>
            <a:endParaRPr lang="en-GB" sz="1200" dirty="0"/>
          </a:p>
          <a:p>
            <a:pPr lvl="2"/>
            <a:r>
              <a:rPr lang="en-GB" sz="1200" dirty="0" smtClean="0"/>
              <a:t>FR2 TDD FR2.120-2 (DDSU): [1.05]</a:t>
            </a:r>
          </a:p>
          <a:p>
            <a:pPr lvl="2"/>
            <a:r>
              <a:rPr lang="en-GB" sz="1200" dirty="0"/>
              <a:t>FR2 TDD </a:t>
            </a:r>
            <a:r>
              <a:rPr lang="en-GB" sz="1200" dirty="0" smtClean="0"/>
              <a:t>FR2.120-1 </a:t>
            </a:r>
            <a:r>
              <a:rPr lang="en-GB" sz="1200" dirty="0"/>
              <a:t>(</a:t>
            </a:r>
            <a:r>
              <a:rPr lang="en-GB" sz="1200" dirty="0" smtClean="0"/>
              <a:t>DDDSU):[1.05]</a:t>
            </a:r>
            <a:endParaRPr lang="en-GB" sz="1200" dirty="0"/>
          </a:p>
          <a:p>
            <a:endParaRPr lang="en-GB" sz="1600" dirty="0" smtClean="0">
              <a:solidFill>
                <a:srgbClr val="FFC000"/>
              </a:solidFill>
            </a:endParaRPr>
          </a:p>
          <a:p>
            <a:pPr marL="57150" indent="0" algn="just">
              <a:buNone/>
            </a:pPr>
            <a:endParaRPr lang="en-GB" sz="1800" dirty="0" smtClean="0"/>
          </a:p>
          <a:p>
            <a:pPr marL="0" indent="0" algn="just">
              <a:buNone/>
            </a:pP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236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en-GB" dirty="0" smtClean="0"/>
              <a:t>RI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867400"/>
          </a:xfrm>
        </p:spPr>
        <p:txBody>
          <a:bodyPr/>
          <a:lstStyle/>
          <a:p>
            <a:pPr algn="just"/>
            <a:r>
              <a:rPr lang="en-GB" sz="1000" dirty="0" smtClean="0"/>
              <a:t>Test metric: </a:t>
            </a:r>
          </a:p>
          <a:p>
            <a:pPr lvl="1" algn="just"/>
            <a:r>
              <a:rPr lang="en-GB" sz="1000" dirty="0" smtClean="0"/>
              <a:t>a)</a:t>
            </a:r>
            <a:r>
              <a:rPr lang="en-GB" sz="1000" dirty="0"/>
              <a:t> </a:t>
            </a:r>
            <a:r>
              <a:rPr lang="en-GB" sz="1000" dirty="0" smtClean="0"/>
              <a:t>The </a:t>
            </a:r>
            <a:r>
              <a:rPr lang="en-GB" sz="1000" dirty="0"/>
              <a:t>ratio of the throughput obtained when transmitting based on UE reported RI and that obtained when transmitting with fixed rank 1 shall be ≥ g</a:t>
            </a:r>
            <a:r>
              <a:rPr lang="en-GB" sz="1000" baseline="-25000" dirty="0"/>
              <a:t>1</a:t>
            </a:r>
            <a:r>
              <a:rPr lang="en-GB" sz="1000" dirty="0"/>
              <a:t>;</a:t>
            </a:r>
            <a:endParaRPr lang="en-US" sz="1000" dirty="0"/>
          </a:p>
          <a:p>
            <a:pPr lvl="1" algn="just"/>
            <a:r>
              <a:rPr lang="en-GB" sz="1000" dirty="0"/>
              <a:t>b) The ratio of the throughput obtained when transmitting based on UE reported RI and that obtained when transmitting with fixed rank 2 shall be ≥ g2;</a:t>
            </a:r>
          </a:p>
          <a:p>
            <a:r>
              <a:rPr lang="en-GB" sz="1200" dirty="0" smtClean="0"/>
              <a:t>Test requirements:</a:t>
            </a:r>
          </a:p>
          <a:p>
            <a:pPr lvl="1" algn="just"/>
            <a:r>
              <a:rPr lang="en-GB" sz="1000" dirty="0" smtClean="0"/>
              <a:t>FR1 FDD/TDD 2Rx :</a:t>
            </a:r>
            <a:endParaRPr lang="en-GB" sz="1200" dirty="0"/>
          </a:p>
          <a:p>
            <a:pPr lvl="1" algn="just"/>
            <a:endParaRPr lang="en-GB" sz="1200" dirty="0" smtClean="0"/>
          </a:p>
          <a:p>
            <a:pPr lvl="1" algn="just"/>
            <a:endParaRPr lang="en-GB" sz="1200" dirty="0"/>
          </a:p>
          <a:p>
            <a:pPr marL="457200" lvl="1" indent="0" algn="just">
              <a:buNone/>
            </a:pPr>
            <a:endParaRPr lang="en-GB" sz="1200" dirty="0"/>
          </a:p>
          <a:p>
            <a:pPr marL="457200" lvl="1" indent="0" algn="just">
              <a:buNone/>
            </a:pPr>
            <a:endParaRPr lang="en-GB" sz="1200" dirty="0" smtClean="0"/>
          </a:p>
          <a:p>
            <a:pPr lvl="1" algn="just"/>
            <a:endParaRPr lang="en-GB" sz="1200" dirty="0" smtClean="0"/>
          </a:p>
          <a:p>
            <a:pPr lvl="1" algn="just"/>
            <a:r>
              <a:rPr lang="en-GB" sz="1200" dirty="0" smtClean="0"/>
              <a:t>FR1 FDD/TDD 4Rx:</a:t>
            </a:r>
          </a:p>
          <a:p>
            <a:pPr lvl="1" algn="just"/>
            <a:endParaRPr lang="en-GB" sz="1200" dirty="0" smtClean="0"/>
          </a:p>
          <a:p>
            <a:pPr lvl="1" algn="just"/>
            <a:endParaRPr lang="en-GB" sz="1200" dirty="0"/>
          </a:p>
          <a:p>
            <a:pPr lvl="1" algn="just"/>
            <a:endParaRPr lang="en-GB" sz="1200" dirty="0" smtClean="0"/>
          </a:p>
          <a:p>
            <a:pPr lvl="1" algn="just"/>
            <a:endParaRPr lang="en-GB" sz="1200" dirty="0"/>
          </a:p>
          <a:p>
            <a:pPr marL="457200" lvl="1" indent="0" algn="just">
              <a:buNone/>
            </a:pPr>
            <a:endParaRPr lang="en-GB" sz="1200" dirty="0" smtClean="0"/>
          </a:p>
          <a:p>
            <a:pPr lvl="1" algn="just"/>
            <a:r>
              <a:rPr lang="en-GB" sz="1200" dirty="0" smtClean="0"/>
              <a:t>FR2 </a:t>
            </a:r>
            <a:r>
              <a:rPr lang="en-GB" sz="1200" dirty="0"/>
              <a:t>TDD </a:t>
            </a:r>
            <a:r>
              <a:rPr lang="en-GB" sz="1200" dirty="0" smtClean="0"/>
              <a:t>2Rx</a:t>
            </a:r>
            <a:r>
              <a:rPr lang="en-GB" sz="1200" dirty="0"/>
              <a:t>:</a:t>
            </a:r>
          </a:p>
          <a:p>
            <a:pPr lvl="1" algn="just"/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232532"/>
              </p:ext>
            </p:extLst>
          </p:nvPr>
        </p:nvGraphicFramePr>
        <p:xfrm>
          <a:off x="1295400" y="2286001"/>
          <a:ext cx="6400800" cy="777863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385948"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Number 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1 (2X2)   ULA Low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Test 2 (2X2)   ULA Low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3 (2X2)  ULA High for FR1</a:t>
                      </a:r>
                      <a:endParaRPr lang="en-US" sz="8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141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G Times (WN)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SNR 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Gamma 2 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SNR 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Gamma 1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SNR 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Gamma 1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746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</a:rPr>
                        <a:t>[0 dB]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</a:rPr>
                        <a:t>[1.0]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+mn-lt"/>
                          <a:ea typeface="+mn-ea"/>
                        </a:rPr>
                        <a:t>[20</a:t>
                      </a:r>
                      <a:r>
                        <a:rPr lang="en-US" sz="800" kern="1200" baseline="0" dirty="0" smtClean="0">
                          <a:effectLst/>
                          <a:latin typeface="+mn-lt"/>
                          <a:ea typeface="+mn-ea"/>
                        </a:rPr>
                        <a:t> dB]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+mn-lt"/>
                          <a:ea typeface="+mn-ea"/>
                        </a:rPr>
                        <a:t>[1.05]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+mn-lt"/>
                          <a:ea typeface="+mn-ea"/>
                        </a:rPr>
                        <a:t>[20</a:t>
                      </a:r>
                      <a:r>
                        <a:rPr lang="en-US" sz="800" kern="1200" baseline="0" dirty="0" smtClean="0">
                          <a:effectLst/>
                          <a:latin typeface="+mn-lt"/>
                          <a:ea typeface="+mn-ea"/>
                        </a:rPr>
                        <a:t> dB]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+mn-lt"/>
                          <a:ea typeface="+mn-ea"/>
                        </a:rPr>
                        <a:t>[0.9]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7797"/>
              </p:ext>
            </p:extLst>
          </p:nvPr>
        </p:nvGraphicFramePr>
        <p:xfrm>
          <a:off x="1295400" y="3581400"/>
          <a:ext cx="6705596" cy="770706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685798"/>
                <a:gridCol w="685800"/>
                <a:gridCol w="685800"/>
                <a:gridCol w="685800"/>
                <a:gridCol w="838200"/>
                <a:gridCol w="914400"/>
                <a:gridCol w="685800"/>
                <a:gridCol w="762000"/>
                <a:gridCol w="761998"/>
              </a:tblGrid>
              <a:tr h="304800"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Number 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1 (</a:t>
                      </a:r>
                      <a:r>
                        <a:rPr lang="en-US" sz="800" kern="1200" dirty="0" smtClean="0">
                          <a:effectLst/>
                        </a:rPr>
                        <a:t>2X4)   </a:t>
                      </a:r>
                      <a:r>
                        <a:rPr lang="en-US" sz="800" kern="1200" dirty="0">
                          <a:effectLst/>
                        </a:rPr>
                        <a:t>ULA Low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2 (</a:t>
                      </a:r>
                      <a:r>
                        <a:rPr lang="en-US" sz="800" kern="1200" dirty="0" smtClean="0">
                          <a:effectLst/>
                        </a:rPr>
                        <a:t>2X4)   </a:t>
                      </a:r>
                      <a:r>
                        <a:rPr lang="en-US" sz="800" kern="1200" dirty="0">
                          <a:effectLst/>
                        </a:rPr>
                        <a:t>ULA Low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3 (</a:t>
                      </a:r>
                      <a:r>
                        <a:rPr lang="en-US" sz="800" kern="1200" dirty="0" smtClean="0">
                          <a:effectLst/>
                        </a:rPr>
                        <a:t>2X4)  </a:t>
                      </a:r>
                      <a:r>
                        <a:rPr lang="en-US" sz="800" kern="1200" dirty="0">
                          <a:effectLst/>
                        </a:rPr>
                        <a:t>ULA High for FR1</a:t>
                      </a:r>
                      <a:endParaRPr lang="en-US" sz="8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 smtClean="0">
                          <a:effectLst/>
                        </a:rPr>
                        <a:t>Test 4</a:t>
                      </a:r>
                      <a:r>
                        <a:rPr lang="en-US" sz="800" kern="1200" baseline="0" dirty="0" smtClean="0">
                          <a:effectLst/>
                        </a:rPr>
                        <a:t> </a:t>
                      </a:r>
                      <a:r>
                        <a:rPr lang="en-US" sz="800" kern="1200" dirty="0" smtClean="0">
                          <a:effectLst/>
                        </a:rPr>
                        <a:t>(4X4)  ULA Low</a:t>
                      </a:r>
                      <a:r>
                        <a:rPr lang="en-US" sz="800" kern="1200" baseline="0" dirty="0" smtClean="0">
                          <a:effectLst/>
                        </a:rPr>
                        <a:t> f</a:t>
                      </a:r>
                      <a:r>
                        <a:rPr lang="en-US" sz="800" kern="1200" dirty="0" smtClean="0">
                          <a:effectLst/>
                        </a:rPr>
                        <a:t>or</a:t>
                      </a:r>
                      <a:r>
                        <a:rPr lang="en-US" sz="800" kern="1200" baseline="0" dirty="0" smtClean="0">
                          <a:effectLst/>
                        </a:rPr>
                        <a:t> FR1</a:t>
                      </a:r>
                      <a:endParaRPr lang="en-US" sz="800" dirty="0" smtClean="0">
                        <a:effectLst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6518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G Times (WN)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SNR 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Gamma 2 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SNR 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Gamma 1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SNR 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Gamma 1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SNR 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Gamma 2 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24738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Calibri"/>
                          <a:ea typeface="宋体"/>
                        </a:rPr>
                        <a:t>TBD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Calibri"/>
                          <a:ea typeface="宋体"/>
                        </a:rPr>
                        <a:t>TBD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Calibri"/>
                          <a:ea typeface="宋体"/>
                        </a:rPr>
                        <a:t>[16 </a:t>
                      </a:r>
                      <a:r>
                        <a:rPr lang="en-US" sz="800" kern="1200" dirty="0">
                          <a:effectLst/>
                          <a:latin typeface="Calibri"/>
                          <a:ea typeface="宋体"/>
                        </a:rPr>
                        <a:t>dB</a:t>
                      </a:r>
                      <a:r>
                        <a:rPr lang="en-US" sz="800" kern="1200" dirty="0">
                          <a:effectLst/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en-US" sz="800" kern="1200" dirty="0" smtClean="0">
                          <a:effectLst/>
                          <a:latin typeface="Calibri"/>
                          <a:ea typeface="Times New Roman"/>
                        </a:rPr>
                        <a:t>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Calibri"/>
                          <a:ea typeface="宋体"/>
                        </a:rPr>
                        <a:t>[1.05</a:t>
                      </a:r>
                      <a:r>
                        <a:rPr lang="en-US" sz="800" kern="1200" dirty="0" smtClean="0">
                          <a:effectLst/>
                          <a:latin typeface="Calibri"/>
                          <a:ea typeface="Times New Roman"/>
                        </a:rPr>
                        <a:t> 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Calibri"/>
                          <a:ea typeface="宋体"/>
                        </a:rPr>
                        <a:t>[16 </a:t>
                      </a:r>
                      <a:r>
                        <a:rPr lang="en-US" sz="800" kern="1200" dirty="0">
                          <a:effectLst/>
                          <a:latin typeface="Calibri"/>
                          <a:ea typeface="宋体"/>
                        </a:rPr>
                        <a:t>dB</a:t>
                      </a:r>
                      <a:r>
                        <a:rPr lang="en-US" sz="800" kern="1200" dirty="0">
                          <a:effectLst/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en-US" sz="800" kern="1200" dirty="0" smtClean="0">
                          <a:effectLst/>
                          <a:latin typeface="Calibri"/>
                          <a:ea typeface="Times New Roman"/>
                        </a:rPr>
                        <a:t>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Calibri"/>
                          <a:ea typeface="宋体"/>
                        </a:rPr>
                        <a:t>[0.9</a:t>
                      </a:r>
                      <a:r>
                        <a:rPr lang="en-US" sz="800" kern="1200" dirty="0" smtClean="0">
                          <a:effectLst/>
                          <a:latin typeface="Calibri"/>
                          <a:ea typeface="Times New Roman"/>
                        </a:rPr>
                        <a:t> 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Calibri"/>
                          <a:ea typeface="宋体"/>
                        </a:rPr>
                        <a:t>TBD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Calibri"/>
                          <a:ea typeface="宋体"/>
                        </a:rPr>
                        <a:t>TBD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889724"/>
              </p:ext>
            </p:extLst>
          </p:nvPr>
        </p:nvGraphicFramePr>
        <p:xfrm>
          <a:off x="1371600" y="4876800"/>
          <a:ext cx="6400800" cy="80010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385948"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Number 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1 (2X2)   ULA Low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Test 2 (2X2)   ULA Low</a:t>
                      </a:r>
                      <a:endParaRPr lang="en-US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Test 3 (2X2)  </a:t>
                      </a:r>
                      <a:r>
                        <a:rPr lang="en-US" sz="800" kern="1200" dirty="0" smtClean="0">
                          <a:effectLst/>
                        </a:rPr>
                        <a:t>XP</a:t>
                      </a:r>
                      <a:r>
                        <a:rPr lang="en-US" sz="800" kern="1200" baseline="0" dirty="0" smtClean="0">
                          <a:effectLst/>
                        </a:rPr>
                        <a:t> </a:t>
                      </a:r>
                      <a:r>
                        <a:rPr lang="en-US" sz="800" kern="1200" dirty="0" smtClean="0">
                          <a:effectLst/>
                        </a:rPr>
                        <a:t>High </a:t>
                      </a:r>
                      <a:r>
                        <a:rPr lang="en-US" sz="800" kern="1200" dirty="0">
                          <a:effectLst/>
                        </a:rPr>
                        <a:t>for </a:t>
                      </a:r>
                      <a:r>
                        <a:rPr lang="en-US" sz="800" kern="1200" dirty="0" smtClean="0">
                          <a:effectLst/>
                        </a:rPr>
                        <a:t>FR2</a:t>
                      </a:r>
                      <a:endParaRPr lang="en-US" sz="800" dirty="0">
                        <a:effectLst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3652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CG Times (WN)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 dirty="0">
                          <a:effectLst/>
                        </a:rPr>
                        <a:t>SNR 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Gamma 2 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SNR 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Gamma 1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SNR 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800" kern="1200">
                          <a:effectLst/>
                        </a:rPr>
                        <a:t>Gamma 1</a:t>
                      </a:r>
                      <a:endParaRPr lang="en-US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</a:rPr>
                        <a:t>[0 dB]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</a:rPr>
                        <a:t>[1.0]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+mn-lt"/>
                          <a:ea typeface="+mn-ea"/>
                        </a:rPr>
                        <a:t>[20</a:t>
                      </a:r>
                      <a:r>
                        <a:rPr lang="en-US" sz="800" kern="1200" baseline="0" dirty="0" smtClean="0">
                          <a:effectLst/>
                          <a:latin typeface="+mn-lt"/>
                          <a:ea typeface="+mn-ea"/>
                        </a:rPr>
                        <a:t> dB]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+mn-lt"/>
                          <a:ea typeface="+mn-ea"/>
                        </a:rPr>
                        <a:t>[1.05]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+mn-lt"/>
                          <a:ea typeface="+mn-ea"/>
                        </a:rPr>
                        <a:t>[20</a:t>
                      </a:r>
                      <a:r>
                        <a:rPr lang="en-US" sz="800" kern="1200" baseline="0" dirty="0" smtClean="0">
                          <a:effectLst/>
                          <a:latin typeface="+mn-lt"/>
                          <a:ea typeface="+mn-ea"/>
                        </a:rPr>
                        <a:t> dB]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1530"/>
                        </a:lnSpc>
                        <a:spcAft>
                          <a:spcPts val="900"/>
                        </a:spcAft>
                      </a:pPr>
                      <a:r>
                        <a:rPr lang="en-US" sz="800" kern="1200" dirty="0" smtClean="0">
                          <a:effectLst/>
                          <a:latin typeface="+mn-lt"/>
                          <a:ea typeface="+mn-ea"/>
                        </a:rPr>
                        <a:t>[1.05]</a:t>
                      </a:r>
                      <a:endParaRPr lang="en-US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680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17c5c574-4f42-45b3-8a7f-77d8e859d074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66EEDB98-F073-460B-B9B0-9643F9FE785E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20851</TotalTime>
  <Words>845</Words>
  <Application>Microsoft Office PowerPoint</Application>
  <PresentationFormat>On-screen Show (4:3)</PresentationFormat>
  <Paragraphs>235</Paragraphs>
  <Slides>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Way forward on NR UE CSI requirements</vt:lpstr>
      <vt:lpstr>Agreed test cases list (Background information)</vt:lpstr>
      <vt:lpstr>Test Set-up (1/2) </vt:lpstr>
      <vt:lpstr>Test Set-up (2/2)</vt:lpstr>
      <vt:lpstr>Static CQI test cases</vt:lpstr>
      <vt:lpstr>Wideband fading CQI test cases</vt:lpstr>
      <vt:lpstr>Sub-band CQI Test cases</vt:lpstr>
      <vt:lpstr>PMI test cases</vt:lpstr>
      <vt:lpstr>RI test cases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Samsung after RAN4#89</cp:lastModifiedBy>
  <cp:revision>1202</cp:revision>
  <dcterms:created xsi:type="dcterms:W3CDTF">2013-05-13T16:02:00Z</dcterms:created>
  <dcterms:modified xsi:type="dcterms:W3CDTF">2019-02-28T08:19:09Z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2018-04-18 08:29:31Z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CTPClassification">
    <vt:lpwstr>CTP_NT</vt:lpwstr>
  </property>
  <property fmtid="{D5CDD505-2E9C-101B-9397-08002B2CF9AE}" pid="16" name="NSCPROP_SA">
    <vt:lpwstr>C:\Users\Administrator\AppData\Local\Microsoft\Windows\Temporary Internet Files\Content.Outlook\97FP63XK\R4-18xxxxx - WF on NR UE PDSCH Demod v1.pptx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1534999171</vt:lpwstr>
  </property>
</Properties>
</file>