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66" r:id="rId4"/>
    <p:sldId id="267" r:id="rId5"/>
    <p:sldId id="272" r:id="rId6"/>
    <p:sldId id="273" r:id="rId7"/>
    <p:sldId id="271" r:id="rId8"/>
    <p:sldId id="261"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3"/>
  </p:normalViewPr>
  <p:slideViewPr>
    <p:cSldViewPr>
      <p:cViewPr varScale="1">
        <p:scale>
          <a:sx n="97" d="100"/>
          <a:sy n="97" d="100"/>
        </p:scale>
        <p:origin x="951"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3DAE6E-8C49-48E0-89D9-04648A6F46A3}" type="datetimeFigureOut">
              <a:rPr lang="zh-CN" altLang="en-US" smtClean="0"/>
              <a:pPr/>
              <a:t>2019/2/25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5169FD-B995-4EA5-B20E-F107BAE7B1CA}" type="slidenum">
              <a:rPr lang="zh-CN" altLang="en-US" smtClean="0"/>
              <a:pPr/>
              <a:t>‹#›</a:t>
            </a:fld>
            <a:endParaRPr lang="zh-CN" altLang="en-US"/>
          </a:p>
        </p:txBody>
      </p:sp>
    </p:spTree>
    <p:extLst>
      <p:ext uri="{BB962C8B-B14F-4D97-AF65-F5344CB8AC3E}">
        <p14:creationId xmlns:p14="http://schemas.microsoft.com/office/powerpoint/2010/main" val="220156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91EEEEE-DFF3-4811-B532-BB4CA8AC28C6}" type="datetime1">
              <a:rPr lang="zh-CN" altLang="en-US" smtClean="0"/>
              <a:pPr/>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D83A1CC-6F5D-4851-9EB8-D29A1B24ADED}" type="datetime1">
              <a:rPr lang="zh-CN" altLang="en-US" smtClean="0"/>
              <a:pPr/>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2129C7-429C-446A-A260-B6A63E40D734}" type="datetime1">
              <a:rPr lang="zh-CN" altLang="en-US" smtClean="0"/>
              <a:pPr/>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41AB8-DB8A-433F-BBB8-046876DCD59D}" type="datetime1">
              <a:rPr lang="zh-CN" altLang="en-US" smtClean="0"/>
              <a:pPr/>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EF5DD5E-B088-4712-B831-E3AC253432F3}" type="datetime1">
              <a:rPr lang="zh-CN" altLang="en-US" smtClean="0"/>
              <a:pPr/>
              <a:t>2019/2/25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A37DCA9-8ED8-4EFA-8FFC-42F8E9587D17}" type="datetime1">
              <a:rPr lang="zh-CN" altLang="en-US" smtClean="0"/>
              <a:pPr/>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F90EA7-0CB6-4273-828E-E43E3B1E7D6E}" type="datetime1">
              <a:rPr lang="zh-CN" altLang="en-US" smtClean="0"/>
              <a:pPr/>
              <a:t>2019/2/25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D5C6860-AE98-4982-91C9-A23D68C41700}" type="datetime1">
              <a:rPr lang="zh-CN" altLang="en-US" smtClean="0"/>
              <a:pPr/>
              <a:t>2019/2/25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8728ED-0A14-4233-A6E4-E72BF648952F}" type="datetime1">
              <a:rPr lang="zh-CN" altLang="en-US" smtClean="0"/>
              <a:pPr/>
              <a:t>2019/2/25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443A087-2F34-446B-84A5-DBC34CC91152}" type="datetime1">
              <a:rPr lang="zh-CN" altLang="en-US" smtClean="0"/>
              <a:pPr/>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5C47C48-6574-4CF0-B3F7-7F9B90776E63}" type="datetime1">
              <a:rPr lang="zh-CN" altLang="en-US" smtClean="0"/>
              <a:pPr/>
              <a:t>2019/2/25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FE0B8-6D4C-4182-B00A-494940660021}" type="datetime1">
              <a:rPr lang="zh-CN" altLang="en-US" smtClean="0"/>
              <a:pPr/>
              <a:t>2019/2/25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0EA76C-F07A-4783-A738-FEA4C7F9FCC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サブタイトル 2"/>
          <p:cNvSpPr>
            <a:spLocks noGrp="1"/>
          </p:cNvSpPr>
          <p:nvPr>
            <p:ph type="subTitle" idx="1"/>
          </p:nvPr>
        </p:nvSpPr>
        <p:spPr>
          <a:xfrm>
            <a:off x="1371600" y="4461991"/>
            <a:ext cx="6400800" cy="1057672"/>
          </a:xfrm>
        </p:spPr>
        <p:txBody>
          <a:bodyPr>
            <a:normAutofit/>
          </a:bodyPr>
          <a:lstStyle/>
          <a:p>
            <a:r>
              <a:rPr lang="en-US" altLang="ja-JP" sz="2800" dirty="0">
                <a:solidFill>
                  <a:schemeClr val="tx1"/>
                </a:solidFill>
              </a:rPr>
              <a:t>China Telecom</a:t>
            </a:r>
            <a:r>
              <a:rPr lang="en-US" altLang="ja-JP" sz="2800" dirty="0" smtClean="0">
                <a:solidFill>
                  <a:schemeClr val="tx1"/>
                </a:solidFill>
              </a:rPr>
              <a:t>, Ericsson, </a:t>
            </a:r>
            <a:r>
              <a:rPr lang="en-US" altLang="zh-CN" sz="2800" dirty="0" smtClean="0">
                <a:solidFill>
                  <a:schemeClr val="tx1"/>
                </a:solidFill>
              </a:rPr>
              <a:t>Nokia, </a:t>
            </a:r>
            <a:r>
              <a:rPr lang="en-US" altLang="zh-CN" sz="2800" dirty="0" err="1" smtClean="0">
                <a:solidFill>
                  <a:schemeClr val="tx1"/>
                </a:solidFill>
              </a:rPr>
              <a:t>Huawei</a:t>
            </a:r>
            <a:endParaRPr lang="en-US" altLang="ja-JP" sz="2800" dirty="0">
              <a:solidFill>
                <a:schemeClr val="tx1"/>
              </a:solidFill>
            </a:endParaRPr>
          </a:p>
        </p:txBody>
      </p:sp>
      <p:sp>
        <p:nvSpPr>
          <p:cNvPr id="7" name="テキスト ボックス 3"/>
          <p:cNvSpPr txBox="1"/>
          <p:nvPr/>
        </p:nvSpPr>
        <p:spPr>
          <a:xfrm>
            <a:off x="107504" y="188639"/>
            <a:ext cx="3741986" cy="1015663"/>
          </a:xfrm>
          <a:prstGeom prst="rect">
            <a:avLst/>
          </a:prstGeom>
          <a:noFill/>
        </p:spPr>
        <p:txBody>
          <a:bodyPr wrap="none" rtlCol="0">
            <a:spAutoFit/>
          </a:bodyPr>
          <a:lstStyle/>
          <a:p>
            <a:r>
              <a:rPr lang="en-US" altLang="zh-CN" sz="2000" b="1" dirty="0"/>
              <a:t>3GPP TSG-RAN WG4 Meeting #90</a:t>
            </a:r>
          </a:p>
          <a:p>
            <a:r>
              <a:rPr lang="en-US" altLang="zh-CN" sz="2000" b="1" dirty="0"/>
              <a:t>Athens, GR, 25 Feb - 1 Mar 2019</a:t>
            </a:r>
            <a:endParaRPr lang="zh-CN" altLang="zh-CN" sz="2000" dirty="0"/>
          </a:p>
          <a:p>
            <a:r>
              <a:rPr lang="en-US" altLang="ja-JP" sz="2000" b="1" dirty="0"/>
              <a:t>Agenda: </a:t>
            </a:r>
            <a:r>
              <a:rPr lang="en-US" altLang="zh-CN" sz="2000" b="1" dirty="0" smtClean="0"/>
              <a:t>7.13.1</a:t>
            </a:r>
            <a:endParaRPr lang="en-US" altLang="ja-JP" sz="2000" b="1" dirty="0"/>
          </a:p>
        </p:txBody>
      </p:sp>
      <p:sp>
        <p:nvSpPr>
          <p:cNvPr id="9" name="タイトル 1"/>
          <p:cNvSpPr txBox="1">
            <a:spLocks/>
          </p:cNvSpPr>
          <p:nvPr/>
        </p:nvSpPr>
        <p:spPr>
          <a:xfrm>
            <a:off x="685800" y="2204864"/>
            <a:ext cx="7772400" cy="1470025"/>
          </a:xfrm>
          <a:prstGeom prst="rect">
            <a:avLst/>
          </a:prstGeom>
        </p:spPr>
        <p:txBody>
          <a:bodyPr vert="horz" lIns="91440" tIns="45720" rIns="91440" bIns="45720" rtlCol="0" anchor="ctr">
            <a:normAutofit/>
          </a:bodyPr>
          <a:lstStyle/>
          <a:p>
            <a:pPr algn="ctr">
              <a:spcBef>
                <a:spcPct val="0"/>
              </a:spcBef>
              <a:defRPr/>
            </a:pPr>
            <a:r>
              <a:rPr kumimoji="0" lang="en-US" altLang="ja-JP" sz="4000" b="0" i="0" u="none" strike="noStrike" kern="1200" cap="none" spc="0" normalizeH="0" baseline="0" noProof="0" dirty="0">
                <a:ln>
                  <a:noFill/>
                </a:ln>
                <a:solidFill>
                  <a:schemeClr val="tx1"/>
                </a:solidFill>
                <a:effectLst/>
                <a:uLnTx/>
                <a:uFillTx/>
                <a:latin typeface="+mj-lt"/>
                <a:ea typeface="+mj-ea"/>
                <a:cs typeface="+mj-cs"/>
              </a:rPr>
              <a:t>WF </a:t>
            </a:r>
            <a:r>
              <a:rPr lang="en-US" altLang="ja-JP" sz="4000" dirty="0">
                <a:latin typeface="+mj-lt"/>
                <a:ea typeface="+mj-ea"/>
                <a:cs typeface="+mj-cs"/>
              </a:rPr>
              <a:t>on </a:t>
            </a:r>
            <a:r>
              <a:rPr lang="en-GB" altLang="zh-CN" sz="4000" dirty="0"/>
              <a:t>Reply LS for the interruption time during mobility in LTE </a:t>
            </a:r>
            <a:endParaRPr kumimoji="1" lang="ja-JP" altLang="en-US"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灯片编号占位符 9"/>
          <p:cNvSpPr>
            <a:spLocks noGrp="1"/>
          </p:cNvSpPr>
          <p:nvPr>
            <p:ph type="sldNum" sz="quarter" idx="12"/>
          </p:nvPr>
        </p:nvSpPr>
        <p:spPr/>
        <p:txBody>
          <a:bodyPr/>
          <a:lstStyle/>
          <a:p>
            <a:fld id="{6F0EA76C-F07A-4783-A738-FEA4C7F9FCC5}" type="slidenum">
              <a:rPr lang="zh-CN" altLang="en-US" smtClean="0"/>
              <a:pPr/>
              <a:t>1</a:t>
            </a:fld>
            <a:endParaRPr lang="zh-CN" altLang="en-US"/>
          </a:p>
        </p:txBody>
      </p:sp>
      <p:sp>
        <p:nvSpPr>
          <p:cNvPr id="2" name="矩形 1"/>
          <p:cNvSpPr/>
          <p:nvPr/>
        </p:nvSpPr>
        <p:spPr>
          <a:xfrm>
            <a:off x="6948264" y="310136"/>
            <a:ext cx="1368152" cy="382560"/>
          </a:xfrm>
          <a:prstGeom prst="rect">
            <a:avLst/>
          </a:prstGeom>
        </p:spPr>
        <p:txBody>
          <a:bodyPr wrap="square">
            <a:spAutoFit/>
          </a:bodyPr>
          <a:lstStyle/>
          <a:p>
            <a:pPr algn="r"/>
            <a:r>
              <a:rPr lang="en-US" altLang="ja-JP" b="1" dirty="0"/>
              <a:t>R4-190</a:t>
            </a:r>
            <a:r>
              <a:rPr lang="en-US" altLang="zh-CN" b="1" dirty="0"/>
              <a:t>2011</a:t>
            </a:r>
            <a:endParaRPr lang="en-US" altLang="ja-JP"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rmAutofit/>
          </a:bodyPr>
          <a:lstStyle/>
          <a:p>
            <a:r>
              <a:rPr lang="en-US" altLang="zh-CN" sz="4000" dirty="0" smtClean="0"/>
              <a:t>Background</a:t>
            </a:r>
            <a:endParaRPr lang="zh-CN" altLang="en-US" sz="4000" dirty="0"/>
          </a:p>
        </p:txBody>
      </p:sp>
      <p:sp>
        <p:nvSpPr>
          <p:cNvPr id="3" name="内容占位符 2"/>
          <p:cNvSpPr>
            <a:spLocks noGrp="1"/>
          </p:cNvSpPr>
          <p:nvPr>
            <p:ph idx="1"/>
          </p:nvPr>
        </p:nvSpPr>
        <p:spPr>
          <a:xfrm>
            <a:off x="457200" y="1196752"/>
            <a:ext cx="8229600" cy="4896544"/>
          </a:xfrm>
        </p:spPr>
        <p:txBody>
          <a:bodyPr>
            <a:noAutofit/>
          </a:bodyPr>
          <a:lstStyle/>
          <a:p>
            <a:r>
              <a:rPr lang="en-US" altLang="zh-CN" sz="2400" dirty="0"/>
              <a:t>The WI on even further mobility enhancement in E-UTRAN  (</a:t>
            </a:r>
            <a:r>
              <a:rPr lang="en-GB" altLang="zh-CN" sz="2400" dirty="0" err="1"/>
              <a:t>LTE_feMob</a:t>
            </a:r>
            <a:r>
              <a:rPr lang="en-US" altLang="zh-CN" sz="2400" dirty="0"/>
              <a:t>) was approved at RAN #80 meeting [1]. </a:t>
            </a:r>
          </a:p>
          <a:p>
            <a:r>
              <a:rPr lang="en-US" altLang="zh-CN" sz="2400" dirty="0"/>
              <a:t>In RAN2 #103bis meeting, an LS on the interruption time during mobility in LTE was sent to RAN4 and RAN1 [2].</a:t>
            </a:r>
          </a:p>
          <a:p>
            <a:r>
              <a:rPr lang="en-US" altLang="zh-CN" sz="2400" dirty="0"/>
              <a:t>In email discussion after RAN1 #95 meeting, the reply LS from RAN1 was endorsed in [3].</a:t>
            </a:r>
          </a:p>
          <a:p>
            <a:endParaRPr lang="en-US"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2</a:t>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37517"/>
            <a:ext cx="8229600" cy="902221"/>
          </a:xfrm>
        </p:spPr>
        <p:txBody>
          <a:bodyPr>
            <a:normAutofit/>
          </a:bodyPr>
          <a:lstStyle/>
          <a:p>
            <a:r>
              <a:rPr lang="en-US" altLang="zh-CN" sz="2800" dirty="0"/>
              <a:t>WF on Q1: Intra-frequency synchronous</a:t>
            </a:r>
            <a:endParaRPr lang="zh-CN" altLang="en-US" sz="2800" dirty="0"/>
          </a:p>
        </p:txBody>
      </p:sp>
      <p:sp>
        <p:nvSpPr>
          <p:cNvPr id="3" name="内容占位符 2"/>
          <p:cNvSpPr>
            <a:spLocks noGrp="1"/>
          </p:cNvSpPr>
          <p:nvPr>
            <p:ph idx="1"/>
          </p:nvPr>
        </p:nvSpPr>
        <p:spPr>
          <a:xfrm>
            <a:off x="144016" y="548680"/>
            <a:ext cx="8892480" cy="6120680"/>
          </a:xfrm>
          <a:solidFill>
            <a:schemeClr val="bg1"/>
          </a:solidFill>
        </p:spPr>
        <p:txBody>
          <a:bodyPr>
            <a:noAutofit/>
          </a:bodyPr>
          <a:lstStyle/>
          <a:p>
            <a:pPr lvl="0">
              <a:lnSpc>
                <a:spcPct val="95000"/>
              </a:lnSpc>
              <a:spcBef>
                <a:spcPts val="0"/>
              </a:spcBef>
            </a:pPr>
            <a:r>
              <a:rPr lang="en-GB" altLang="zh-CN" sz="1800" dirty="0"/>
              <a:t>It is feasible that UE performs simultaneous reception for intra-frequency synchronous deployment with single or dual RF reception chains, when the bandwidth of the source and target cell are the same.</a:t>
            </a:r>
            <a:endParaRPr lang="zh-CN" altLang="zh-CN" sz="1800" dirty="0"/>
          </a:p>
          <a:p>
            <a:pPr lvl="1">
              <a:lnSpc>
                <a:spcPct val="95000"/>
              </a:lnSpc>
              <a:spcBef>
                <a:spcPts val="0"/>
              </a:spcBef>
            </a:pPr>
            <a:r>
              <a:rPr lang="en-US" altLang="zh-CN" sz="1600" dirty="0"/>
              <a:t>Single FFT is feasible when the received timing difference and power difference of the two cells are within certain </a:t>
            </a:r>
            <a:r>
              <a:rPr lang="en-US" altLang="zh-CN" sz="1600" dirty="0" smtClean="0"/>
              <a:t>limits.</a:t>
            </a:r>
          </a:p>
          <a:p>
            <a:pPr lvl="2">
              <a:lnSpc>
                <a:spcPct val="95000"/>
              </a:lnSpc>
              <a:spcBef>
                <a:spcPts val="0"/>
              </a:spcBef>
            </a:pPr>
            <a:r>
              <a:rPr lang="en-US" altLang="zh-CN" sz="1400" dirty="0" smtClean="0"/>
              <a:t>Further investigation on impact and necessity of limiting the power difference</a:t>
            </a:r>
            <a:endParaRPr lang="zh-CN" altLang="zh-CN" sz="1400" dirty="0" smtClean="0"/>
          </a:p>
          <a:p>
            <a:pPr lvl="1">
              <a:lnSpc>
                <a:spcPct val="95000"/>
              </a:lnSpc>
              <a:spcBef>
                <a:spcPts val="0"/>
              </a:spcBef>
            </a:pPr>
            <a:r>
              <a:rPr lang="en-US" altLang="zh-CN" sz="1600" dirty="0" smtClean="0"/>
              <a:t>Dual </a:t>
            </a:r>
            <a:r>
              <a:rPr lang="en-US" altLang="zh-CN" sz="1600" dirty="0"/>
              <a:t>FFT </a:t>
            </a:r>
            <a:endParaRPr lang="zh-CN" altLang="zh-CN" sz="1600" dirty="0"/>
          </a:p>
          <a:p>
            <a:pPr lvl="2">
              <a:lnSpc>
                <a:spcPct val="95000"/>
              </a:lnSpc>
              <a:spcBef>
                <a:spcPts val="0"/>
              </a:spcBef>
            </a:pPr>
            <a:r>
              <a:rPr lang="en-US" altLang="zh-CN" sz="1400" dirty="0"/>
              <a:t>At the expense of double complexity for non-CA capable UE</a:t>
            </a:r>
            <a:endParaRPr lang="zh-CN" altLang="zh-CN" sz="1600" dirty="0"/>
          </a:p>
          <a:p>
            <a:pPr lvl="2">
              <a:lnSpc>
                <a:spcPct val="95000"/>
              </a:lnSpc>
              <a:spcBef>
                <a:spcPts val="0"/>
              </a:spcBef>
            </a:pPr>
            <a:r>
              <a:rPr lang="en-US" altLang="zh-CN" sz="1400" dirty="0"/>
              <a:t>There would be no extra cost for intra-band CA capable UE</a:t>
            </a:r>
            <a:endParaRPr lang="zh-CN" altLang="zh-CN" sz="1600" dirty="0"/>
          </a:p>
          <a:p>
            <a:pPr lvl="1">
              <a:lnSpc>
                <a:spcPct val="95000"/>
              </a:lnSpc>
              <a:spcBef>
                <a:spcPts val="0"/>
              </a:spcBef>
            </a:pPr>
            <a:r>
              <a:rPr lang="en-US" altLang="zh-CN" sz="1600" dirty="0"/>
              <a:t>Some issues may need be further investigated and addressed if needed, e.g., AGC issue.</a:t>
            </a:r>
            <a:endParaRPr lang="zh-CN" altLang="zh-CN" sz="1600" dirty="0"/>
          </a:p>
          <a:p>
            <a:pPr lvl="0">
              <a:lnSpc>
                <a:spcPct val="95000"/>
              </a:lnSpc>
              <a:spcBef>
                <a:spcPts val="0"/>
              </a:spcBef>
            </a:pPr>
            <a:r>
              <a:rPr lang="en-GB" altLang="zh-CN" sz="1800" dirty="0"/>
              <a:t>It is feasible that UE performs simultaneous transmission for intra-frequency synchronous deployment with single or dual RF transmission chains, when the bandwidth between the source and target cell is the same.</a:t>
            </a:r>
            <a:endParaRPr lang="zh-CN" altLang="zh-CN" sz="1800" dirty="0"/>
          </a:p>
          <a:p>
            <a:pPr lvl="1">
              <a:lnSpc>
                <a:spcPct val="95000"/>
              </a:lnSpc>
              <a:spcBef>
                <a:spcPts val="0"/>
              </a:spcBef>
            </a:pPr>
            <a:r>
              <a:rPr lang="en-US" altLang="zh-CN" sz="1600" dirty="0" smtClean="0"/>
              <a:t>Simultaneous transmission is feasible if the physical resource between source/target cells is </a:t>
            </a:r>
            <a:r>
              <a:rPr lang="en-US" altLang="zh-CN" sz="1600" dirty="0" err="1" smtClean="0"/>
              <a:t>TDMed</a:t>
            </a:r>
            <a:r>
              <a:rPr lang="en-US" altLang="zh-CN" sz="1600" dirty="0" smtClean="0"/>
              <a:t> or </a:t>
            </a:r>
            <a:r>
              <a:rPr lang="en-US" altLang="zh-CN" sz="1600" dirty="0" err="1" smtClean="0"/>
              <a:t>FDMed</a:t>
            </a:r>
            <a:r>
              <a:rPr lang="en-US" altLang="zh-CN" sz="1600" dirty="0" smtClean="0"/>
              <a:t>, while the feasibility has not been confirmed yet if the same time and freq physical resource is allocated in source/target cells. </a:t>
            </a:r>
            <a:endParaRPr lang="en-US" altLang="zh-CN" sz="1600" strike="sngStrike" dirty="0"/>
          </a:p>
          <a:p>
            <a:pPr lvl="1">
              <a:lnSpc>
                <a:spcPct val="95000"/>
              </a:lnSpc>
              <a:spcBef>
                <a:spcPts val="0"/>
              </a:spcBef>
            </a:pPr>
            <a:r>
              <a:rPr lang="en-US" altLang="zh-CN" sz="1600" dirty="0"/>
              <a:t>When the transmission to the two cells are scheduled in the same </a:t>
            </a:r>
            <a:r>
              <a:rPr lang="en-US" altLang="zh-CN" sz="1600" dirty="0" err="1"/>
              <a:t>subframe</a:t>
            </a:r>
            <a:r>
              <a:rPr lang="en-US" altLang="zh-CN" sz="1600" dirty="0"/>
              <a:t>,</a:t>
            </a:r>
          </a:p>
          <a:p>
            <a:pPr lvl="2">
              <a:lnSpc>
                <a:spcPct val="95000"/>
              </a:lnSpc>
              <a:spcBef>
                <a:spcPts val="0"/>
              </a:spcBef>
            </a:pPr>
            <a:r>
              <a:rPr lang="en-US" altLang="zh-CN" sz="1400" dirty="0"/>
              <a:t>For UE with single FFT, UL timing for the two cells shall be the same.</a:t>
            </a:r>
          </a:p>
          <a:p>
            <a:pPr lvl="2">
              <a:lnSpc>
                <a:spcPct val="95000"/>
              </a:lnSpc>
              <a:spcBef>
                <a:spcPts val="0"/>
              </a:spcBef>
            </a:pPr>
            <a:r>
              <a:rPr lang="en-US" altLang="zh-CN" sz="1400" dirty="0"/>
              <a:t>For UE with single RF, Tx power difference for the two cells shall be in a certain limit.</a:t>
            </a:r>
          </a:p>
          <a:p>
            <a:pPr>
              <a:lnSpc>
                <a:spcPct val="95000"/>
              </a:lnSpc>
              <a:spcBef>
                <a:spcPts val="0"/>
              </a:spcBef>
            </a:pPr>
            <a:r>
              <a:rPr lang="en-US" sz="1800" dirty="0" smtClean="0"/>
              <a:t>When the bandwidth of the source and target cell are different,</a:t>
            </a:r>
          </a:p>
          <a:p>
            <a:pPr lvl="1">
              <a:lnSpc>
                <a:spcPct val="95000"/>
              </a:lnSpc>
              <a:spcBef>
                <a:spcPts val="0"/>
              </a:spcBef>
            </a:pPr>
            <a:r>
              <a:rPr lang="en-US" sz="1600" dirty="0" smtClean="0"/>
              <a:t>If the bandwidth of the source cell is larger than that of the target cell, simultaneous reception and transmission are feasible.</a:t>
            </a:r>
          </a:p>
          <a:p>
            <a:pPr lvl="1">
              <a:lnSpc>
                <a:spcPct val="95000"/>
              </a:lnSpc>
              <a:spcBef>
                <a:spcPts val="0"/>
              </a:spcBef>
            </a:pPr>
            <a:r>
              <a:rPr lang="en-US" altLang="zh-CN" sz="1600" dirty="0" smtClean="0"/>
              <a:t>If the bandwidth of the source cell is smaller than that of the target cell, simultaneous reception and transmission are feasible if some interruption time is allowed for reconfiguring RF before the initial simultaneous reception/transmission takes place. </a:t>
            </a:r>
          </a:p>
          <a:p>
            <a:pPr lvl="1">
              <a:lnSpc>
                <a:spcPct val="95000"/>
              </a:lnSpc>
              <a:spcBef>
                <a:spcPts val="0"/>
              </a:spcBef>
            </a:pPr>
            <a:r>
              <a:rPr lang="en-US" altLang="zh-CN" sz="1600" dirty="0" smtClean="0"/>
              <a:t>Note: the conditions under the first two main bullets also applies here.</a:t>
            </a:r>
          </a:p>
        </p:txBody>
      </p:sp>
      <p:sp>
        <p:nvSpPr>
          <p:cNvPr id="4" name="灯片编号占位符 3"/>
          <p:cNvSpPr>
            <a:spLocks noGrp="1"/>
          </p:cNvSpPr>
          <p:nvPr>
            <p:ph type="sldNum" sz="quarter" idx="12"/>
          </p:nvPr>
        </p:nvSpPr>
        <p:spPr>
          <a:xfrm>
            <a:off x="6553200" y="6304235"/>
            <a:ext cx="2133600" cy="365125"/>
          </a:xfrm>
        </p:spPr>
        <p:txBody>
          <a:bodyPr/>
          <a:lstStyle/>
          <a:p>
            <a:fld id="{6F0EA76C-F07A-4783-A738-FEA4C7F9FCC5}"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Intra-frequency asynchronous</a:t>
            </a:r>
            <a:endParaRPr lang="zh-CN" altLang="en-US" sz="3600" dirty="0"/>
          </a:p>
        </p:txBody>
      </p:sp>
      <p:sp>
        <p:nvSpPr>
          <p:cNvPr id="3" name="内容占位符 2"/>
          <p:cNvSpPr>
            <a:spLocks noGrp="1"/>
          </p:cNvSpPr>
          <p:nvPr>
            <p:ph idx="1"/>
          </p:nvPr>
        </p:nvSpPr>
        <p:spPr>
          <a:xfrm>
            <a:off x="457200" y="1340768"/>
            <a:ext cx="8229600" cy="4896544"/>
          </a:xfrm>
          <a:solidFill>
            <a:schemeClr val="bg1"/>
          </a:solidFill>
        </p:spPr>
        <p:txBody>
          <a:bodyPr>
            <a:noAutofit/>
          </a:bodyPr>
          <a:lstStyle/>
          <a:p>
            <a:pPr lvl="0"/>
            <a:r>
              <a:rPr lang="en-GB" altLang="zh-CN" sz="2000" dirty="0"/>
              <a:t>It is feasible that UE performs simultaneous </a:t>
            </a:r>
            <a:r>
              <a:rPr lang="en-GB" altLang="zh-CN" sz="2000" dirty="0" smtClean="0"/>
              <a:t>reception </a:t>
            </a:r>
            <a:r>
              <a:rPr lang="en-GB" altLang="zh-CN" sz="2000" dirty="0"/>
              <a:t>for intra-frequency asynchronous deployment with dual FFT, when the bandwidth between the source and target cell is the same.</a:t>
            </a:r>
            <a:endParaRPr lang="zh-CN" altLang="zh-CN" sz="2000" dirty="0"/>
          </a:p>
          <a:p>
            <a:pPr lvl="1"/>
            <a:r>
              <a:rPr lang="en-US" altLang="zh-CN" sz="1800" dirty="0"/>
              <a:t>Some issues may need be further investigated and addressed if needed, e.g., AGC issue.</a:t>
            </a:r>
            <a:endParaRPr lang="zh-CN" altLang="zh-CN" sz="1800" dirty="0"/>
          </a:p>
          <a:p>
            <a:r>
              <a:rPr lang="en-GB" altLang="zh-CN" sz="2000" dirty="0"/>
              <a:t>Note: </a:t>
            </a:r>
            <a:r>
              <a:rPr lang="en-GB" altLang="zh-CN" sz="2000" dirty="0" smtClean="0"/>
              <a:t>further studies on simultaneous </a:t>
            </a:r>
            <a:r>
              <a:rPr lang="en-GB" altLang="zh-CN" sz="2000" dirty="0"/>
              <a:t>transmission for intra-frequency asynchronous deployment </a:t>
            </a:r>
            <a:r>
              <a:rPr lang="en-GB" altLang="zh-CN" sz="2000" dirty="0" smtClean="0"/>
              <a:t>shall be performed in RAN4.</a:t>
            </a:r>
            <a:endParaRPr lang="en-GB" altLang="zh-CN" sz="2000" dirty="0"/>
          </a:p>
          <a:p>
            <a:pPr>
              <a:lnSpc>
                <a:spcPct val="95000"/>
              </a:lnSpc>
              <a:spcBef>
                <a:spcPts val="200"/>
              </a:spcBef>
            </a:pPr>
            <a:r>
              <a:rPr lang="en-US" altLang="zh-CN" sz="2000" dirty="0" smtClean="0"/>
              <a:t>When the bandwidth of the source and target cell are different,</a:t>
            </a:r>
          </a:p>
          <a:p>
            <a:pPr lvl="1">
              <a:lnSpc>
                <a:spcPct val="95000"/>
              </a:lnSpc>
              <a:spcBef>
                <a:spcPts val="200"/>
              </a:spcBef>
            </a:pPr>
            <a:r>
              <a:rPr lang="en-US" altLang="zh-CN" sz="1800" dirty="0" smtClean="0"/>
              <a:t>If the bandwidth of the source cell is larger than that of the target cell, simultaneous reception is feasible.</a:t>
            </a:r>
          </a:p>
          <a:p>
            <a:pPr lvl="1">
              <a:lnSpc>
                <a:spcPct val="95000"/>
              </a:lnSpc>
              <a:spcBef>
                <a:spcPts val="200"/>
              </a:spcBef>
            </a:pPr>
            <a:r>
              <a:rPr lang="en-US" altLang="zh-CN" sz="1800" dirty="0" smtClean="0"/>
              <a:t>If the bandwidth of the source cell is smaller than that of the target cell, simultaneous reception is feasible if some interruption time is allowed for reconfiguring RF before the initial simultaneous reception takes place. </a:t>
            </a:r>
          </a:p>
          <a:p>
            <a:pPr lvl="1">
              <a:lnSpc>
                <a:spcPct val="95000"/>
              </a:lnSpc>
              <a:spcBef>
                <a:spcPts val="200"/>
              </a:spcBef>
            </a:pPr>
            <a:r>
              <a:rPr lang="en-US" altLang="zh-CN" sz="1800" dirty="0" smtClean="0"/>
              <a:t>Note: the conditions under the first main bullet also applies here.</a:t>
            </a:r>
          </a:p>
          <a:p>
            <a:endParaRPr lang="zh-CN"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4</a:t>
            </a:fld>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Inter-frequency  synchronous</a:t>
            </a:r>
            <a:endParaRPr lang="zh-CN" altLang="en-US" sz="3600" dirty="0"/>
          </a:p>
        </p:txBody>
      </p:sp>
      <p:sp>
        <p:nvSpPr>
          <p:cNvPr id="3" name="内容占位符 2"/>
          <p:cNvSpPr>
            <a:spLocks noGrp="1"/>
          </p:cNvSpPr>
          <p:nvPr>
            <p:ph idx="1"/>
          </p:nvPr>
        </p:nvSpPr>
        <p:spPr>
          <a:xfrm>
            <a:off x="457200" y="1340768"/>
            <a:ext cx="8229600" cy="5040560"/>
          </a:xfrm>
        </p:spPr>
        <p:txBody>
          <a:bodyPr>
            <a:noAutofit/>
          </a:bodyPr>
          <a:lstStyle/>
          <a:p>
            <a:r>
              <a:rPr lang="en-US" altLang="zh-CN" sz="2000" dirty="0" smtClean="0"/>
              <a:t>For UEs supporting DL CA, </a:t>
            </a:r>
            <a:r>
              <a:rPr lang="en-GB" altLang="zh-CN" sz="2000" dirty="0" smtClean="0"/>
              <a:t>when the UE has spare RX RF resource</a:t>
            </a:r>
            <a:r>
              <a:rPr lang="en-US" altLang="zh-CN" sz="2000" dirty="0" smtClean="0"/>
              <a:t>, </a:t>
            </a:r>
            <a:r>
              <a:rPr lang="en-GB" altLang="zh-CN" sz="2000" dirty="0" smtClean="0"/>
              <a:t>it is feasible that UE performs simultaneous reception for inter-frequency synchronous deployment with the </a:t>
            </a:r>
            <a:r>
              <a:rPr lang="en-US" altLang="zh-CN" sz="2000" dirty="0" smtClean="0"/>
              <a:t>same or different bandwidth between the source and target cell,</a:t>
            </a:r>
            <a:r>
              <a:rPr lang="en-GB" altLang="zh-CN" sz="2000" dirty="0" smtClean="0"/>
              <a:t> provided that the two frequencies are equivalent to a DL CA band combination supported by the UE.</a:t>
            </a:r>
          </a:p>
          <a:p>
            <a:r>
              <a:rPr lang="en-US" altLang="zh-CN" sz="2000" dirty="0" smtClean="0"/>
              <a:t>For </a:t>
            </a:r>
            <a:r>
              <a:rPr lang="en-US" altLang="zh-CN" sz="2000" dirty="0"/>
              <a:t>UEs supporting UL </a:t>
            </a:r>
            <a:r>
              <a:rPr lang="en-US" altLang="zh-CN" sz="2000" dirty="0" smtClean="0"/>
              <a:t>CA</a:t>
            </a:r>
            <a:r>
              <a:rPr lang="en-GB" altLang="zh-CN" sz="2000" dirty="0" smtClean="0"/>
              <a:t>, </a:t>
            </a:r>
            <a:r>
              <a:rPr lang="en-GB" altLang="zh-CN" sz="2000" dirty="0"/>
              <a:t>when the UE has spare TX RF resource</a:t>
            </a:r>
            <a:r>
              <a:rPr lang="en-US" altLang="zh-CN" sz="2000" dirty="0"/>
              <a:t>, </a:t>
            </a:r>
            <a:r>
              <a:rPr lang="en-GB" altLang="zh-CN" sz="2000" dirty="0"/>
              <a:t>it is feasible that UE performs simultaneous transmission for inter-frequency synchronous </a:t>
            </a:r>
            <a:r>
              <a:rPr lang="en-GB" altLang="zh-CN" sz="2000" dirty="0" smtClean="0"/>
              <a:t>deployment </a:t>
            </a:r>
            <a:r>
              <a:rPr lang="en-GB" altLang="zh-CN" sz="2000" dirty="0"/>
              <a:t>with the </a:t>
            </a:r>
            <a:r>
              <a:rPr lang="en-US" altLang="zh-CN" sz="2000" dirty="0"/>
              <a:t>same or different bandwidth between the source and target </a:t>
            </a:r>
            <a:r>
              <a:rPr lang="en-US" altLang="zh-CN" sz="2000" dirty="0" smtClean="0"/>
              <a:t>cell,</a:t>
            </a:r>
            <a:r>
              <a:rPr lang="en-GB" altLang="zh-CN" sz="2000" dirty="0" smtClean="0"/>
              <a:t> provided that the two frequencies are equivalent to a UL CA band combination supported by the UE.</a:t>
            </a:r>
            <a:endParaRPr lang="zh-CN"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Inter-frequency  asynchronous</a:t>
            </a:r>
            <a:endParaRPr lang="zh-CN" altLang="en-US" sz="3600" dirty="0"/>
          </a:p>
        </p:txBody>
      </p:sp>
      <p:sp>
        <p:nvSpPr>
          <p:cNvPr id="3" name="内容占位符 2"/>
          <p:cNvSpPr>
            <a:spLocks noGrp="1"/>
          </p:cNvSpPr>
          <p:nvPr>
            <p:ph idx="1"/>
          </p:nvPr>
        </p:nvSpPr>
        <p:spPr>
          <a:xfrm>
            <a:off x="457200" y="1340768"/>
            <a:ext cx="8229600" cy="5256584"/>
          </a:xfrm>
        </p:spPr>
        <p:txBody>
          <a:bodyPr>
            <a:noAutofit/>
          </a:bodyPr>
          <a:lstStyle/>
          <a:p>
            <a:pPr>
              <a:buNone/>
            </a:pPr>
            <a:r>
              <a:rPr lang="en-US" altLang="zh-CN" sz="2000" b="1" u="sng" dirty="0"/>
              <a:t>Inter-band</a:t>
            </a:r>
          </a:p>
          <a:p>
            <a:r>
              <a:rPr lang="en-US" altLang="zh-CN" sz="1800" dirty="0"/>
              <a:t>For UEs supporting DL </a:t>
            </a:r>
            <a:r>
              <a:rPr lang="en-US" altLang="zh-CN" sz="1800" dirty="0" smtClean="0"/>
              <a:t>CA</a:t>
            </a:r>
            <a:r>
              <a:rPr lang="en-GB" altLang="zh-CN" sz="1800" dirty="0" smtClean="0"/>
              <a:t>, </a:t>
            </a:r>
            <a:r>
              <a:rPr lang="en-GB" altLang="zh-CN" sz="1800" dirty="0"/>
              <a:t>when the UE has spare RX RF resource</a:t>
            </a:r>
            <a:r>
              <a:rPr lang="en-US" altLang="zh-CN" sz="1800" dirty="0"/>
              <a:t>, </a:t>
            </a:r>
            <a:r>
              <a:rPr lang="en-GB" altLang="zh-CN" sz="1800" dirty="0"/>
              <a:t>it is feasible that UE performs simultaneous reception for inter-frequency inter-band asynchronous </a:t>
            </a:r>
            <a:r>
              <a:rPr lang="en-GB" altLang="zh-CN" sz="1800" dirty="0" smtClean="0"/>
              <a:t>deployment with the </a:t>
            </a:r>
            <a:r>
              <a:rPr lang="en-US" altLang="zh-CN" sz="1800" dirty="0" smtClean="0"/>
              <a:t>same or different bandwidth between the source and target cell</a:t>
            </a:r>
            <a:r>
              <a:rPr lang="en-GB" altLang="zh-CN" sz="1800" dirty="0" smtClean="0"/>
              <a:t>,  </a:t>
            </a:r>
            <a:r>
              <a:rPr lang="en-GB" altLang="zh-CN" sz="1800" dirty="0"/>
              <a:t>provided that the frequencies are equivalent to a DL CA </a:t>
            </a:r>
            <a:r>
              <a:rPr lang="en-GB" altLang="zh-CN" sz="1800" dirty="0" smtClean="0"/>
              <a:t>band combination </a:t>
            </a:r>
            <a:r>
              <a:rPr lang="en-GB" altLang="zh-CN" sz="1800" dirty="0"/>
              <a:t>supported by the UE.</a:t>
            </a:r>
            <a:endParaRPr lang="zh-CN" altLang="zh-CN" sz="1800" dirty="0"/>
          </a:p>
          <a:p>
            <a:r>
              <a:rPr lang="en-US" altLang="zh-CN" sz="1800" dirty="0" smtClean="0"/>
              <a:t>For </a:t>
            </a:r>
            <a:r>
              <a:rPr lang="en-US" altLang="zh-CN" sz="1800" dirty="0"/>
              <a:t>UEs supporting UL </a:t>
            </a:r>
            <a:r>
              <a:rPr lang="en-US" altLang="zh-CN" sz="1800" dirty="0" smtClean="0"/>
              <a:t>CA</a:t>
            </a:r>
            <a:r>
              <a:rPr lang="en-GB" altLang="zh-CN" sz="1800" dirty="0" smtClean="0"/>
              <a:t>, </a:t>
            </a:r>
            <a:r>
              <a:rPr lang="en-GB" altLang="zh-CN" sz="1800" dirty="0"/>
              <a:t>when the UE has spare TX RF resource</a:t>
            </a:r>
            <a:r>
              <a:rPr lang="en-US" altLang="zh-CN" sz="1800" dirty="0"/>
              <a:t>, </a:t>
            </a:r>
            <a:r>
              <a:rPr lang="en-GB" altLang="zh-CN" sz="1800" dirty="0"/>
              <a:t>it is feasible that UE performs simultaneous transmission for inter-frequency inter-band asynchronous </a:t>
            </a:r>
            <a:r>
              <a:rPr lang="en-GB" altLang="zh-CN" sz="1800" dirty="0" smtClean="0"/>
              <a:t>deployment with the </a:t>
            </a:r>
            <a:r>
              <a:rPr lang="en-US" altLang="zh-CN" sz="1800" dirty="0" smtClean="0"/>
              <a:t>same or different bandwidth between the source and target cell</a:t>
            </a:r>
            <a:r>
              <a:rPr lang="en-GB" altLang="zh-CN" sz="1800" dirty="0" smtClean="0"/>
              <a:t>, </a:t>
            </a:r>
            <a:r>
              <a:rPr lang="en-GB" altLang="zh-CN" sz="1800" dirty="0"/>
              <a:t>provided that the two frequencies are equivalent to an UL CA band </a:t>
            </a:r>
            <a:r>
              <a:rPr lang="en-GB" altLang="zh-CN" sz="1800" dirty="0" smtClean="0"/>
              <a:t>combination supported </a:t>
            </a:r>
            <a:r>
              <a:rPr lang="en-GB" altLang="zh-CN" sz="1800" dirty="0"/>
              <a:t>by the </a:t>
            </a:r>
            <a:r>
              <a:rPr lang="en-GB" altLang="zh-CN" sz="1800" dirty="0" smtClean="0"/>
              <a:t>UE.</a:t>
            </a:r>
          </a:p>
          <a:p>
            <a:pPr lvl="1"/>
            <a:r>
              <a:rPr lang="en-US" altLang="zh-CN" sz="1600" dirty="0" smtClean="0"/>
              <a:t>The TA difference between source and target cells shall be in a certain limit</a:t>
            </a:r>
            <a:endParaRPr lang="en-US" altLang="zh-CN" sz="1600" dirty="0"/>
          </a:p>
          <a:p>
            <a:pPr>
              <a:buNone/>
            </a:pPr>
            <a:r>
              <a:rPr lang="en-US" altLang="zh-CN" sz="2000" b="1" u="sng" dirty="0"/>
              <a:t>Intra-band</a:t>
            </a:r>
          </a:p>
          <a:p>
            <a:r>
              <a:rPr lang="en-GB" altLang="zh-CN" sz="1800" dirty="0"/>
              <a:t>Simultaneous reception and transmission for </a:t>
            </a:r>
            <a:r>
              <a:rPr lang="en-GB" altLang="zh-CN" sz="1800" dirty="0" smtClean="0"/>
              <a:t>inter-frequency intra-band asynchronous </a:t>
            </a:r>
            <a:r>
              <a:rPr lang="en-GB" altLang="zh-CN" sz="1800" dirty="0"/>
              <a:t>deployment are FFS.</a:t>
            </a:r>
            <a:endParaRPr lang="en-US" altLang="zh-CN" sz="1800" dirty="0"/>
          </a:p>
          <a:p>
            <a:pPr lvl="0"/>
            <a:endParaRPr lang="zh-CN" altLang="zh-CN" sz="18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6</a:t>
            </a:fld>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781128"/>
          </a:xfrm>
        </p:spPr>
        <p:txBody>
          <a:bodyPr>
            <a:noAutofit/>
          </a:bodyPr>
          <a:lstStyle/>
          <a:p>
            <a:r>
              <a:rPr lang="en-GB" altLang="zh-CN" sz="1800" dirty="0"/>
              <a:t>For question 2, RAN4 confirms that performance requirements defined in 5.1.2.1.2 of TS 36.133 can be used as a starting point for further evaluations. Specifically, the interruption requirement in handover is defined in TS 36.133, i.e., The interruption time is the time between end of the last TTI containing the RRC command on the old PDSCH and the time the UE starts transmission of the new PRACH. In TS 36.133 the different interruption time requirements for handover corresponding to the different mechanisms are specified including the interruption time for normal handover since Rel-8, interruption time for RACH-less handover, interruption time for make-before-break, interruption time for combination of make-before-break and RACH-less handover in the different sections. </a:t>
            </a:r>
            <a:endParaRPr lang="zh-CN" altLang="zh-CN" sz="1800" dirty="0"/>
          </a:p>
          <a:p>
            <a:r>
              <a:rPr lang="en-GB" altLang="zh-CN" sz="1800" dirty="0"/>
              <a:t>Note that the requirement in 5.1.2.1.2 of TS 36.133 is defined under the assumption that UE does not receive or transmit simultaneously from/to source and target cells during handover. If there are new procedures based on simultaneous transmission and reception (related to Q1), new interruption time requirements might need to be introduced, noting that there are interruptions in CA reception / transmission at </a:t>
            </a:r>
            <a:r>
              <a:rPr lang="en-GB" altLang="zh-CN" sz="1800" dirty="0" err="1"/>
              <a:t>Scell</a:t>
            </a:r>
            <a:r>
              <a:rPr lang="en-GB" altLang="zh-CN" sz="1800" dirty="0"/>
              <a:t> configuration/activation. </a:t>
            </a:r>
            <a:endParaRPr lang="zh-CN" altLang="zh-CN" sz="1800" dirty="0"/>
          </a:p>
          <a:p>
            <a:endParaRPr lang="zh-CN" altLang="en-US" sz="18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7</a:t>
            </a:fld>
            <a:endParaRPr lang="zh-CN" altLang="en-US"/>
          </a:p>
        </p:txBody>
      </p:sp>
      <p:sp>
        <p:nvSpPr>
          <p:cNvPr id="6" name="标题 1"/>
          <p:cNvSpPr>
            <a:spLocks noGrp="1"/>
          </p:cNvSpPr>
          <p:nvPr>
            <p:ph type="title"/>
          </p:nvPr>
        </p:nvSpPr>
        <p:spPr>
          <a:xfrm>
            <a:off x="457200" y="274638"/>
            <a:ext cx="8229600" cy="1143000"/>
          </a:xfrm>
        </p:spPr>
        <p:txBody>
          <a:bodyPr>
            <a:normAutofit/>
          </a:bodyPr>
          <a:lstStyle/>
          <a:p>
            <a:r>
              <a:rPr lang="en-US" altLang="zh-CN" sz="3600" dirty="0"/>
              <a:t>WF on Q2</a:t>
            </a:r>
            <a:endParaRPr lang="zh-CN" alt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References</a:t>
            </a:r>
            <a:endParaRPr lang="zh-CN" altLang="en-US" dirty="0"/>
          </a:p>
        </p:txBody>
      </p:sp>
      <p:sp>
        <p:nvSpPr>
          <p:cNvPr id="3" name="内容占位符 2"/>
          <p:cNvSpPr>
            <a:spLocks noGrp="1"/>
          </p:cNvSpPr>
          <p:nvPr>
            <p:ph idx="1"/>
          </p:nvPr>
        </p:nvSpPr>
        <p:spPr/>
        <p:txBody>
          <a:bodyPr/>
          <a:lstStyle/>
          <a:p>
            <a:r>
              <a:rPr lang="en-GB" altLang="zh-CN" sz="2000" dirty="0"/>
              <a:t>[1] RP-181544, “New Work Item on even further Mobility enhancement in E-UTRAN,” China Telecom, </a:t>
            </a:r>
            <a:r>
              <a:rPr lang="en-GB" altLang="zh-CN" sz="2000" dirty="0" err="1"/>
              <a:t>SoftBank</a:t>
            </a:r>
            <a:r>
              <a:rPr lang="en-GB" altLang="zh-CN" sz="2000" dirty="0"/>
              <a:t> (Email Discussion Moderator), RAN #80, Jun 2018.</a:t>
            </a:r>
            <a:endParaRPr lang="zh-CN" altLang="zh-CN" sz="2000" dirty="0"/>
          </a:p>
          <a:p>
            <a:r>
              <a:rPr lang="en-GB" altLang="zh-CN" sz="2000" dirty="0"/>
              <a:t>[2] R2-1815706, “LS on the interruption time during mobility in LTE”, Nokia, RAN2 #103bis, Oct 2018.</a:t>
            </a:r>
          </a:p>
          <a:p>
            <a:r>
              <a:rPr lang="en-GB" altLang="zh-CN" sz="2000" dirty="0"/>
              <a:t>[3] R1-1814411, “</a:t>
            </a:r>
            <a:r>
              <a:rPr lang="en-US" altLang="zh-CN" sz="2000" dirty="0"/>
              <a:t>Reply LS on the Interruption time during mobility in LTE</a:t>
            </a:r>
            <a:r>
              <a:rPr lang="en-GB" altLang="zh-CN" sz="2000" dirty="0"/>
              <a:t>”, </a:t>
            </a:r>
            <a:r>
              <a:rPr lang="en-US" altLang="zh-CN" sz="2000" dirty="0"/>
              <a:t>Qualcomm, </a:t>
            </a:r>
            <a:r>
              <a:rPr lang="en-GB" altLang="zh-CN" sz="2000" dirty="0"/>
              <a:t>RAN1 #95, Nov 2018.</a:t>
            </a:r>
          </a:p>
          <a:p>
            <a:r>
              <a:rPr lang="en-US" altLang="zh-CN" sz="2000" dirty="0"/>
              <a:t>[4] R2-1814615, “Work Plan for Rel-16 Even Further Mobility Enhancement for LTE ”, China Telecom</a:t>
            </a:r>
            <a:r>
              <a:rPr lang="en-GB" altLang="zh-CN" sz="2000" dirty="0"/>
              <a:t>, RAN2 #103bis, Oct 2018.</a:t>
            </a:r>
            <a:endParaRPr lang="zh-CN" altLang="zh-CN" sz="2000" dirty="0"/>
          </a:p>
          <a:p>
            <a:endParaRPr lang="zh-CN" altLang="en-US"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8</a:t>
            </a:fld>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TotalTime>
  <Words>1172</Words>
  <Application>Microsoft Office PowerPoint</Application>
  <PresentationFormat>全屏显示(4:3)</PresentationFormat>
  <Paragraphs>61</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ＭＳ Ｐゴシック</vt:lpstr>
      <vt:lpstr>宋体</vt:lpstr>
      <vt:lpstr>Arial</vt:lpstr>
      <vt:lpstr>Calibri</vt:lpstr>
      <vt:lpstr>Office 主题</vt:lpstr>
      <vt:lpstr>PowerPoint 演示文稿</vt:lpstr>
      <vt:lpstr>Background</vt:lpstr>
      <vt:lpstr>WF on Q1: Intra-frequency synchronous</vt:lpstr>
      <vt:lpstr>WF on Q1: Intra-frequency asynchronous</vt:lpstr>
      <vt:lpstr>WF on Q1: Inter-frequency  synchronous</vt:lpstr>
      <vt:lpstr>WF on Q1: Inter-frequency  asynchronous</vt:lpstr>
      <vt:lpstr>WF on Q2</vt:lpstr>
      <vt:lpstr>References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keywords>CTPClassification=CTP_NT</cp:keywords>
  <cp:lastModifiedBy>Hanjing (Hw)</cp:lastModifiedBy>
  <cp:revision>138</cp:revision>
  <dcterms:created xsi:type="dcterms:W3CDTF">2018-06-01T06:20:21Z</dcterms:created>
  <dcterms:modified xsi:type="dcterms:W3CDTF">2019-02-25T09:56:52Z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9a64c968-cc86-4ecd-8e20-dfde590c37e9</vt:lpwstr>
  </property>
  <property fmtid="{D5CDD505-2E9C-101B-9397-08002B2CF9AE}" pid="3" name="CTP_TimeStamp">
    <vt:lpwstr>2019-01-16 05:26:53Z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(2)HaC7off9oJOvUY4kwItJy3hORITiaXQP/lrjR0SijrMd7zQOup6vNSiHJFzTpxXvzDE0VuPk
MpTEk8gRJGEcja8ai7n2iixfgIuK2j7+/Rqy+z1QN8PvS2I5U2zHpSChKOk7u5uuoYJ1b5WV
vAb8m1MrhDQy0vCcwLJ6iFllq7jAXD++pOdIJ7Bf0Vke7AIuhZ7ElnplJLnsZQUJiNTEffL+
pBRE6ZLNimQEkIGSQP</vt:lpwstr>
  </property>
  <property fmtid="{D5CDD505-2E9C-101B-9397-08002B2CF9AE}" pid="9" name="_2015_ms_pID_7253431">
    <vt:lpwstr>Q08SAdwuOz2OXSNhLFyCa2eAiUcjySMrH0AAFGo4YmNj+BwTYHVqo5
Lmg6xsb2+/FIy3VQILuDoVG3gkQoQN3y1Hm1qaDJv6euzyT1pWa7bgppQXnHfm682G5XiiOE
U4ntMF/LQ/4mKRIOFt9YchnwlM4PiYySQJNX3NZlx4wUpBIaVZUxE269KbXhT90clvMqNg/L
uWStvOJsvA36f92w</vt:lpwstr>
  </property>
</Properties>
</file>