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74" r:id="rId3"/>
    <p:sldId id="275" r:id="rId4"/>
    <p:sldId id="276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無樣式、表格格線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642" autoAdjust="0"/>
  </p:normalViewPr>
  <p:slideViewPr>
    <p:cSldViewPr snapToGrid="0">
      <p:cViewPr varScale="1">
        <p:scale>
          <a:sx n="70" d="100"/>
          <a:sy n="70" d="100"/>
        </p:scale>
        <p:origin x="51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smtClean="0"/>
              <a:t>按一下以編輯母片副標題樣式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0F162-6142-4D31-8BEA-19D5FD83E42D}" type="datetimeFigureOut">
              <a:rPr lang="en-US" smtClean="0"/>
              <a:t>11/14/2018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323E9-55B0-4163-B4AF-C7E83FF5A0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33505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0F162-6142-4D31-8BEA-19D5FD83E42D}" type="datetimeFigureOut">
              <a:rPr lang="en-US" smtClean="0"/>
              <a:t>11/14/2018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323E9-55B0-4163-B4AF-C7E83FF5A0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27170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0F162-6142-4D31-8BEA-19D5FD83E42D}" type="datetimeFigureOut">
              <a:rPr lang="en-US" smtClean="0"/>
              <a:t>11/14/2018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323E9-55B0-4163-B4AF-C7E83FF5A0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63837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0F162-6142-4D31-8BEA-19D5FD83E42D}" type="datetimeFigureOut">
              <a:rPr lang="en-US" smtClean="0"/>
              <a:t>11/14/2018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323E9-55B0-4163-B4AF-C7E83FF5A0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20603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0F162-6142-4D31-8BEA-19D5FD83E42D}" type="datetimeFigureOut">
              <a:rPr lang="en-US" smtClean="0"/>
              <a:t>11/14/2018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323E9-55B0-4163-B4AF-C7E83FF5A0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45797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0F162-6142-4D31-8BEA-19D5FD83E42D}" type="datetimeFigureOut">
              <a:rPr lang="en-US" smtClean="0"/>
              <a:t>11/14/2018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323E9-55B0-4163-B4AF-C7E83FF5A0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67731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0F162-6142-4D31-8BEA-19D5FD83E42D}" type="datetimeFigureOut">
              <a:rPr lang="en-US" smtClean="0"/>
              <a:t>11/14/2018</a:t>
            </a:fld>
            <a:endParaRPr 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323E9-55B0-4163-B4AF-C7E83FF5A0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84324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0F162-6142-4D31-8BEA-19D5FD83E42D}" type="datetimeFigureOut">
              <a:rPr lang="en-US" smtClean="0"/>
              <a:t>11/14/2018</a:t>
            </a:fld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323E9-55B0-4163-B4AF-C7E83FF5A0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79202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0F162-6142-4D31-8BEA-19D5FD83E42D}" type="datetimeFigureOut">
              <a:rPr lang="en-US" smtClean="0"/>
              <a:t>11/14/2018</a:t>
            </a:fld>
            <a:endParaRPr 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323E9-55B0-4163-B4AF-C7E83FF5A0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5735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0F162-6142-4D31-8BEA-19D5FD83E42D}" type="datetimeFigureOut">
              <a:rPr lang="en-US" smtClean="0"/>
              <a:t>11/14/2018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323E9-55B0-4163-B4AF-C7E83FF5A0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84221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0F162-6142-4D31-8BEA-19D5FD83E42D}" type="datetimeFigureOut">
              <a:rPr lang="en-US" smtClean="0"/>
              <a:t>11/14/2018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323E9-55B0-4163-B4AF-C7E83FF5A0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71712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20F162-6142-4D31-8BEA-19D5FD83E42D}" type="datetimeFigureOut">
              <a:rPr lang="en-US" smtClean="0"/>
              <a:t>11/14/2018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A323E9-55B0-4163-B4AF-C7E83FF5A0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43021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sz="4000" dirty="0" err="1" smtClean="0"/>
              <a:t>Wayforward</a:t>
            </a:r>
            <a:r>
              <a:rPr lang="en-US" altLang="ja-JP" sz="4000" dirty="0" smtClean="0"/>
              <a:t> on </a:t>
            </a:r>
            <a:r>
              <a:rPr lang="en-US" altLang="ja-JP" sz="4000" dirty="0"/>
              <a:t>UE Rx beam switch </a:t>
            </a:r>
            <a:r>
              <a:rPr lang="en-US" altLang="ja-JP" sz="4000" dirty="0" smtClean="0"/>
              <a:t>under FR2 </a:t>
            </a:r>
            <a:r>
              <a:rPr lang="en-US" altLang="ja-JP" sz="4000" dirty="0"/>
              <a:t>intra-band NCCA </a:t>
            </a:r>
            <a:r>
              <a:rPr lang="en-US" altLang="ja-JP" sz="4000" dirty="0" smtClean="0"/>
              <a:t>MRTD</a:t>
            </a:r>
            <a:endParaRPr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 smtClean="0">
                <a:solidFill>
                  <a:schemeClr val="tx1"/>
                </a:solidFill>
              </a:rPr>
              <a:t>Mediatek</a:t>
            </a:r>
            <a:endParaRPr lang="en-US" altLang="ja-JP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335360" y="116633"/>
            <a:ext cx="42449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b="1" dirty="0"/>
              <a:t>3GPP TSG-RAN WG4 </a:t>
            </a:r>
            <a:r>
              <a:rPr lang="en-US" altLang="ja-JP" b="1" dirty="0" smtClean="0"/>
              <a:t>RAN#89</a:t>
            </a:r>
            <a:r>
              <a:rPr lang="en-US" altLang="ja-JP" b="1" dirty="0"/>
              <a:t>	</a:t>
            </a:r>
            <a:endParaRPr lang="ja-JP" altLang="ja-JP" dirty="0"/>
          </a:p>
          <a:p>
            <a:r>
              <a:rPr lang="en-US" altLang="ja-JP" b="1" dirty="0" smtClean="0"/>
              <a:t>Spokane, USA, 12th- 16th November, 2018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8544272" y="116632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 smtClean="0"/>
              <a:t>R4-1816126</a:t>
            </a:r>
            <a:endParaRPr lang="en-US" altLang="ja-JP" b="1" dirty="0"/>
          </a:p>
          <a:p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8837225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Background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GB" altLang="zh-TW" dirty="0"/>
              <a:t>Current MRTD requirement of FR2 intra-band NCCA </a:t>
            </a:r>
            <a:r>
              <a:rPr lang="en-GB" altLang="zh-TW" dirty="0" smtClean="0"/>
              <a:t>in </a:t>
            </a:r>
            <a:r>
              <a:rPr lang="en-GB" altLang="zh-TW" dirty="0"/>
              <a:t>Table 7.6.4-1 in </a:t>
            </a:r>
            <a:r>
              <a:rPr lang="en-GB" altLang="zh-TW" dirty="0" smtClean="0"/>
              <a:t>TS38.133 is 3us</a:t>
            </a:r>
          </a:p>
          <a:p>
            <a:endParaRPr lang="en-GB" altLang="zh-TW" dirty="0"/>
          </a:p>
          <a:p>
            <a:endParaRPr lang="en-GB" altLang="zh-TW" dirty="0" smtClean="0"/>
          </a:p>
          <a:p>
            <a:endParaRPr lang="en-GB" altLang="zh-TW" dirty="0"/>
          </a:p>
          <a:p>
            <a:endParaRPr lang="en-GB" altLang="zh-TW" dirty="0" smtClean="0"/>
          </a:p>
          <a:p>
            <a:r>
              <a:rPr lang="en-GB" altLang="zh-TW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CP lengths </a:t>
            </a:r>
            <a:r>
              <a:rPr lang="en-GB" altLang="zh-TW" dirty="0" smtClean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is shorter than </a:t>
            </a:r>
            <a:r>
              <a:rPr lang="en-GB" altLang="zh-TW" dirty="0"/>
              <a:t>MRTD requirement of FR2 intra-band NCCA </a:t>
            </a:r>
            <a:endParaRPr lang="en-GB" altLang="zh-TW" dirty="0" smtClean="0"/>
          </a:p>
          <a:p>
            <a:pPr lvl="1"/>
            <a:r>
              <a:rPr lang="en-GB" altLang="zh-TW" dirty="0" smtClean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1.17us </a:t>
            </a:r>
            <a:r>
              <a:rPr lang="en-GB" altLang="zh-TW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for SCS </a:t>
            </a:r>
            <a:r>
              <a:rPr lang="en-GB" altLang="zh-TW" dirty="0" smtClean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60KHz</a:t>
            </a:r>
          </a:p>
          <a:p>
            <a:pPr lvl="1"/>
            <a:r>
              <a:rPr lang="en-GB" altLang="zh-TW" dirty="0" smtClean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0.59us for SCS 120KHz </a:t>
            </a:r>
          </a:p>
          <a:p>
            <a:pPr lvl="1"/>
            <a:r>
              <a:rPr lang="en-GB" altLang="zh-TW" dirty="0" smtClean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0.295us </a:t>
            </a:r>
            <a:r>
              <a:rPr lang="en-GB" altLang="zh-TW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for </a:t>
            </a:r>
            <a:r>
              <a:rPr lang="en-GB" altLang="zh-TW" dirty="0" smtClean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SCS 240KHz</a:t>
            </a:r>
            <a:r>
              <a:rPr lang="en-GB" altLang="zh-TW" sz="1200" dirty="0" smtClean="0"/>
              <a:t> </a:t>
            </a:r>
            <a:endParaRPr lang="zh-TW" altLang="en-US" dirty="0"/>
          </a:p>
        </p:txBody>
      </p:sp>
      <p:sp>
        <p:nvSpPr>
          <p:cNvPr id="4" name="矩形 3"/>
          <p:cNvSpPr/>
          <p:nvPr/>
        </p:nvSpPr>
        <p:spPr>
          <a:xfrm>
            <a:off x="1981199" y="2633490"/>
            <a:ext cx="8229600" cy="600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Bef>
                <a:spcPts val="300"/>
              </a:spcBef>
              <a:spcAft>
                <a:spcPts val="0"/>
              </a:spcAft>
            </a:pPr>
            <a:r>
              <a:rPr lang="x-none" altLang="zh-TW" sz="1600" b="1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Table 7.6.</a:t>
            </a:r>
            <a:r>
              <a:rPr lang="x-none" altLang="zh-TW" sz="1600" b="1" dirty="0">
                <a:latin typeface="Arial" panose="020B060402020202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4</a:t>
            </a:r>
            <a:r>
              <a:rPr lang="x-none" altLang="zh-TW" sz="1600" b="1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x-none" altLang="zh-TW" sz="1600" b="1" dirty="0">
                <a:latin typeface="Arial" panose="020B060402020202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1:</a:t>
            </a:r>
            <a:r>
              <a:rPr lang="x-none" altLang="zh-TW" sz="1600" b="1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Maximum receive timing difference requirement for intra-band non-contiguous NR carrier aggregation</a:t>
            </a:r>
            <a:endParaRPr lang="zh-TW" altLang="zh-TW" sz="20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7043600"/>
              </p:ext>
            </p:extLst>
          </p:nvPr>
        </p:nvGraphicFramePr>
        <p:xfrm>
          <a:off x="4242485" y="3310311"/>
          <a:ext cx="3707027" cy="1043687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511168"/>
                <a:gridCol w="2195859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Frequency Range</a:t>
                      </a:r>
                      <a:endParaRPr lang="zh-TW" sz="14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Maximum receive timing difference (µs) </a:t>
                      </a:r>
                      <a:endParaRPr lang="zh-TW" sz="14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FR1</a:t>
                      </a:r>
                      <a:endParaRPr lang="zh-TW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3</a:t>
                      </a:r>
                      <a:endParaRPr lang="zh-TW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FR2</a:t>
                      </a:r>
                      <a:endParaRPr lang="zh-TW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3</a:t>
                      </a:r>
                      <a:endParaRPr lang="zh-TW" sz="1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333398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Background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 smtClean="0"/>
              <a:t>In case the receive timing difference of 2 serving cells is larger than CP, UE can find nowhere to switch its Rx beam without degrading the reception performance</a:t>
            </a:r>
          </a:p>
          <a:p>
            <a:pPr lvl="1"/>
            <a:r>
              <a:rPr lang="en-US" altLang="zh-TW" dirty="0" smtClean="0"/>
              <a:t>An example is provided below for illustration</a:t>
            </a:r>
            <a:endParaRPr lang="zh-TW" altLang="en-US" dirty="0"/>
          </a:p>
        </p:txBody>
      </p:sp>
      <p:grpSp>
        <p:nvGrpSpPr>
          <p:cNvPr id="63" name="群組 62"/>
          <p:cNvGrpSpPr/>
          <p:nvPr/>
        </p:nvGrpSpPr>
        <p:grpSpPr>
          <a:xfrm>
            <a:off x="1275834" y="3575222"/>
            <a:ext cx="9772135" cy="3165046"/>
            <a:chOff x="1268627" y="3146854"/>
            <a:chExt cx="9772135" cy="3165046"/>
          </a:xfrm>
        </p:grpSpPr>
        <p:grpSp>
          <p:nvGrpSpPr>
            <p:cNvPr id="5" name="群組 4"/>
            <p:cNvGrpSpPr/>
            <p:nvPr/>
          </p:nvGrpSpPr>
          <p:grpSpPr>
            <a:xfrm>
              <a:off x="2784801" y="3610571"/>
              <a:ext cx="8137513" cy="577745"/>
              <a:chOff x="1789496" y="1285875"/>
              <a:chExt cx="8507028" cy="723900"/>
            </a:xfrm>
          </p:grpSpPr>
          <p:sp>
            <p:nvSpPr>
              <p:cNvPr id="47" name="矩形 46"/>
              <p:cNvSpPr/>
              <p:nvPr/>
            </p:nvSpPr>
            <p:spPr>
              <a:xfrm>
                <a:off x="2911674" y="1285875"/>
                <a:ext cx="1005684" cy="723900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err="1" smtClean="0">
                    <a:solidFill>
                      <a:sysClr val="windowText" lastClr="000000"/>
                    </a:solidFill>
                  </a:rPr>
                  <a:t>sym</a:t>
                </a:r>
                <a:endParaRPr lang="en-US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48" name="矩形 47"/>
              <p:cNvSpPr/>
              <p:nvPr/>
            </p:nvSpPr>
            <p:spPr>
              <a:xfrm>
                <a:off x="2852690" y="1285875"/>
                <a:ext cx="182116" cy="723900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err="1" smtClean="0">
                    <a:solidFill>
                      <a:sysClr val="windowText" lastClr="000000"/>
                    </a:solidFill>
                  </a:rPr>
                  <a:t>cp</a:t>
                </a:r>
                <a:endParaRPr lang="en-US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49" name="矩形 48"/>
              <p:cNvSpPr/>
              <p:nvPr/>
            </p:nvSpPr>
            <p:spPr>
              <a:xfrm>
                <a:off x="1848480" y="1285875"/>
                <a:ext cx="1005684" cy="723900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err="1" smtClean="0">
                    <a:solidFill>
                      <a:sysClr val="windowText" lastClr="000000"/>
                    </a:solidFill>
                  </a:rPr>
                  <a:t>sym</a:t>
                </a:r>
                <a:endParaRPr lang="en-US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50" name="矩形 49"/>
              <p:cNvSpPr/>
              <p:nvPr/>
            </p:nvSpPr>
            <p:spPr>
              <a:xfrm>
                <a:off x="1789496" y="1285875"/>
                <a:ext cx="182116" cy="723900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err="1" smtClean="0">
                    <a:solidFill>
                      <a:sysClr val="windowText" lastClr="000000"/>
                    </a:solidFill>
                  </a:rPr>
                  <a:t>cp</a:t>
                </a:r>
                <a:endParaRPr lang="en-US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51" name="矩形 50"/>
              <p:cNvSpPr/>
              <p:nvPr/>
            </p:nvSpPr>
            <p:spPr>
              <a:xfrm>
                <a:off x="5038063" y="1285875"/>
                <a:ext cx="1005684" cy="723900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err="1" smtClean="0">
                    <a:solidFill>
                      <a:sysClr val="windowText" lastClr="000000"/>
                    </a:solidFill>
                  </a:rPr>
                  <a:t>sym</a:t>
                </a:r>
                <a:endParaRPr lang="en-US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52" name="矩形 51"/>
              <p:cNvSpPr/>
              <p:nvPr/>
            </p:nvSpPr>
            <p:spPr>
              <a:xfrm>
                <a:off x="4979079" y="1285875"/>
                <a:ext cx="182116" cy="723900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err="1" smtClean="0">
                    <a:solidFill>
                      <a:sysClr val="windowText" lastClr="000000"/>
                    </a:solidFill>
                  </a:rPr>
                  <a:t>cp</a:t>
                </a:r>
                <a:endParaRPr lang="en-US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53" name="矩形 52"/>
              <p:cNvSpPr/>
              <p:nvPr/>
            </p:nvSpPr>
            <p:spPr>
              <a:xfrm>
                <a:off x="3974868" y="1285875"/>
                <a:ext cx="1005684" cy="723900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err="1" smtClean="0">
                    <a:solidFill>
                      <a:sysClr val="windowText" lastClr="000000"/>
                    </a:solidFill>
                  </a:rPr>
                  <a:t>sym</a:t>
                </a:r>
                <a:endParaRPr lang="en-US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54" name="矩形 53"/>
              <p:cNvSpPr/>
              <p:nvPr/>
            </p:nvSpPr>
            <p:spPr>
              <a:xfrm>
                <a:off x="3915884" y="1285875"/>
                <a:ext cx="182116" cy="723900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err="1" smtClean="0">
                    <a:solidFill>
                      <a:sysClr val="windowText" lastClr="000000"/>
                    </a:solidFill>
                  </a:rPr>
                  <a:t>cp</a:t>
                </a:r>
                <a:endParaRPr lang="en-US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55" name="矩形 54"/>
              <p:cNvSpPr/>
              <p:nvPr/>
            </p:nvSpPr>
            <p:spPr>
              <a:xfrm>
                <a:off x="7164451" y="1285875"/>
                <a:ext cx="1005684" cy="723900"/>
              </a:xfrm>
              <a:prstGeom prst="rect">
                <a:avLst/>
              </a:prstGeom>
              <a:ln/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err="1" smtClean="0">
                    <a:solidFill>
                      <a:sysClr val="windowText" lastClr="000000"/>
                    </a:solidFill>
                  </a:rPr>
                  <a:t>sym</a:t>
                </a:r>
                <a:endParaRPr lang="en-US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56" name="矩形 55"/>
              <p:cNvSpPr/>
              <p:nvPr/>
            </p:nvSpPr>
            <p:spPr>
              <a:xfrm>
                <a:off x="7105467" y="1285875"/>
                <a:ext cx="182116" cy="723900"/>
              </a:xfrm>
              <a:prstGeom prst="rect">
                <a:avLst/>
              </a:prstGeom>
              <a:ln/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err="1" smtClean="0">
                    <a:solidFill>
                      <a:sysClr val="windowText" lastClr="000000"/>
                    </a:solidFill>
                  </a:rPr>
                  <a:t>cp</a:t>
                </a:r>
                <a:endParaRPr lang="en-US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57" name="矩形 56"/>
              <p:cNvSpPr/>
              <p:nvPr/>
            </p:nvSpPr>
            <p:spPr>
              <a:xfrm>
                <a:off x="6101257" y="1285875"/>
                <a:ext cx="1005684" cy="723900"/>
              </a:xfrm>
              <a:prstGeom prst="rect">
                <a:avLst/>
              </a:prstGeom>
              <a:ln/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err="1" smtClean="0">
                    <a:solidFill>
                      <a:sysClr val="windowText" lastClr="000000"/>
                    </a:solidFill>
                  </a:rPr>
                  <a:t>sym</a:t>
                </a:r>
                <a:endParaRPr lang="en-US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58" name="矩形 57"/>
              <p:cNvSpPr/>
              <p:nvPr/>
            </p:nvSpPr>
            <p:spPr>
              <a:xfrm>
                <a:off x="6042273" y="1285875"/>
                <a:ext cx="182116" cy="723900"/>
              </a:xfrm>
              <a:prstGeom prst="rect">
                <a:avLst/>
              </a:prstGeom>
              <a:ln/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err="1" smtClean="0">
                    <a:solidFill>
                      <a:sysClr val="windowText" lastClr="000000"/>
                    </a:solidFill>
                  </a:rPr>
                  <a:t>cp</a:t>
                </a:r>
                <a:endParaRPr lang="en-US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59" name="矩形 58"/>
              <p:cNvSpPr/>
              <p:nvPr/>
            </p:nvSpPr>
            <p:spPr>
              <a:xfrm>
                <a:off x="9290840" y="1285875"/>
                <a:ext cx="1005684" cy="723900"/>
              </a:xfrm>
              <a:prstGeom prst="rect">
                <a:avLst/>
              </a:prstGeom>
              <a:ln/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err="1" smtClean="0">
                    <a:solidFill>
                      <a:sysClr val="windowText" lastClr="000000"/>
                    </a:solidFill>
                  </a:rPr>
                  <a:t>sym</a:t>
                </a:r>
                <a:endParaRPr lang="en-US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60" name="矩形 59"/>
              <p:cNvSpPr/>
              <p:nvPr/>
            </p:nvSpPr>
            <p:spPr>
              <a:xfrm>
                <a:off x="9231856" y="1285875"/>
                <a:ext cx="182116" cy="723900"/>
              </a:xfrm>
              <a:prstGeom prst="rect">
                <a:avLst/>
              </a:prstGeom>
              <a:ln/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err="1" smtClean="0">
                    <a:solidFill>
                      <a:sysClr val="windowText" lastClr="000000"/>
                    </a:solidFill>
                  </a:rPr>
                  <a:t>cp</a:t>
                </a:r>
                <a:endParaRPr lang="en-US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61" name="矩形 60"/>
              <p:cNvSpPr/>
              <p:nvPr/>
            </p:nvSpPr>
            <p:spPr>
              <a:xfrm>
                <a:off x="8227646" y="1285875"/>
                <a:ext cx="1005684" cy="723900"/>
              </a:xfrm>
              <a:prstGeom prst="rect">
                <a:avLst/>
              </a:prstGeom>
              <a:ln/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err="1" smtClean="0">
                    <a:solidFill>
                      <a:sysClr val="windowText" lastClr="000000"/>
                    </a:solidFill>
                  </a:rPr>
                  <a:t>sym</a:t>
                </a:r>
                <a:endParaRPr lang="en-US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62" name="矩形 61"/>
              <p:cNvSpPr/>
              <p:nvPr/>
            </p:nvSpPr>
            <p:spPr>
              <a:xfrm>
                <a:off x="8168662" y="1285875"/>
                <a:ext cx="182116" cy="723900"/>
              </a:xfrm>
              <a:prstGeom prst="rect">
                <a:avLst/>
              </a:prstGeom>
              <a:ln/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err="1" smtClean="0">
                    <a:solidFill>
                      <a:sysClr val="windowText" lastClr="000000"/>
                    </a:solidFill>
                  </a:rPr>
                  <a:t>cp</a:t>
                </a:r>
                <a:endParaRPr lang="en-US" dirty="0">
                  <a:solidFill>
                    <a:sysClr val="windowText" lastClr="000000"/>
                  </a:solidFill>
                </a:endParaRPr>
              </a:p>
            </p:txBody>
          </p:sp>
        </p:grpSp>
        <p:grpSp>
          <p:nvGrpSpPr>
            <p:cNvPr id="6" name="群組 5"/>
            <p:cNvGrpSpPr/>
            <p:nvPr/>
          </p:nvGrpSpPr>
          <p:grpSpPr>
            <a:xfrm>
              <a:off x="2468017" y="5122207"/>
              <a:ext cx="8137513" cy="577745"/>
              <a:chOff x="1439277" y="2219325"/>
              <a:chExt cx="8507028" cy="723900"/>
            </a:xfrm>
          </p:grpSpPr>
          <p:sp>
            <p:nvSpPr>
              <p:cNvPr id="31" name="矩形 30"/>
              <p:cNvSpPr/>
              <p:nvPr/>
            </p:nvSpPr>
            <p:spPr>
              <a:xfrm>
                <a:off x="2561455" y="2219325"/>
                <a:ext cx="1005684" cy="723900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err="1" smtClean="0">
                    <a:solidFill>
                      <a:sysClr val="windowText" lastClr="000000"/>
                    </a:solidFill>
                  </a:rPr>
                  <a:t>sym</a:t>
                </a:r>
                <a:endParaRPr lang="en-US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2502471" y="2219325"/>
                <a:ext cx="182116" cy="723900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err="1" smtClean="0">
                    <a:solidFill>
                      <a:sysClr val="windowText" lastClr="000000"/>
                    </a:solidFill>
                  </a:rPr>
                  <a:t>cp</a:t>
                </a:r>
                <a:endParaRPr lang="en-US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1498261" y="2219325"/>
                <a:ext cx="1005684" cy="723900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err="1" smtClean="0">
                    <a:solidFill>
                      <a:sysClr val="windowText" lastClr="000000"/>
                    </a:solidFill>
                  </a:rPr>
                  <a:t>sym</a:t>
                </a:r>
                <a:endParaRPr lang="en-US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1439277" y="2219325"/>
                <a:ext cx="182116" cy="723900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err="1" smtClean="0">
                    <a:solidFill>
                      <a:sysClr val="windowText" lastClr="000000"/>
                    </a:solidFill>
                  </a:rPr>
                  <a:t>cp</a:t>
                </a:r>
                <a:endParaRPr lang="en-US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4687844" y="2219325"/>
                <a:ext cx="1005684" cy="723900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err="1" smtClean="0">
                    <a:solidFill>
                      <a:sysClr val="windowText" lastClr="000000"/>
                    </a:solidFill>
                  </a:rPr>
                  <a:t>sym</a:t>
                </a:r>
                <a:endParaRPr lang="en-US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4628860" y="2219325"/>
                <a:ext cx="182116" cy="723900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err="1" smtClean="0">
                    <a:solidFill>
                      <a:sysClr val="windowText" lastClr="000000"/>
                    </a:solidFill>
                  </a:rPr>
                  <a:t>cp</a:t>
                </a:r>
                <a:endParaRPr lang="en-US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3624650" y="2219325"/>
                <a:ext cx="1005684" cy="723900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err="1" smtClean="0">
                    <a:solidFill>
                      <a:sysClr val="windowText" lastClr="000000"/>
                    </a:solidFill>
                  </a:rPr>
                  <a:t>sym</a:t>
                </a:r>
                <a:endParaRPr lang="en-US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3565666" y="2219325"/>
                <a:ext cx="182116" cy="723900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err="1" smtClean="0">
                    <a:solidFill>
                      <a:sysClr val="windowText" lastClr="000000"/>
                    </a:solidFill>
                  </a:rPr>
                  <a:t>cp</a:t>
                </a:r>
                <a:endParaRPr lang="en-US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39" name="矩形 38"/>
              <p:cNvSpPr/>
              <p:nvPr/>
            </p:nvSpPr>
            <p:spPr>
              <a:xfrm>
                <a:off x="6814233" y="2219325"/>
                <a:ext cx="1005684" cy="723900"/>
              </a:xfrm>
              <a:prstGeom prst="rect">
                <a:avLst/>
              </a:prstGeom>
              <a:ln/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err="1" smtClean="0">
                    <a:solidFill>
                      <a:sysClr val="windowText" lastClr="000000"/>
                    </a:solidFill>
                  </a:rPr>
                  <a:t>sym</a:t>
                </a:r>
                <a:endParaRPr lang="en-US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40" name="矩形 39"/>
              <p:cNvSpPr/>
              <p:nvPr/>
            </p:nvSpPr>
            <p:spPr>
              <a:xfrm>
                <a:off x="6755249" y="2219325"/>
                <a:ext cx="182116" cy="723900"/>
              </a:xfrm>
              <a:prstGeom prst="rect">
                <a:avLst/>
              </a:prstGeom>
              <a:ln/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err="1" smtClean="0">
                    <a:solidFill>
                      <a:sysClr val="windowText" lastClr="000000"/>
                    </a:solidFill>
                  </a:rPr>
                  <a:t>cp</a:t>
                </a:r>
                <a:endParaRPr lang="en-US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41" name="矩形 40"/>
              <p:cNvSpPr/>
              <p:nvPr/>
            </p:nvSpPr>
            <p:spPr>
              <a:xfrm>
                <a:off x="5751038" y="2219325"/>
                <a:ext cx="1005684" cy="723900"/>
              </a:xfrm>
              <a:prstGeom prst="rect">
                <a:avLst/>
              </a:prstGeom>
              <a:ln/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err="1" smtClean="0">
                    <a:solidFill>
                      <a:sysClr val="windowText" lastClr="000000"/>
                    </a:solidFill>
                  </a:rPr>
                  <a:t>sym</a:t>
                </a:r>
                <a:endParaRPr lang="en-US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42" name="矩形 41"/>
              <p:cNvSpPr/>
              <p:nvPr/>
            </p:nvSpPr>
            <p:spPr>
              <a:xfrm>
                <a:off x="5692054" y="2219325"/>
                <a:ext cx="182116" cy="723900"/>
              </a:xfrm>
              <a:prstGeom prst="rect">
                <a:avLst/>
              </a:prstGeom>
              <a:ln/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err="1" smtClean="0">
                    <a:solidFill>
                      <a:sysClr val="windowText" lastClr="000000"/>
                    </a:solidFill>
                  </a:rPr>
                  <a:t>cp</a:t>
                </a:r>
                <a:endParaRPr lang="en-US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8940621" y="2219325"/>
                <a:ext cx="1005684" cy="723900"/>
              </a:xfrm>
              <a:prstGeom prst="rect">
                <a:avLst/>
              </a:prstGeom>
              <a:ln/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err="1" smtClean="0">
                    <a:solidFill>
                      <a:sysClr val="windowText" lastClr="000000"/>
                    </a:solidFill>
                  </a:rPr>
                  <a:t>sym</a:t>
                </a:r>
                <a:endParaRPr lang="en-US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44" name="矩形 43"/>
              <p:cNvSpPr/>
              <p:nvPr/>
            </p:nvSpPr>
            <p:spPr>
              <a:xfrm>
                <a:off x="8881637" y="2219325"/>
                <a:ext cx="182116" cy="723900"/>
              </a:xfrm>
              <a:prstGeom prst="rect">
                <a:avLst/>
              </a:prstGeom>
              <a:ln/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err="1" smtClean="0">
                    <a:solidFill>
                      <a:sysClr val="windowText" lastClr="000000"/>
                    </a:solidFill>
                  </a:rPr>
                  <a:t>cp</a:t>
                </a:r>
                <a:endParaRPr lang="en-US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7877427" y="2219325"/>
                <a:ext cx="1005684" cy="723900"/>
              </a:xfrm>
              <a:prstGeom prst="rect">
                <a:avLst/>
              </a:prstGeom>
              <a:ln/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err="1" smtClean="0">
                    <a:solidFill>
                      <a:sysClr val="windowText" lastClr="000000"/>
                    </a:solidFill>
                  </a:rPr>
                  <a:t>sym</a:t>
                </a:r>
                <a:endParaRPr lang="en-US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46" name="矩形 45"/>
              <p:cNvSpPr/>
              <p:nvPr/>
            </p:nvSpPr>
            <p:spPr>
              <a:xfrm>
                <a:off x="7818443" y="2219325"/>
                <a:ext cx="182116" cy="723900"/>
              </a:xfrm>
              <a:prstGeom prst="rect">
                <a:avLst/>
              </a:prstGeom>
              <a:ln/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err="1" smtClean="0">
                    <a:solidFill>
                      <a:sysClr val="windowText" lastClr="000000"/>
                    </a:solidFill>
                  </a:rPr>
                  <a:t>cp</a:t>
                </a:r>
                <a:endParaRPr lang="en-US" dirty="0">
                  <a:solidFill>
                    <a:sysClr val="windowText" lastClr="000000"/>
                  </a:solidFill>
                </a:endParaRPr>
              </a:p>
            </p:txBody>
          </p:sp>
        </p:grpSp>
        <p:sp>
          <p:nvSpPr>
            <p:cNvPr id="11" name="文字方塊 10"/>
            <p:cNvSpPr txBox="1"/>
            <p:nvPr/>
          </p:nvSpPr>
          <p:spPr>
            <a:xfrm>
              <a:off x="1269530" y="3752061"/>
              <a:ext cx="915731" cy="2947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CC#1 DL</a:t>
              </a:r>
              <a:endParaRPr lang="en-US" dirty="0"/>
            </a:p>
          </p:txBody>
        </p:sp>
        <p:sp>
          <p:nvSpPr>
            <p:cNvPr id="12" name="文字方塊 11"/>
            <p:cNvSpPr txBox="1"/>
            <p:nvPr/>
          </p:nvSpPr>
          <p:spPr>
            <a:xfrm>
              <a:off x="1268627" y="5263698"/>
              <a:ext cx="915731" cy="2947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CC#2 DL</a:t>
              </a:r>
              <a:endParaRPr lang="en-US" dirty="0"/>
            </a:p>
          </p:txBody>
        </p:sp>
        <p:sp>
          <p:nvSpPr>
            <p:cNvPr id="13" name="向右箭號 12"/>
            <p:cNvSpPr/>
            <p:nvPr/>
          </p:nvSpPr>
          <p:spPr>
            <a:xfrm>
              <a:off x="6852853" y="3146854"/>
              <a:ext cx="4187909" cy="410503"/>
            </a:xfrm>
            <a:prstGeom prst="rightArrow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Slot to be received with Rx beam 2</a:t>
              </a:r>
              <a:endParaRPr lang="en-US" dirty="0"/>
            </a:p>
          </p:txBody>
        </p:sp>
        <p:sp>
          <p:nvSpPr>
            <p:cNvPr id="14" name="向右箭號 13"/>
            <p:cNvSpPr/>
            <p:nvPr/>
          </p:nvSpPr>
          <p:spPr>
            <a:xfrm>
              <a:off x="6532562" y="4673694"/>
              <a:ext cx="4187909" cy="410503"/>
            </a:xfrm>
            <a:prstGeom prst="rightArrow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Slot to be received with Rx beam 2</a:t>
              </a:r>
              <a:endParaRPr lang="en-US" dirty="0"/>
            </a:p>
          </p:txBody>
        </p:sp>
        <p:sp>
          <p:nvSpPr>
            <p:cNvPr id="15" name="向右箭號 14"/>
            <p:cNvSpPr/>
            <p:nvPr/>
          </p:nvSpPr>
          <p:spPr>
            <a:xfrm flipH="1">
              <a:off x="2608702" y="4673694"/>
              <a:ext cx="3922107" cy="410503"/>
            </a:xfrm>
            <a:prstGeom prst="rightArrow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Slot to be received with Rx beam1</a:t>
              </a:r>
              <a:endParaRPr lang="en-US" dirty="0"/>
            </a:p>
          </p:txBody>
        </p:sp>
        <p:sp>
          <p:nvSpPr>
            <p:cNvPr id="16" name="向右箭號 15"/>
            <p:cNvSpPr/>
            <p:nvPr/>
          </p:nvSpPr>
          <p:spPr>
            <a:xfrm flipH="1">
              <a:off x="2914195" y="3146854"/>
              <a:ext cx="3922107" cy="410503"/>
            </a:xfrm>
            <a:prstGeom prst="rightArrow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Slot to be received with Rx beam1</a:t>
              </a:r>
              <a:endParaRPr lang="en-US" dirty="0"/>
            </a:p>
          </p:txBody>
        </p:sp>
        <p:grpSp>
          <p:nvGrpSpPr>
            <p:cNvPr id="17" name="群組 16"/>
            <p:cNvGrpSpPr/>
            <p:nvPr/>
          </p:nvGrpSpPr>
          <p:grpSpPr>
            <a:xfrm>
              <a:off x="6118831" y="3385967"/>
              <a:ext cx="1151258" cy="2925933"/>
              <a:chOff x="5655920" y="1175902"/>
              <a:chExt cx="1203535" cy="4150121"/>
            </a:xfrm>
          </p:grpSpPr>
          <p:cxnSp>
            <p:nvCxnSpPr>
              <p:cNvPr id="26" name="直線接點 25"/>
              <p:cNvCxnSpPr/>
              <p:nvPr/>
            </p:nvCxnSpPr>
            <p:spPr>
              <a:xfrm>
                <a:off x="6092104" y="4714875"/>
                <a:ext cx="331169" cy="0"/>
              </a:xfrm>
              <a:prstGeom prst="line">
                <a:avLst/>
              </a:prstGeom>
              <a:ln w="12700">
                <a:solidFill>
                  <a:srgbClr val="FF0000"/>
                </a:solidFill>
                <a:headEnd type="arrow" w="med" len="med"/>
                <a:tailEnd type="arrow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" name="文字方塊 26"/>
              <p:cNvSpPr txBox="1"/>
              <p:nvPr/>
            </p:nvSpPr>
            <p:spPr>
              <a:xfrm>
                <a:off x="5655920" y="4956691"/>
                <a:ext cx="120353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>
                    <a:solidFill>
                      <a:srgbClr val="FF0000"/>
                    </a:solidFill>
                  </a:rPr>
                  <a:t>MRTD: 3us</a:t>
                </a:r>
                <a:endParaRPr lang="en-US" dirty="0">
                  <a:solidFill>
                    <a:srgbClr val="FF0000"/>
                  </a:solidFill>
                </a:endParaRPr>
              </a:p>
            </p:txBody>
          </p:sp>
          <p:grpSp>
            <p:nvGrpSpPr>
              <p:cNvPr id="28" name="群組 27"/>
              <p:cNvGrpSpPr/>
              <p:nvPr/>
            </p:nvGrpSpPr>
            <p:grpSpPr>
              <a:xfrm>
                <a:off x="6083452" y="1175902"/>
                <a:ext cx="331169" cy="3810000"/>
                <a:chOff x="5711104" y="781050"/>
                <a:chExt cx="331169" cy="3952875"/>
              </a:xfrm>
            </p:grpSpPr>
            <p:cxnSp>
              <p:nvCxnSpPr>
                <p:cNvPr id="29" name="直線接點 28"/>
                <p:cNvCxnSpPr/>
                <p:nvPr/>
              </p:nvCxnSpPr>
              <p:spPr>
                <a:xfrm>
                  <a:off x="6042273" y="781050"/>
                  <a:ext cx="0" cy="3952875"/>
                </a:xfrm>
                <a:prstGeom prst="line">
                  <a:avLst/>
                </a:prstGeom>
                <a:ln w="1905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" name="直線接點 29"/>
                <p:cNvCxnSpPr/>
                <p:nvPr/>
              </p:nvCxnSpPr>
              <p:spPr>
                <a:xfrm>
                  <a:off x="5711104" y="781050"/>
                  <a:ext cx="0" cy="3952875"/>
                </a:xfrm>
                <a:prstGeom prst="line">
                  <a:avLst/>
                </a:prstGeom>
                <a:ln w="1905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cxnSp>
          <p:nvCxnSpPr>
            <p:cNvPr id="18" name="直線單箭頭接點 17"/>
            <p:cNvCxnSpPr>
              <a:stCxn id="42" idx="0"/>
            </p:cNvCxnSpPr>
            <p:nvPr/>
          </p:nvCxnSpPr>
          <p:spPr>
            <a:xfrm flipV="1">
              <a:off x="6623172" y="4126356"/>
              <a:ext cx="0" cy="995851"/>
            </a:xfrm>
            <a:prstGeom prst="straightConnector1">
              <a:avLst/>
            </a:prstGeom>
            <a:ln w="38100">
              <a:solidFill>
                <a:srgbClr val="FF66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線單箭頭接點 18"/>
            <p:cNvCxnSpPr>
              <a:stCxn id="58" idx="2"/>
            </p:cNvCxnSpPr>
            <p:nvPr/>
          </p:nvCxnSpPr>
          <p:spPr>
            <a:xfrm>
              <a:off x="6939956" y="4188316"/>
              <a:ext cx="4917" cy="995851"/>
            </a:xfrm>
            <a:prstGeom prst="straightConnector1">
              <a:avLst/>
            </a:prstGeom>
            <a:ln w="38100">
              <a:solidFill>
                <a:srgbClr val="FF00FF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0" name="群組 19"/>
            <p:cNvGrpSpPr/>
            <p:nvPr/>
          </p:nvGrpSpPr>
          <p:grpSpPr>
            <a:xfrm>
              <a:off x="6859328" y="5181342"/>
              <a:ext cx="181566" cy="175164"/>
              <a:chOff x="7717125" y="4986724"/>
              <a:chExt cx="189811" cy="219476"/>
            </a:xfrm>
          </p:grpSpPr>
          <p:cxnSp>
            <p:nvCxnSpPr>
              <p:cNvPr id="24" name="直線接點 23"/>
              <p:cNvCxnSpPr/>
              <p:nvPr/>
            </p:nvCxnSpPr>
            <p:spPr>
              <a:xfrm>
                <a:off x="7717125" y="5001585"/>
                <a:ext cx="189811" cy="204615"/>
              </a:xfrm>
              <a:prstGeom prst="line">
                <a:avLst/>
              </a:prstGeom>
              <a:ln w="28575">
                <a:solidFill>
                  <a:srgbClr val="FF00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線接點 24"/>
              <p:cNvCxnSpPr/>
              <p:nvPr/>
            </p:nvCxnSpPr>
            <p:spPr>
              <a:xfrm flipH="1">
                <a:off x="7718161" y="4986724"/>
                <a:ext cx="188775" cy="219476"/>
              </a:xfrm>
              <a:prstGeom prst="line">
                <a:avLst/>
              </a:prstGeom>
              <a:ln w="28575">
                <a:solidFill>
                  <a:srgbClr val="FF00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1" name="群組 20"/>
            <p:cNvGrpSpPr/>
            <p:nvPr/>
          </p:nvGrpSpPr>
          <p:grpSpPr>
            <a:xfrm>
              <a:off x="6543195" y="3953753"/>
              <a:ext cx="181566" cy="175164"/>
              <a:chOff x="7717125" y="4986724"/>
              <a:chExt cx="189811" cy="219476"/>
            </a:xfrm>
          </p:grpSpPr>
          <p:cxnSp>
            <p:nvCxnSpPr>
              <p:cNvPr id="22" name="直線接點 21"/>
              <p:cNvCxnSpPr/>
              <p:nvPr/>
            </p:nvCxnSpPr>
            <p:spPr>
              <a:xfrm>
                <a:off x="7717125" y="5001585"/>
                <a:ext cx="189811" cy="204615"/>
              </a:xfrm>
              <a:prstGeom prst="line">
                <a:avLst/>
              </a:prstGeom>
              <a:ln w="28575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線接點 22"/>
              <p:cNvCxnSpPr/>
              <p:nvPr/>
            </p:nvCxnSpPr>
            <p:spPr>
              <a:xfrm flipH="1">
                <a:off x="7718161" y="4986724"/>
                <a:ext cx="188775" cy="219476"/>
              </a:xfrm>
              <a:prstGeom prst="line">
                <a:avLst/>
              </a:prstGeom>
              <a:ln w="28575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2829431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err="1" smtClean="0"/>
              <a:t>Wayforward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RAN4 to discuss how to deal with the impact of 3us MRTD to UE’s Rx beam </a:t>
            </a:r>
            <a:r>
              <a:rPr lang="en-US" altLang="zh-TW" dirty="0" smtClean="0"/>
              <a:t>sweeping in R4#90 meeting. Possible options are listed below</a:t>
            </a:r>
          </a:p>
          <a:p>
            <a:pPr lvl="1"/>
            <a:r>
              <a:rPr lang="en-US" altLang="zh-TW" dirty="0" smtClean="0"/>
              <a:t>Option1: Reduce </a:t>
            </a:r>
            <a:r>
              <a:rPr lang="en-US" altLang="zh-TW" dirty="0"/>
              <a:t>MRTD requirement </a:t>
            </a:r>
            <a:r>
              <a:rPr lang="en-US" altLang="zh-TW" dirty="0" smtClean="0"/>
              <a:t>from 3 us to X ns</a:t>
            </a:r>
            <a:endParaRPr lang="zh-TW" altLang="zh-TW" dirty="0"/>
          </a:p>
          <a:p>
            <a:pPr lvl="1"/>
            <a:r>
              <a:rPr lang="en-US" altLang="zh-TW" dirty="0" smtClean="0"/>
              <a:t>Option2: Add </a:t>
            </a:r>
            <a:r>
              <a:rPr lang="en-US" altLang="zh-TW" dirty="0"/>
              <a:t>additional scheduling restriction when TCI-state changes, </a:t>
            </a:r>
            <a:endParaRPr lang="en-US" altLang="zh-TW" dirty="0" smtClean="0"/>
          </a:p>
          <a:p>
            <a:pPr lvl="2">
              <a:buFont typeface="Calibri" panose="020F0502020204030204" pitchFamily="34" charset="0"/>
              <a:buChar char="₋"/>
            </a:pPr>
            <a:r>
              <a:rPr lang="en-US" altLang="zh-TW" dirty="0" smtClean="0"/>
              <a:t>UE </a:t>
            </a:r>
            <a:r>
              <a:rPr lang="en-US" altLang="zh-TW" dirty="0"/>
              <a:t>can skip </a:t>
            </a:r>
            <a:r>
              <a:rPr lang="en-US" altLang="zh-TW" dirty="0" smtClean="0"/>
              <a:t>one symbol/slot immediately when </a:t>
            </a:r>
            <a:r>
              <a:rPr lang="en-US" altLang="zh-TW" dirty="0"/>
              <a:t>UE is changing </a:t>
            </a:r>
            <a:r>
              <a:rPr lang="en-US" altLang="zh-TW" dirty="0" smtClean="0"/>
              <a:t>Rx beam</a:t>
            </a:r>
            <a:endParaRPr lang="en-US" altLang="zh-TW" strike="sngStrike" dirty="0"/>
          </a:p>
          <a:p>
            <a:pPr lvl="2">
              <a:buFont typeface="Calibri" panose="020F0502020204030204" pitchFamily="34" charset="0"/>
              <a:buChar char="₋"/>
            </a:pPr>
            <a:r>
              <a:rPr lang="en-US" altLang="zh-TW" dirty="0" smtClean="0"/>
              <a:t>It </a:t>
            </a:r>
            <a:r>
              <a:rPr lang="en-US" altLang="zh-TW" dirty="0" smtClean="0"/>
              <a:t>is FFS the time location where UE switches Rx beam </a:t>
            </a:r>
            <a:endParaRPr lang="zh-TW" altLang="zh-TW" dirty="0"/>
          </a:p>
          <a:p>
            <a:pPr lvl="1"/>
            <a:r>
              <a:rPr lang="en-US" altLang="zh-TW" dirty="0" smtClean="0"/>
              <a:t>Others</a:t>
            </a:r>
            <a:r>
              <a:rPr lang="en-US" altLang="zh-TW" dirty="0"/>
              <a:t> </a:t>
            </a:r>
            <a:r>
              <a:rPr lang="en-US" altLang="zh-TW" dirty="0" smtClean="0"/>
              <a:t>options are not precluded.</a:t>
            </a:r>
          </a:p>
          <a:p>
            <a:pPr marL="0" indent="0">
              <a:buNone/>
            </a:pP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684816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1657</TotalTime>
  <Words>268</Words>
  <Application>Microsoft Office PowerPoint</Application>
  <PresentationFormat>Widescreen</PresentationFormat>
  <Paragraphs>72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3" baseType="lpstr">
      <vt:lpstr>Malgun Gothic</vt:lpstr>
      <vt:lpstr>ＭＳ Ｐゴシック</vt:lpstr>
      <vt:lpstr>新細明體</vt:lpstr>
      <vt:lpstr>SimSun</vt:lpstr>
      <vt:lpstr>Arial</vt:lpstr>
      <vt:lpstr>Calibri</vt:lpstr>
      <vt:lpstr>Calibri Light</vt:lpstr>
      <vt:lpstr>Times New Roman</vt:lpstr>
      <vt:lpstr>Office 佈景主題</vt:lpstr>
      <vt:lpstr>Wayforward on UE Rx beam switch under FR2 intra-band NCCA MRTD</vt:lpstr>
      <vt:lpstr>Background</vt:lpstr>
      <vt:lpstr>Background</vt:lpstr>
      <vt:lpstr>Wayforward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Ato-MediaTek</dc:creator>
  <cp:keywords>CTPClassification=CTP_NT</cp:keywords>
  <cp:lastModifiedBy>Intel</cp:lastModifiedBy>
  <cp:revision>87</cp:revision>
  <dcterms:created xsi:type="dcterms:W3CDTF">2018-10-09T02:57:05Z</dcterms:created>
  <dcterms:modified xsi:type="dcterms:W3CDTF">2018-11-14T20:16:32Z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a100ff1c-6294-4de5-b95f-b7cee57de44d</vt:lpwstr>
  </property>
  <property fmtid="{D5CDD505-2E9C-101B-9397-08002B2CF9AE}" pid="3" name="CTP_TimeStamp">
    <vt:lpwstr>2018-11-14 20:16:32Z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