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7"/>
  </p:notesMasterIdLst>
  <p:sldIdLst>
    <p:sldId id="256" r:id="rId2"/>
    <p:sldId id="315" r:id="rId3"/>
    <p:sldId id="319" r:id="rId4"/>
    <p:sldId id="320" r:id="rId5"/>
    <p:sldId id="321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" clrIdx="0">
    <p:extLst/>
  </p:cmAuthor>
  <p:cmAuthor id="2" name="Liuyifan (Yifan)" initials="L(" lastIdx="1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88" autoAdjust="0"/>
    <p:restoredTop sz="92769"/>
  </p:normalViewPr>
  <p:slideViewPr>
    <p:cSldViewPr>
      <p:cViewPr>
        <p:scale>
          <a:sx n="78" d="100"/>
          <a:sy n="78" d="100"/>
        </p:scale>
        <p:origin x="1392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8" Type="http://schemas.openxmlformats.org/officeDocument/2006/relationships/commentAuthors" Target="commentAuthors.xml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10/12/18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 dirty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7862220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4C9FAF-7930-4CCF-AAA5-CC7359227F00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05048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4C9FAF-7930-4CCF-AAA5-CC7359227F00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36511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4C9FAF-7930-4CCF-AAA5-CC7359227F00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85714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2018/10/12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2018/10/12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2018/10/12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2018/10/12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2018/10/12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2018/10/12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2018/10/12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2018/10/12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2018/10/12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2018/10/12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2018/10/12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2018/10/12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Way forward on </a:t>
            </a:r>
            <a:r>
              <a:rPr lang="en-US" dirty="0" smtClean="0">
                <a:ea typeface="+mj-ea"/>
              </a:rPr>
              <a:t>NR PBCH demodulation requirements</a:t>
            </a:r>
            <a:endParaRPr lang="en-US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581128"/>
            <a:ext cx="7993062" cy="158472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 smtClean="0">
                <a:solidFill>
                  <a:schemeClr val="tx1"/>
                </a:solidFill>
              </a:rPr>
              <a:t>CMCC, Huawei</a:t>
            </a:r>
            <a:r>
              <a:rPr lang="en-US" altLang="en-US" sz="2800" dirty="0">
                <a:solidFill>
                  <a:schemeClr val="tx1"/>
                </a:solidFill>
              </a:rPr>
              <a:t>, </a:t>
            </a:r>
            <a:r>
              <a:rPr lang="en-US" altLang="en-US" sz="2800" dirty="0" err="1" smtClean="0">
                <a:solidFill>
                  <a:schemeClr val="tx1"/>
                </a:solidFill>
              </a:rPr>
              <a:t>HiSilicon</a:t>
            </a:r>
            <a:r>
              <a:rPr lang="en-US" altLang="en-US" sz="2800" dirty="0" smtClean="0">
                <a:solidFill>
                  <a:schemeClr val="tx1"/>
                </a:solidFill>
              </a:rPr>
              <a:t>, China Telecom,</a:t>
            </a:r>
            <a:r>
              <a:rPr lang="zh-CN" altLang="en-US" sz="2800" dirty="0" smtClean="0">
                <a:solidFill>
                  <a:schemeClr val="tx1"/>
                </a:solidFill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</a:rPr>
              <a:t>ZTE,</a:t>
            </a:r>
            <a:r>
              <a:rPr lang="zh-CN" altLang="en-US" sz="2800" dirty="0" smtClean="0">
                <a:solidFill>
                  <a:schemeClr val="tx1"/>
                </a:solidFill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</a:rPr>
              <a:t>CATT,</a:t>
            </a:r>
            <a:r>
              <a:rPr lang="en-US" altLang="en-US" sz="2800" dirty="0" smtClean="0">
                <a:solidFill>
                  <a:schemeClr val="tx1"/>
                </a:solidFill>
              </a:rPr>
              <a:t> NTT DOCOMO, Vodafone, Orange, Sprint, KDDI, </a:t>
            </a:r>
            <a:r>
              <a:rPr lang="en-US" altLang="en-US" sz="2800" dirty="0" err="1" smtClean="0">
                <a:solidFill>
                  <a:schemeClr val="tx1"/>
                </a:solidFill>
              </a:rPr>
              <a:t>SoftBank</a:t>
            </a:r>
            <a:endParaRPr lang="en-US" altLang="en-US" sz="2800" dirty="0">
              <a:solidFill>
                <a:schemeClr val="tx1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#</a:t>
            </a:r>
            <a:r>
              <a:rPr lang="en-US" altLang="sv-SE" sz="2000" b="1" dirty="0" smtClean="0"/>
              <a:t>88Bis</a:t>
            </a:r>
            <a:r>
              <a:rPr lang="en-US" altLang="sv-SE" sz="2000" b="1" dirty="0"/>
              <a:t>	                                           </a:t>
            </a:r>
            <a:r>
              <a:rPr lang="en-US" altLang="sv-SE" sz="2000" b="1" dirty="0" smtClean="0"/>
              <a:t>R4-1814240</a:t>
            </a:r>
            <a:endParaRPr lang="en-US" altLang="sv-SE" sz="2000" b="1" dirty="0"/>
          </a:p>
          <a:p>
            <a:pPr>
              <a:buNone/>
            </a:pPr>
            <a:r>
              <a:rPr lang="en-GB" altLang="zh-CN" sz="2000" b="1" dirty="0"/>
              <a:t>Chengdu, China, 08 - 12 October </a:t>
            </a:r>
            <a:r>
              <a:rPr lang="en-GB" altLang="zh-CN" sz="2000" b="1" dirty="0" smtClean="0"/>
              <a:t>2018</a:t>
            </a:r>
            <a:endParaRPr lang="zh-CN" altLang="zh-CN" sz="2000" b="1" dirty="0"/>
          </a:p>
          <a:p>
            <a:pPr>
              <a:buNone/>
            </a:pPr>
            <a:r>
              <a:rPr lang="sv-SE" altLang="sv-SE" sz="2000" b="1" dirty="0"/>
              <a:t>Agenda Item: </a:t>
            </a:r>
            <a:r>
              <a:rPr lang="en-GB" altLang="sv-SE" sz="2000" b="1" dirty="0" smtClean="0"/>
              <a:t>7.13.1.3</a:t>
            </a:r>
            <a:endParaRPr lang="sv-SE" altLang="sv-SE" sz="20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512" y="161256"/>
            <a:ext cx="8964488" cy="459432"/>
          </a:xfrm>
        </p:spPr>
        <p:txBody>
          <a:bodyPr/>
          <a:lstStyle/>
          <a:p>
            <a:pPr algn="l"/>
            <a:r>
              <a:rPr lang="en-US" altLang="sv-SE" sz="2800" dirty="0" smtClean="0"/>
              <a:t>Agreements</a:t>
            </a:r>
            <a:endParaRPr lang="en-US" altLang="sv-SE" sz="2800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95536" y="881336"/>
            <a:ext cx="8291513" cy="5788024"/>
          </a:xfrm>
        </p:spPr>
        <p:txBody>
          <a:bodyPr/>
          <a:lstStyle/>
          <a:p>
            <a:r>
              <a:rPr lang="en-US" altLang="zh-CN" sz="2400" dirty="0" smtClean="0"/>
              <a:t>RAN4 </a:t>
            </a:r>
            <a:r>
              <a:rPr lang="en-US" altLang="zh-CN" sz="2400" dirty="0"/>
              <a:t>introduces </a:t>
            </a:r>
            <a:r>
              <a:rPr lang="en-US" altLang="zh-CN" sz="2400" dirty="0" smtClean="0">
                <a:solidFill>
                  <a:srgbClr val="FF0000"/>
                </a:solidFill>
              </a:rPr>
              <a:t>2Rx</a:t>
            </a:r>
            <a:r>
              <a:rPr lang="zh-CN" altLang="en-US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 smtClean="0">
                <a:solidFill>
                  <a:srgbClr val="FF0000"/>
                </a:solidFill>
              </a:rPr>
              <a:t>PBCH </a:t>
            </a:r>
            <a:r>
              <a:rPr lang="en-US" altLang="zh-CN" sz="2400" dirty="0" smtClean="0"/>
              <a:t>demodulation </a:t>
            </a:r>
            <a:r>
              <a:rPr lang="en-US" altLang="zh-CN" sz="2400" dirty="0"/>
              <a:t>requirements in Rel-15. </a:t>
            </a:r>
            <a:endParaRPr lang="en-US" altLang="zh-CN" sz="2400" dirty="0" smtClean="0"/>
          </a:p>
          <a:p>
            <a:r>
              <a:rPr lang="en-US" altLang="zh-CN" sz="2400" dirty="0" smtClean="0">
                <a:solidFill>
                  <a:srgbClr val="7030A0"/>
                </a:solidFill>
              </a:rPr>
              <a:t>FFS whether</a:t>
            </a:r>
            <a:r>
              <a:rPr lang="zh-CN" altLang="en-US" sz="2400" dirty="0" smtClean="0">
                <a:solidFill>
                  <a:srgbClr val="7030A0"/>
                </a:solidFill>
              </a:rPr>
              <a:t> </a:t>
            </a:r>
            <a:r>
              <a:rPr lang="en-US" altLang="zh-CN" sz="2400" dirty="0" smtClean="0">
                <a:solidFill>
                  <a:srgbClr val="7030A0"/>
                </a:solidFill>
              </a:rPr>
              <a:t>to</a:t>
            </a:r>
            <a:r>
              <a:rPr lang="zh-CN" altLang="en-US" sz="2400" dirty="0" smtClean="0">
                <a:solidFill>
                  <a:srgbClr val="7030A0"/>
                </a:solidFill>
              </a:rPr>
              <a:t> </a:t>
            </a:r>
            <a:r>
              <a:rPr lang="en-US" altLang="zh-CN" sz="2400" dirty="0" smtClean="0">
                <a:solidFill>
                  <a:srgbClr val="7030A0"/>
                </a:solidFill>
              </a:rPr>
              <a:t>introduce 4Rx</a:t>
            </a:r>
            <a:r>
              <a:rPr lang="zh-CN" altLang="en-US" sz="2400" dirty="0" smtClean="0">
                <a:solidFill>
                  <a:srgbClr val="7030A0"/>
                </a:solidFill>
              </a:rPr>
              <a:t> </a:t>
            </a:r>
            <a:r>
              <a:rPr lang="en-US" altLang="zh-CN" sz="2400" dirty="0" smtClean="0">
                <a:solidFill>
                  <a:srgbClr val="7030A0"/>
                </a:solidFill>
              </a:rPr>
              <a:t>PBCH</a:t>
            </a:r>
            <a:r>
              <a:rPr lang="zh-CN" altLang="en-US" sz="2400" dirty="0" smtClean="0">
                <a:solidFill>
                  <a:srgbClr val="7030A0"/>
                </a:solidFill>
              </a:rPr>
              <a:t> </a:t>
            </a:r>
            <a:r>
              <a:rPr lang="en-US" altLang="zh-CN" sz="2400" dirty="0" smtClean="0">
                <a:solidFill>
                  <a:srgbClr val="7030A0"/>
                </a:solidFill>
              </a:rPr>
              <a:t>requirements in Rel-15</a:t>
            </a:r>
          </a:p>
          <a:p>
            <a:pPr lvl="1"/>
            <a:r>
              <a:rPr lang="en-US" altLang="zh-CN" sz="2000" dirty="0" smtClean="0">
                <a:solidFill>
                  <a:srgbClr val="7030A0"/>
                </a:solidFill>
              </a:rPr>
              <a:t>If</a:t>
            </a:r>
            <a:r>
              <a:rPr lang="zh-CN" altLang="en-US" sz="2000" dirty="0" smtClean="0">
                <a:solidFill>
                  <a:srgbClr val="7030A0"/>
                </a:solidFill>
              </a:rPr>
              <a:t> </a:t>
            </a:r>
            <a:r>
              <a:rPr lang="en-US" altLang="zh-CN" sz="2000" dirty="0" smtClean="0">
                <a:solidFill>
                  <a:srgbClr val="7030A0"/>
                </a:solidFill>
              </a:rPr>
              <a:t>4Rx</a:t>
            </a:r>
            <a:r>
              <a:rPr lang="zh-CN" altLang="en-US" sz="2000" dirty="0" smtClean="0">
                <a:solidFill>
                  <a:srgbClr val="7030A0"/>
                </a:solidFill>
              </a:rPr>
              <a:t> </a:t>
            </a:r>
            <a:r>
              <a:rPr lang="en-US" altLang="zh-CN" sz="2000" dirty="0" smtClean="0">
                <a:solidFill>
                  <a:srgbClr val="7030A0"/>
                </a:solidFill>
              </a:rPr>
              <a:t>PBCH</a:t>
            </a:r>
            <a:r>
              <a:rPr lang="zh-CN" altLang="en-US" sz="2000" dirty="0" smtClean="0">
                <a:solidFill>
                  <a:srgbClr val="7030A0"/>
                </a:solidFill>
              </a:rPr>
              <a:t> </a:t>
            </a:r>
            <a:r>
              <a:rPr lang="en-US" altLang="zh-CN" sz="2000" dirty="0" smtClean="0">
                <a:solidFill>
                  <a:srgbClr val="7030A0"/>
                </a:solidFill>
              </a:rPr>
              <a:t>requirements</a:t>
            </a:r>
            <a:r>
              <a:rPr lang="zh-CN" altLang="en-US" sz="2000" dirty="0" smtClean="0">
                <a:solidFill>
                  <a:srgbClr val="7030A0"/>
                </a:solidFill>
              </a:rPr>
              <a:t> </a:t>
            </a:r>
            <a:r>
              <a:rPr lang="en-US" altLang="zh-CN" sz="2000" dirty="0" smtClean="0">
                <a:solidFill>
                  <a:srgbClr val="7030A0"/>
                </a:solidFill>
              </a:rPr>
              <a:t>is</a:t>
            </a:r>
            <a:r>
              <a:rPr lang="zh-CN" altLang="en-US" sz="2000" dirty="0" smtClean="0">
                <a:solidFill>
                  <a:srgbClr val="7030A0"/>
                </a:solidFill>
              </a:rPr>
              <a:t> </a:t>
            </a:r>
            <a:r>
              <a:rPr lang="en-US" altLang="zh-CN" sz="2000" dirty="0" smtClean="0">
                <a:solidFill>
                  <a:srgbClr val="7030A0"/>
                </a:solidFill>
              </a:rPr>
              <a:t>introduced,</a:t>
            </a:r>
            <a:r>
              <a:rPr lang="zh-CN" altLang="en-US" sz="2000" dirty="0" smtClean="0">
                <a:solidFill>
                  <a:srgbClr val="7030A0"/>
                </a:solidFill>
              </a:rPr>
              <a:t> </a:t>
            </a:r>
            <a:endParaRPr lang="en-US" altLang="zh-CN" sz="2000" dirty="0" smtClean="0">
              <a:solidFill>
                <a:srgbClr val="7030A0"/>
              </a:solidFill>
            </a:endParaRPr>
          </a:p>
          <a:p>
            <a:pPr lvl="2"/>
            <a:r>
              <a:rPr lang="en-US" altLang="zh-CN" sz="1600" dirty="0" smtClean="0">
                <a:solidFill>
                  <a:srgbClr val="FF0000"/>
                </a:solidFill>
              </a:rPr>
              <a:t>whether</a:t>
            </a:r>
            <a:r>
              <a:rPr lang="zh-CN" altLang="en-US" sz="1600" dirty="0" smtClean="0">
                <a:solidFill>
                  <a:srgbClr val="FF0000"/>
                </a:solidFill>
              </a:rPr>
              <a:t> </a:t>
            </a:r>
            <a:r>
              <a:rPr lang="en-US" altLang="zh-CN" sz="1600" dirty="0">
                <a:solidFill>
                  <a:srgbClr val="FF0000"/>
                </a:solidFill>
              </a:rPr>
              <a:t>to</a:t>
            </a:r>
            <a:r>
              <a:rPr lang="zh-CN" altLang="en-US" sz="1600" dirty="0">
                <a:solidFill>
                  <a:srgbClr val="FF0000"/>
                </a:solidFill>
              </a:rPr>
              <a:t> </a:t>
            </a:r>
            <a:r>
              <a:rPr lang="en-US" altLang="zh-CN" sz="1600" dirty="0">
                <a:solidFill>
                  <a:srgbClr val="FF0000"/>
                </a:solidFill>
              </a:rPr>
              <a:t>apply</a:t>
            </a:r>
            <a:r>
              <a:rPr lang="zh-CN" altLang="en-US" sz="1600" dirty="0">
                <a:solidFill>
                  <a:srgbClr val="FF0000"/>
                </a:solidFill>
              </a:rPr>
              <a:t> </a:t>
            </a:r>
            <a:r>
              <a:rPr lang="en-US" altLang="zh-CN" sz="1600" dirty="0">
                <a:solidFill>
                  <a:srgbClr val="FF0000"/>
                </a:solidFill>
              </a:rPr>
              <a:t>4Rx</a:t>
            </a:r>
            <a:r>
              <a:rPr lang="zh-CN" altLang="en-US" sz="1600" dirty="0">
                <a:solidFill>
                  <a:srgbClr val="FF0000"/>
                </a:solidFill>
              </a:rPr>
              <a:t> </a:t>
            </a:r>
            <a:r>
              <a:rPr lang="en-US" altLang="zh-CN" sz="1600" dirty="0">
                <a:solidFill>
                  <a:srgbClr val="FF0000"/>
                </a:solidFill>
              </a:rPr>
              <a:t>PBCH</a:t>
            </a:r>
            <a:r>
              <a:rPr lang="zh-CN" altLang="en-US" sz="1600" dirty="0">
                <a:solidFill>
                  <a:srgbClr val="FF0000"/>
                </a:solidFill>
              </a:rPr>
              <a:t> </a:t>
            </a:r>
            <a:r>
              <a:rPr lang="en-US" altLang="zh-CN" sz="1600" dirty="0">
                <a:solidFill>
                  <a:srgbClr val="FF0000"/>
                </a:solidFill>
              </a:rPr>
              <a:t>requirements</a:t>
            </a:r>
            <a:r>
              <a:rPr lang="zh-CN" altLang="en-US" sz="1600" dirty="0">
                <a:solidFill>
                  <a:srgbClr val="FF0000"/>
                </a:solidFill>
              </a:rPr>
              <a:t> </a:t>
            </a:r>
            <a:r>
              <a:rPr lang="en-US" altLang="zh-CN" sz="1600" dirty="0">
                <a:solidFill>
                  <a:srgbClr val="FF0000"/>
                </a:solidFill>
              </a:rPr>
              <a:t>is</a:t>
            </a:r>
            <a:r>
              <a:rPr lang="zh-CN" altLang="en-US" sz="1600" dirty="0">
                <a:solidFill>
                  <a:srgbClr val="FF0000"/>
                </a:solidFill>
              </a:rPr>
              <a:t> </a:t>
            </a:r>
            <a:r>
              <a:rPr lang="en-US" altLang="zh-CN" sz="1600" dirty="0">
                <a:solidFill>
                  <a:srgbClr val="FF0000"/>
                </a:solidFill>
              </a:rPr>
              <a:t>up</a:t>
            </a:r>
            <a:r>
              <a:rPr lang="zh-CN" altLang="en-US" sz="1600" dirty="0">
                <a:solidFill>
                  <a:srgbClr val="FF0000"/>
                </a:solidFill>
              </a:rPr>
              <a:t> </a:t>
            </a:r>
            <a:r>
              <a:rPr lang="en-US" altLang="zh-CN" sz="1600" dirty="0">
                <a:solidFill>
                  <a:srgbClr val="FF0000"/>
                </a:solidFill>
              </a:rPr>
              <a:t>to</a:t>
            </a:r>
            <a:r>
              <a:rPr lang="zh-CN" altLang="en-US" sz="1600" dirty="0">
                <a:solidFill>
                  <a:srgbClr val="FF0000"/>
                </a:solidFill>
              </a:rPr>
              <a:t> </a:t>
            </a:r>
            <a:r>
              <a:rPr lang="en-US" altLang="zh-CN" sz="1600" dirty="0">
                <a:solidFill>
                  <a:srgbClr val="FF0000"/>
                </a:solidFill>
              </a:rPr>
              <a:t>UE</a:t>
            </a:r>
            <a:r>
              <a:rPr lang="zh-CN" altLang="en-US" sz="1600" dirty="0">
                <a:solidFill>
                  <a:srgbClr val="FF0000"/>
                </a:solidFill>
              </a:rPr>
              <a:t> </a:t>
            </a:r>
            <a:r>
              <a:rPr lang="en-US" altLang="zh-CN" sz="1600" dirty="0" smtClean="0">
                <a:solidFill>
                  <a:srgbClr val="FF0000"/>
                </a:solidFill>
              </a:rPr>
              <a:t>declaration</a:t>
            </a:r>
          </a:p>
          <a:p>
            <a:pPr lvl="2"/>
            <a:r>
              <a:rPr lang="en-US" altLang="zh-CN" sz="1600" dirty="0" smtClean="0"/>
              <a:t>Note </a:t>
            </a:r>
            <a:r>
              <a:rPr lang="en-US" altLang="zh-CN" sz="1600" dirty="0"/>
              <a:t>the PBCH demodulation requirements do not need to be tested in RAN5 as same as LTE PBCH demodulation requirements. </a:t>
            </a:r>
            <a:r>
              <a:rPr lang="en-US" altLang="zh-CN" sz="1600" dirty="0">
                <a:solidFill>
                  <a:srgbClr val="00B050"/>
                </a:solidFill>
              </a:rPr>
              <a:t>(i.e. no conformance requirements</a:t>
            </a:r>
            <a:r>
              <a:rPr lang="en-US" altLang="zh-CN" sz="1600" dirty="0" smtClean="0">
                <a:solidFill>
                  <a:srgbClr val="00B050"/>
                </a:solidFill>
              </a:rPr>
              <a:t>)</a:t>
            </a:r>
            <a:endParaRPr lang="en-US" altLang="zh-CN" sz="1600" dirty="0" smtClean="0">
              <a:solidFill>
                <a:srgbClr val="FF0000"/>
              </a:solidFill>
            </a:endParaRPr>
          </a:p>
          <a:p>
            <a:pPr lvl="1"/>
            <a:r>
              <a:rPr lang="en-US" altLang="zh-CN" sz="2000" dirty="0" smtClean="0">
                <a:solidFill>
                  <a:srgbClr val="7030A0"/>
                </a:solidFill>
              </a:rPr>
              <a:t>Decision should be made in November meeting</a:t>
            </a:r>
          </a:p>
          <a:p>
            <a:r>
              <a:rPr lang="en-US" altLang="zh-CN" sz="2400" dirty="0" smtClean="0"/>
              <a:t>Test </a:t>
            </a:r>
            <a:r>
              <a:rPr lang="en-US" altLang="zh-CN" sz="2400" dirty="0"/>
              <a:t>metric: </a:t>
            </a:r>
          </a:p>
          <a:p>
            <a:pPr lvl="1"/>
            <a:r>
              <a:rPr lang="en-US" altLang="zh-CN" sz="2000" dirty="0"/>
              <a:t>SNR_PBCH@1% Pm-bch. Pm-bch is defined as 1-A/B, where A is the number of correctly decoded MIB PDUs and B is the number of transmitted MIB PDUs. </a:t>
            </a:r>
          </a:p>
          <a:p>
            <a:pPr lvl="1"/>
            <a:r>
              <a:rPr lang="en-US" altLang="zh-CN" sz="2000" dirty="0"/>
              <a:t>UE combines the PBCH symbols of the same SSB index within the MIB TTI (80ms). </a:t>
            </a:r>
          </a:p>
          <a:p>
            <a:r>
              <a:rPr lang="en-US" altLang="zh-CN" sz="2400" dirty="0" smtClean="0"/>
              <a:t>Interested companies are encouraged to provide the simulation results in </a:t>
            </a:r>
            <a:r>
              <a:rPr lang="en-US" altLang="zh-CN" sz="2400" dirty="0" smtClean="0">
                <a:solidFill>
                  <a:srgbClr val="FF0000"/>
                </a:solidFill>
              </a:rPr>
              <a:t>RAN4#89.</a:t>
            </a:r>
          </a:p>
          <a:p>
            <a:endParaRPr lang="en-US" altLang="zh-CN" sz="2200" dirty="0"/>
          </a:p>
        </p:txBody>
      </p:sp>
    </p:spTree>
    <p:extLst>
      <p:ext uri="{BB962C8B-B14F-4D97-AF65-F5344CB8AC3E}">
        <p14:creationId xmlns:p14="http://schemas.microsoft.com/office/powerpoint/2010/main" val="13645012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512" y="161256"/>
            <a:ext cx="8964488" cy="459432"/>
          </a:xfrm>
        </p:spPr>
        <p:txBody>
          <a:bodyPr/>
          <a:lstStyle/>
          <a:p>
            <a:pPr algn="l"/>
            <a:r>
              <a:rPr lang="en-US" altLang="sv-SE" sz="2800" dirty="0" smtClean="0"/>
              <a:t>Simulation assumptions</a:t>
            </a:r>
            <a:endParaRPr lang="en-US" altLang="sv-SE" sz="28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6879412"/>
              </p:ext>
            </p:extLst>
          </p:nvPr>
        </p:nvGraphicFramePr>
        <p:xfrm>
          <a:off x="827582" y="2420888"/>
          <a:ext cx="7098085" cy="41218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244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8889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276744"/>
              </a:tblGrid>
              <a:tr h="38628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Parameters</a:t>
                      </a:r>
                      <a:endParaRPr kumimoji="0" lang="zh-CN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Unit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Value</a:t>
                      </a:r>
                      <a:endParaRPr kumimoji="0" lang="zh-CN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4025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Cell ID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0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4025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CP</a:t>
                      </a:r>
                      <a:r>
                        <a:rPr lang="en-US" altLang="zh-CN" sz="1600" baseline="0" dirty="0" smtClean="0"/>
                        <a:t> length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Normal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49765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Number</a:t>
                      </a:r>
                      <a:r>
                        <a:rPr lang="en-US" altLang="zh-CN" sz="1600" baseline="0" dirty="0" smtClean="0"/>
                        <a:t> of SS/PBCH blocks within an SS burst set periodicity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1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34025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SS/PBCH</a:t>
                      </a:r>
                      <a:r>
                        <a:rPr lang="en-US" altLang="zh-CN" sz="1600" baseline="0" dirty="0" smtClean="0"/>
                        <a:t> block index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0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34025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SS burst periodicity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ms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20</a:t>
                      </a:r>
                      <a:endParaRPr lang="zh-CN" altLang="en-US" sz="1600" dirty="0"/>
                    </a:p>
                  </a:txBody>
                  <a:tcPr/>
                </a:tc>
              </a:tr>
              <a:tr h="434025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MIB size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bits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24</a:t>
                      </a:r>
                      <a:endParaRPr lang="zh-CN" altLang="en-US" sz="1600" dirty="0"/>
                    </a:p>
                  </a:txBody>
                  <a:tcPr/>
                </a:tc>
              </a:tr>
              <a:tr h="337634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PBCH payload size (including</a:t>
                      </a:r>
                      <a:r>
                        <a:rPr lang="en-US" altLang="zh-CN" sz="1600" baseline="0" dirty="0" smtClean="0"/>
                        <a:t> 24 bits CRC and 8 bits of SS/PBCH location information</a:t>
                      </a:r>
                      <a:r>
                        <a:rPr lang="en-US" altLang="zh-CN" sz="1600" dirty="0" smtClean="0"/>
                        <a:t>)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bits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56</a:t>
                      </a:r>
                      <a:endParaRPr lang="zh-CN" altLang="en-US" sz="1600" dirty="0"/>
                    </a:p>
                  </a:txBody>
                  <a:tcPr/>
                </a:tc>
              </a:tr>
              <a:tr h="337634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Recei</a:t>
                      </a:r>
                      <a:r>
                        <a:rPr lang="en-US" altLang="zh-CN" sz="1600" baseline="0" dirty="0" smtClean="0"/>
                        <a:t>ver assumption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LMMSE</a:t>
                      </a:r>
                      <a:endParaRPr lang="zh-CN" altLang="en-US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915816" y="2107595"/>
            <a:ext cx="26116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/>
              <a:t>Table 1: common parameters</a:t>
            </a:r>
            <a:endParaRPr lang="zh-CN" altLang="en-US" sz="1600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95534" y="764704"/>
            <a:ext cx="8291513" cy="1368152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900"/>
              </a:spcAft>
            </a:pPr>
            <a:r>
              <a:rPr lang="en-US" altLang="ko-KR" sz="2400" dirty="0">
                <a:solidFill>
                  <a:prstClr val="black"/>
                </a:solidFill>
              </a:rPr>
              <a:t>For </a:t>
            </a:r>
            <a:r>
              <a:rPr lang="en-US" altLang="ko-KR" sz="2400" dirty="0" smtClean="0">
                <a:solidFill>
                  <a:prstClr val="black"/>
                </a:solidFill>
              </a:rPr>
              <a:t>PBCH demodulation requirements</a:t>
            </a:r>
            <a:endParaRPr lang="en-US" altLang="ko-KR" sz="2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800" dirty="0">
                <a:solidFill>
                  <a:prstClr val="black"/>
                </a:solidFill>
              </a:rPr>
              <a:t>The </a:t>
            </a:r>
            <a:r>
              <a:rPr lang="en-US" altLang="ko-KR" sz="1800" dirty="0" smtClean="0">
                <a:solidFill>
                  <a:prstClr val="black"/>
                </a:solidFill>
              </a:rPr>
              <a:t>simulation assumptions in Table 1 are subject to common setup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800" dirty="0" smtClean="0">
                <a:solidFill>
                  <a:prstClr val="black"/>
                </a:solidFill>
              </a:rPr>
              <a:t>The simulation assumptions in Table 2 are subject to alignment purpose </a:t>
            </a:r>
            <a:endParaRPr lang="en-US" altLang="ko-KR" sz="1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7723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512" y="161256"/>
            <a:ext cx="8964488" cy="459432"/>
          </a:xfrm>
        </p:spPr>
        <p:txBody>
          <a:bodyPr/>
          <a:lstStyle/>
          <a:p>
            <a:pPr algn="l"/>
            <a:r>
              <a:rPr lang="en-US" altLang="sv-SE" sz="2800" dirty="0" smtClean="0"/>
              <a:t>Simulation assumptions</a:t>
            </a:r>
            <a:endParaRPr lang="en-US" altLang="sv-SE" sz="28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9892677"/>
              </p:ext>
            </p:extLst>
          </p:nvPr>
        </p:nvGraphicFramePr>
        <p:xfrm>
          <a:off x="518367" y="1412776"/>
          <a:ext cx="8208912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4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961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20169"/>
                <a:gridCol w="1520169"/>
                <a:gridCol w="1368152"/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Parameters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Test</a:t>
                      </a:r>
                      <a:r>
                        <a:rPr lang="en-US" altLang="zh-CN" sz="1600" baseline="0" dirty="0" smtClean="0"/>
                        <a:t> 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Test 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Test 3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Test 4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Frequency</a:t>
                      </a:r>
                      <a:r>
                        <a:rPr lang="en-US" altLang="zh-CN" sz="1600" baseline="0" dirty="0" smtClean="0"/>
                        <a:t> Range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FR1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FR1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FR2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FR2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Channel</a:t>
                      </a:r>
                      <a:r>
                        <a:rPr lang="en-US" altLang="zh-CN" sz="1600" baseline="0" dirty="0"/>
                        <a:t> </a:t>
                      </a:r>
                      <a:r>
                        <a:rPr lang="en-US" altLang="zh-CN" sz="1600" baseline="0" dirty="0" smtClean="0"/>
                        <a:t>Bandwidth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10MHz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40MHz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100MHz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100MHz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SS/PBCH SCS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15kHz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30kHz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120kHz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240kHz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SS Block</a:t>
                      </a:r>
                      <a:r>
                        <a:rPr lang="en-US" altLang="zh-CN" sz="1600" baseline="0" dirty="0" smtClean="0"/>
                        <a:t> pattern</a:t>
                      </a:r>
                    </a:p>
                    <a:p>
                      <a:r>
                        <a:rPr lang="en-US" altLang="zh-CN" sz="1600" baseline="0" dirty="0" smtClean="0"/>
                        <a:t>(Note 1)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Case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Case B</a:t>
                      </a:r>
                    </a:p>
                    <a:p>
                      <a:r>
                        <a:rPr lang="en-US" sz="1600" dirty="0"/>
                        <a:t>Case 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Case 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Case 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Antenna Configuration</a:t>
                      </a:r>
                    </a:p>
                    <a:p>
                      <a:r>
                        <a:rPr lang="en-US" altLang="zh-CN" sz="1600" strike="sngStrike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(Note 2)</a:t>
                      </a:r>
                      <a:endParaRPr lang="zh-CN" altLang="en-US" sz="1600" strike="sngStrike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1x2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1x4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1x2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1x4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1x2</a:t>
                      </a:r>
                    </a:p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1x2</a:t>
                      </a:r>
                    </a:p>
                    <a:p>
                      <a:endParaRPr lang="en-US" sz="1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Propagation</a:t>
                      </a:r>
                      <a:r>
                        <a:rPr lang="en-US" altLang="zh-CN" sz="1600" baseline="0" dirty="0" smtClean="0"/>
                        <a:t> channel</a:t>
                      </a:r>
                    </a:p>
                    <a:p>
                      <a:r>
                        <a:rPr lang="en-US" altLang="zh-CN" sz="1600" baseline="0" dirty="0" smtClean="0"/>
                        <a:t>(Note</a:t>
                      </a:r>
                      <a:r>
                        <a:rPr lang="en-US" altLang="zh-CN" sz="16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2</a:t>
                      </a:r>
                      <a:r>
                        <a:rPr lang="en-US" altLang="zh-CN" sz="1600" baseline="0" dirty="0" smtClean="0"/>
                        <a:t>)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TDL-C</a:t>
                      </a:r>
                    </a:p>
                    <a:p>
                      <a:r>
                        <a:rPr lang="en-US" sz="1600" dirty="0"/>
                        <a:t>RMS DS=300ns</a:t>
                      </a:r>
                    </a:p>
                    <a:p>
                      <a:r>
                        <a:rPr lang="en-US" sz="1600" dirty="0"/>
                        <a:t>Doppler=100Hz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TDL-A</a:t>
                      </a:r>
                    </a:p>
                    <a:p>
                      <a:r>
                        <a:rPr lang="en-US" sz="1600" dirty="0"/>
                        <a:t>RMS DS=30ns,</a:t>
                      </a:r>
                    </a:p>
                    <a:p>
                      <a:r>
                        <a:rPr lang="en-US" sz="1600" dirty="0"/>
                        <a:t>Doppler=10Hz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TDL-A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RMS DS=30ns,</a:t>
                      </a:r>
                      <a:endParaRPr lang="en-US" sz="160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rgbClr val="0070C0"/>
                          </a:solidFill>
                        </a:rPr>
                        <a:t>Doppler=300Hz</a:t>
                      </a:r>
                    </a:p>
                    <a:p>
                      <a:endParaRPr lang="en-US" sz="16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TDL-A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RMS DS=30ns,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Doppler=75Hz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987824" y="944117"/>
            <a:ext cx="32699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/>
              <a:t>Table </a:t>
            </a:r>
            <a:r>
              <a:rPr lang="en-US" altLang="zh-CN" sz="1400" dirty="0" smtClean="0"/>
              <a:t>2: Test cases for PBCH demodulation</a:t>
            </a:r>
            <a:endParaRPr lang="zh-CN" altLang="en-US" sz="1400" dirty="0"/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xmlns="" id="{39647FDA-12A7-41FA-B63D-EB6FB763EE0B}"/>
              </a:ext>
            </a:extLst>
          </p:cNvPr>
          <p:cNvSpPr txBox="1"/>
          <p:nvPr/>
        </p:nvSpPr>
        <p:spPr>
          <a:xfrm>
            <a:off x="752647" y="5139818"/>
            <a:ext cx="774035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smtClean="0"/>
              <a:t>Note </a:t>
            </a:r>
            <a:r>
              <a:rPr lang="en-US" sz="1500" dirty="0"/>
              <a:t>1</a:t>
            </a:r>
            <a:r>
              <a:rPr lang="en-US" sz="1500" dirty="0" smtClean="0"/>
              <a:t>: </a:t>
            </a:r>
            <a:r>
              <a:rPr lang="en-US" sz="1500" dirty="0"/>
              <a:t>Depending on the operating band. Refers to TS38.101-1 Table 5.4.3.3-1 for which band uses which </a:t>
            </a:r>
            <a:r>
              <a:rPr lang="en-US" sz="1500" dirty="0" smtClean="0"/>
              <a:t>pattern</a:t>
            </a:r>
          </a:p>
          <a:p>
            <a:r>
              <a:rPr lang="en-US" altLang="zh-CN" sz="1500" dirty="0" smtClean="0"/>
              <a:t>Note </a:t>
            </a:r>
            <a:r>
              <a:rPr lang="en-US" altLang="zh-CN" sz="1500" dirty="0">
                <a:solidFill>
                  <a:schemeClr val="accent6">
                    <a:lumMod val="75000"/>
                  </a:schemeClr>
                </a:solidFill>
              </a:rPr>
              <a:t>2</a:t>
            </a:r>
            <a:r>
              <a:rPr lang="en-US" altLang="zh-CN" sz="1500" dirty="0" smtClean="0"/>
              <a:t>: </a:t>
            </a:r>
            <a:r>
              <a:rPr lang="en-US" altLang="zh-CN" sz="1500" dirty="0"/>
              <a:t>Use PDP specified in </a:t>
            </a:r>
            <a:r>
              <a:rPr lang="en-US" altLang="zh-CN" sz="1500" dirty="0" smtClean="0"/>
              <a:t>TS38.901</a:t>
            </a:r>
            <a:r>
              <a:rPr lang="en-US" sz="1500" dirty="0" smtClean="0"/>
              <a:t> </a:t>
            </a: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17452874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>
                <a:solidFill>
                  <a:schemeClr val="accent6">
                    <a:lumMod val="75000"/>
                  </a:schemeClr>
                </a:solidFill>
              </a:rPr>
              <a:t>Way forward</a:t>
            </a:r>
            <a:endParaRPr kumimoji="1"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800" dirty="0" smtClean="0">
                <a:solidFill>
                  <a:schemeClr val="accent6">
                    <a:lumMod val="75000"/>
                  </a:schemeClr>
                </a:solidFill>
              </a:rPr>
              <a:t>RAN4</a:t>
            </a:r>
            <a:r>
              <a:rPr lang="zh-CN" altLang="en-US" sz="28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altLang="zh-CN" sz="2800" dirty="0" smtClean="0">
                <a:solidFill>
                  <a:schemeClr val="accent6">
                    <a:lumMod val="75000"/>
                  </a:schemeClr>
                </a:solidFill>
              </a:rPr>
              <a:t>further</a:t>
            </a:r>
            <a:r>
              <a:rPr lang="zh-CN" altLang="en-US" sz="28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altLang="zh-CN" sz="2800" dirty="0" smtClean="0">
                <a:solidFill>
                  <a:schemeClr val="accent6">
                    <a:lumMod val="75000"/>
                  </a:schemeClr>
                </a:solidFill>
              </a:rPr>
              <a:t>study</a:t>
            </a:r>
            <a:r>
              <a:rPr lang="zh-CN" altLang="en-US" sz="280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altLang="zh-CN" sz="2800" smtClean="0">
                <a:solidFill>
                  <a:schemeClr val="accent6">
                    <a:lumMod val="75000"/>
                  </a:schemeClr>
                </a:solidFill>
              </a:rPr>
              <a:t>in</a:t>
            </a:r>
            <a:r>
              <a:rPr lang="zh-CN" altLang="en-US" sz="28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altLang="zh-CN" sz="2800" dirty="0" smtClean="0">
                <a:solidFill>
                  <a:schemeClr val="accent6">
                    <a:lumMod val="75000"/>
                  </a:schemeClr>
                </a:solidFill>
              </a:rPr>
              <a:t>RAN4#89 :</a:t>
            </a:r>
          </a:p>
          <a:p>
            <a:pPr lvl="1"/>
            <a:r>
              <a:rPr lang="en-GB" altLang="zh-CN" sz="2400" dirty="0" smtClean="0">
                <a:solidFill>
                  <a:schemeClr val="accent6">
                    <a:lumMod val="75000"/>
                  </a:schemeClr>
                </a:solidFill>
              </a:rPr>
              <a:t>the </a:t>
            </a:r>
            <a:r>
              <a:rPr lang="en-GB" altLang="zh-CN" sz="2400" dirty="0">
                <a:solidFill>
                  <a:schemeClr val="accent6">
                    <a:lumMod val="75000"/>
                  </a:schemeClr>
                </a:solidFill>
              </a:rPr>
              <a:t>PBCH demodulation performance with/without the knowledge of SSB index (or PBCH DMRS sequence).  </a:t>
            </a:r>
            <a:endParaRPr lang="en-US" altLang="zh-CN" sz="2400" dirty="0">
              <a:solidFill>
                <a:schemeClr val="accent6">
                  <a:lumMod val="75000"/>
                </a:schemeClr>
              </a:solidFill>
            </a:endParaRPr>
          </a:p>
          <a:p>
            <a:pPr lvl="1"/>
            <a:r>
              <a:rPr lang="en-GB" altLang="zh-CN" sz="2400" dirty="0">
                <a:solidFill>
                  <a:schemeClr val="accent6">
                    <a:lumMod val="75000"/>
                  </a:schemeClr>
                </a:solidFill>
              </a:rPr>
              <a:t>PBCH demodulation requirements consider SSB index acquisition performance or not. </a:t>
            </a:r>
            <a:endParaRPr lang="zh-CN" altLang="zh-CN" sz="2400" dirty="0">
              <a:solidFill>
                <a:schemeClr val="accent6">
                  <a:lumMod val="75000"/>
                </a:schemeClr>
              </a:solidFill>
            </a:endParaRPr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453506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44885</TotalTime>
  <Words>417</Words>
  <Application>Microsoft Macintosh PowerPoint</Application>
  <PresentationFormat>全屏显示(4:3)</PresentationFormat>
  <Paragraphs>104</Paragraphs>
  <Slides>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Calibri</vt:lpstr>
      <vt:lpstr>SimSun</vt:lpstr>
      <vt:lpstr>宋体</vt:lpstr>
      <vt:lpstr>Arial</vt:lpstr>
      <vt:lpstr>Office 主题</vt:lpstr>
      <vt:lpstr>Way forward on NR PBCH demodulation requirements</vt:lpstr>
      <vt:lpstr>Agreements</vt:lpstr>
      <vt:lpstr>Simulation assumptions</vt:lpstr>
      <vt:lpstr>Simulation assumptions</vt:lpstr>
      <vt:lpstr>Way forward</vt:lpstr>
    </vt:vector>
  </TitlesOfParts>
  <Manager/>
  <Company/>
  <LinksUpToDate>false</LinksUpToDate>
  <SharedDoc>false</SharedDoc>
  <HyperlinkBase/>
  <HyperlinksChanged>false</HyperlinksChanged>
  <AppVersion>15.0041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NR PBCH demodulation requirements</dc:title>
  <dc:subject/>
  <dc:creator>CMCC</dc:creator>
  <cp:keywords/>
  <dc:description/>
  <cp:lastModifiedBy>Microsoft Office User</cp:lastModifiedBy>
  <cp:revision>805</cp:revision>
  <dcterms:created xsi:type="dcterms:W3CDTF">2014-03-20T14:32:54Z</dcterms:created>
  <dcterms:modified xsi:type="dcterms:W3CDTF">2018-10-12T08:30:48Z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(3)jLSJEOKlJvCqkaWXPYkvrKFeTuQ52Yawum2KvanY22ROmlih0gOVC/t/nsXM1wUuXZer32zA
km16KjXgdOUYW/trjgkkz/Uak6KCBu9ukAICiXAumw2PSgaRjnj+ePuevDWMEP6pZaCrBgKe
OnU6SXzTMdUipKDd3WZ7EFfWaIjN8W83itg1bO10m+vMgR+cjNKJpiezaoJLkCGG1GwlPg63
A5/x+G4BJgF55+DV2Z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IvRd10pLFNW4MpwSkaqLmn+eyMhiqXXu4up6sSDkzpqbx4IRqQ11si
GS9isPt1qhD1IgvPx71F2+CBhYlb1koOZ7s8K1xLN0tpFCPeKvT4utFeQXdmdOIUPz0HbjOC
21qLx4nPWSJCcUlPYjCSzHDyP5xPS95yhvCvbSBIgvgQHP9uIpMFmn82u+ASsh2hM08LdNp7
cBfG4KFk4KR80Pl3WVRfHpUi8dfh0L+1krE2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ZKUIi69omBcgMfv1ah9swi+rgAeLvbqVppdp
EtmbQoRIoeIrDBPTyhX3PROBuPAQEDxOZFwtQepYXXHmtxhwx0s=</vt:lpwstr>
  </property>
  <property fmtid="{D5CDD505-2E9C-101B-9397-08002B2CF9AE}" pid="7" name="_2015_ms_pID_7253432_00">
    <vt:lpwstr>_2015_ms_pID_7253432</vt:lpwstr>
  </property>
  <property fmtid="{D5CDD505-2E9C-101B-9397-08002B2CF9AE}" pid="8" name="_NewReviewCycle">
    <vt:lpwstr/>
  </property>
  <property fmtid="{D5CDD505-2E9C-101B-9397-08002B2CF9AE}" pid="9" name="TitusGUID">
    <vt:lpwstr>e69b6800-2d67-4fa1-8076-5bc2d328c7d9</vt:lpwstr>
  </property>
  <property fmtid="{D5CDD505-2E9C-101B-9397-08002B2CF9AE}" pid="10" name="CTP_TimeStamp">
    <vt:lpwstr>2018-04-18 22:18:35Z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CTP_NT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1536804660</vt:lpwstr>
  </property>
</Properties>
</file>