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7" r:id="rId3"/>
    <p:sldId id="261" r:id="rId4"/>
    <p:sldId id="262" r:id="rId5"/>
    <p:sldId id="263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5642" autoAdjust="0"/>
  </p:normalViewPr>
  <p:slideViewPr>
    <p:cSldViewPr snapToGrid="0">
      <p:cViewPr varScale="1">
        <p:scale>
          <a:sx n="68" d="100"/>
          <a:sy n="68" d="100"/>
        </p:scale>
        <p:origin x="592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0F162-6142-4D31-8BEA-19D5FD83E42D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323E9-55B0-4163-B4AF-C7E83FF5A0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3505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0F162-6142-4D31-8BEA-19D5FD83E42D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323E9-55B0-4163-B4AF-C7E83FF5A0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27170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0F162-6142-4D31-8BEA-19D5FD83E42D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323E9-55B0-4163-B4AF-C7E83FF5A0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63837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0F162-6142-4D31-8BEA-19D5FD83E42D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323E9-55B0-4163-B4AF-C7E83FF5A0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0603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0F162-6142-4D31-8BEA-19D5FD83E42D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323E9-55B0-4163-B4AF-C7E83FF5A0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45797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0F162-6142-4D31-8BEA-19D5FD83E42D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323E9-55B0-4163-B4AF-C7E83FF5A0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7731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0F162-6142-4D31-8BEA-19D5FD83E42D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323E9-55B0-4163-B4AF-C7E83FF5A0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84324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0F162-6142-4D31-8BEA-19D5FD83E42D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323E9-55B0-4163-B4AF-C7E83FF5A0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79202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0F162-6142-4D31-8BEA-19D5FD83E42D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323E9-55B0-4163-B4AF-C7E83FF5A0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735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0F162-6142-4D31-8BEA-19D5FD83E42D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323E9-55B0-4163-B4AF-C7E83FF5A0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84221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0F162-6142-4D31-8BEA-19D5FD83E42D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323E9-55B0-4163-B4AF-C7E83FF5A0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71712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20F162-6142-4D31-8BEA-19D5FD83E42D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A323E9-55B0-4163-B4AF-C7E83FF5A0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43021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4000" dirty="0"/>
              <a:t>Dual SMTC Way Forward</a:t>
            </a:r>
            <a:endParaRPr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Ericsson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335360" y="116633"/>
            <a:ext cx="40566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/>
              <a:t>3GPP TSG-RAN WG4 RAN#88 </a:t>
            </a:r>
            <a:r>
              <a:rPr lang="en-US" altLang="ja-JP" b="1" dirty="0" err="1"/>
              <a:t>Bis</a:t>
            </a:r>
            <a:r>
              <a:rPr lang="en-US" altLang="ja-JP" b="1" dirty="0"/>
              <a:t>	</a:t>
            </a:r>
            <a:endParaRPr lang="ja-JP" altLang="ja-JP" dirty="0"/>
          </a:p>
          <a:p>
            <a:r>
              <a:rPr lang="en-US" altLang="ja-JP" b="1" dirty="0"/>
              <a:t>Chengdu, China, 8th- 12th October, 2018</a:t>
            </a:r>
            <a:endParaRPr lang="ja-JP" altLang="ja-JP" b="1" dirty="0"/>
          </a:p>
        </p:txBody>
      </p:sp>
      <p:sp>
        <p:nvSpPr>
          <p:cNvPr id="5" name="正方形/長方形 4"/>
          <p:cNvSpPr/>
          <p:nvPr/>
        </p:nvSpPr>
        <p:spPr>
          <a:xfrm>
            <a:off x="8544272" y="116632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R4-1814214</a:t>
            </a:r>
          </a:p>
          <a:p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837225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For intra-frequency measurement objects, dual SMTC periodicities may be configured</a:t>
            </a:r>
          </a:p>
          <a:p>
            <a:pPr lvl="1"/>
            <a:r>
              <a:rPr lang="en-US" dirty="0"/>
              <a:t>SMTC2 for cells with explicitly listed physical cell ID(PCI)</a:t>
            </a:r>
          </a:p>
          <a:p>
            <a:pPr lvl="1"/>
            <a:r>
              <a:rPr lang="en-US" dirty="0"/>
              <a:t>SMTC1 for cells without explicitly listed  PCI</a:t>
            </a:r>
          </a:p>
          <a:p>
            <a:r>
              <a:rPr lang="en-US" dirty="0"/>
              <a:t>SMTC2 period &lt; SMTC 1 period</a:t>
            </a:r>
          </a:p>
          <a:p>
            <a:r>
              <a:rPr lang="en-US" dirty="0"/>
              <a:t>Inter-frequency measurement objects are always configured with a single SMTC periodicity</a:t>
            </a:r>
          </a:p>
          <a:p>
            <a:r>
              <a:rPr lang="en-US" dirty="0"/>
              <a:t>RAN4 needs to investigate the impact on requirements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28876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E7E510-34CD-49CD-BDC6-F780F22F75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Way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FB7785-3EB0-4547-A0C7-530AA3470F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GB" dirty="0"/>
              <a:t>In RAN4#88bis, the focus shall be on completing work assuming single intra-frequency SMTC for scaling factors for requirements for</a:t>
            </a:r>
          </a:p>
          <a:p>
            <a:pPr lvl="1"/>
            <a:r>
              <a:rPr lang="en-GB" dirty="0"/>
              <a:t> measurement objects measured within gaps (</a:t>
            </a:r>
            <a:r>
              <a:rPr lang="en-GB" dirty="0" err="1"/>
              <a:t>eg</a:t>
            </a:r>
            <a:r>
              <a:rPr lang="en-GB" dirty="0"/>
              <a:t> </a:t>
            </a:r>
            <a:r>
              <a:rPr lang="en-GB" dirty="0" err="1"/>
              <a:t>CSSF</a:t>
            </a:r>
            <a:r>
              <a:rPr lang="en-GB" sz="800" dirty="0" err="1"/>
              <a:t>within_gap,i</a:t>
            </a:r>
            <a:r>
              <a:rPr lang="en-GB" dirty="0"/>
              <a:t> ) including measurement gap sharing with inter-frequency/</a:t>
            </a:r>
            <a:r>
              <a:rPr lang="en-GB" dirty="0" err="1"/>
              <a:t>interRAT</a:t>
            </a:r>
            <a:r>
              <a:rPr lang="en-GB" dirty="0"/>
              <a:t> measurement objects</a:t>
            </a:r>
          </a:p>
          <a:p>
            <a:pPr lvl="1"/>
            <a:r>
              <a:rPr lang="en-GB" dirty="0"/>
              <a:t>Intra frequency Measurement objects measured outside gaps (</a:t>
            </a:r>
            <a:r>
              <a:rPr lang="en-GB" sz="2800" dirty="0" err="1">
                <a:solidFill>
                  <a:prstClr val="black"/>
                </a:solidFill>
              </a:rPr>
              <a:t>eg</a:t>
            </a:r>
            <a:r>
              <a:rPr lang="en-GB" sz="2800" dirty="0">
                <a:solidFill>
                  <a:prstClr val="black"/>
                </a:solidFill>
              </a:rPr>
              <a:t> </a:t>
            </a:r>
            <a:r>
              <a:rPr lang="en-GB" sz="2800" dirty="0" err="1">
                <a:solidFill>
                  <a:prstClr val="black"/>
                </a:solidFill>
              </a:rPr>
              <a:t>CSSF</a:t>
            </a:r>
            <a:r>
              <a:rPr lang="en-GB" sz="1200" dirty="0" err="1">
                <a:solidFill>
                  <a:prstClr val="black"/>
                </a:solidFill>
              </a:rPr>
              <a:t>outside_gap,i</a:t>
            </a:r>
            <a:r>
              <a:rPr lang="en-GB" sz="2800" dirty="0">
                <a:solidFill>
                  <a:prstClr val="black"/>
                </a:solidFill>
              </a:rPr>
              <a:t>)  including measurements with one or more </a:t>
            </a:r>
            <a:r>
              <a:rPr lang="en-GB" sz="2800" dirty="0" err="1">
                <a:solidFill>
                  <a:prstClr val="black"/>
                </a:solidFill>
              </a:rPr>
              <a:t>Scells</a:t>
            </a:r>
            <a:r>
              <a:rPr lang="en-GB" sz="2800" dirty="0">
                <a:solidFill>
                  <a:prstClr val="black"/>
                </a:solidFill>
              </a:rPr>
              <a:t>.</a:t>
            </a:r>
          </a:p>
          <a:p>
            <a:r>
              <a:rPr lang="en-GB" dirty="0">
                <a:solidFill>
                  <a:prstClr val="black"/>
                </a:solidFill>
              </a:rPr>
              <a:t>For RAN4#89, companies are invited to provide input on how the agreements for single SMTC may be extended to cover the case of dual intra-frequency SMTC.</a:t>
            </a:r>
          </a:p>
          <a:p>
            <a:r>
              <a:rPr lang="en-GB" dirty="0">
                <a:solidFill>
                  <a:prstClr val="black"/>
                </a:solidFill>
              </a:rPr>
              <a:t>Four scenarios are provided for further evaluation. Investigation of other scenarios is not precluded</a:t>
            </a:r>
          </a:p>
        </p:txBody>
      </p:sp>
    </p:spTree>
    <p:extLst>
      <p:ext uri="{BB962C8B-B14F-4D97-AF65-F5344CB8AC3E}">
        <p14:creationId xmlns:p14="http://schemas.microsoft.com/office/powerpoint/2010/main" val="39364775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EADFEC-D08F-409D-A3E8-27FAC15B25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Scenarios for evaluation of dual SMTC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FD96F4-4982-4617-939F-0DA70C7295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Scenario 1 : UE performs type A/B measurement with dual SMTC completely outside of measurement gap pattern (</a:t>
            </a:r>
            <a:r>
              <a:rPr lang="en-GB" dirty="0" err="1"/>
              <a:t>eg</a:t>
            </a:r>
            <a:r>
              <a:rPr lang="en-GB" dirty="0"/>
              <a:t> no measurement gaps are configured)</a:t>
            </a:r>
          </a:p>
          <a:p>
            <a:r>
              <a:rPr lang="en-GB" dirty="0"/>
              <a:t>Scenario 2 : Measurement gaps are configured such that the gaps are fully overlapping with type A/B measurement for both SMTC1 and SMTC2</a:t>
            </a:r>
          </a:p>
          <a:p>
            <a:r>
              <a:rPr lang="en-GB" dirty="0"/>
              <a:t>Scenario 3 : Measurement gaps are configured such that they are fully overlapping with SMTC1 and partially overlapping with SMTC2</a:t>
            </a:r>
          </a:p>
          <a:p>
            <a:r>
              <a:rPr lang="en-GB" dirty="0"/>
              <a:t>Scenario 4 : Type C measurement is configured with dual SMTC. Other type D measurements may also be configured.</a:t>
            </a:r>
          </a:p>
        </p:txBody>
      </p:sp>
    </p:spTree>
    <p:extLst>
      <p:ext uri="{BB962C8B-B14F-4D97-AF65-F5344CB8AC3E}">
        <p14:creationId xmlns:p14="http://schemas.microsoft.com/office/powerpoint/2010/main" val="13274933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78A402-802C-4198-A7AA-3BD5799092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Annex : Definition of measurement types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EA83AA-CFD1-4336-957E-D896440FE2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R4-1801829, “</a:t>
            </a:r>
            <a:r>
              <a:rPr lang="en-GB" dirty="0"/>
              <a:t>Way forward on UE measurement gap for NR” defines the following measurement types:</a:t>
            </a:r>
          </a:p>
          <a:p>
            <a:pPr marL="800100" lvl="1" indent="-342900">
              <a:buFont typeface="+mj-lt"/>
              <a:buAutoNum type="arabicParenR"/>
            </a:pPr>
            <a:r>
              <a:rPr lang="en-US" sz="1800" dirty="0"/>
              <a:t>RLM</a:t>
            </a:r>
          </a:p>
          <a:p>
            <a:pPr marL="800100" lvl="1" indent="-342900">
              <a:buFont typeface="+mj-lt"/>
              <a:buAutoNum type="arabicParenR"/>
            </a:pPr>
            <a:r>
              <a:rPr lang="en-US" sz="1800" dirty="0"/>
              <a:t>Measurement type A: Intra-frequency measurement w/o MG and w/o interruption</a:t>
            </a:r>
          </a:p>
          <a:p>
            <a:pPr marL="1200150" lvl="2" indent="-285750"/>
            <a:r>
              <a:rPr lang="en-US" sz="1800" dirty="0"/>
              <a:t>For FR1, no mixed numerologies is assumed for this measurement type</a:t>
            </a:r>
          </a:p>
          <a:p>
            <a:pPr marL="1200150" lvl="2" indent="-285750"/>
            <a:r>
              <a:rPr lang="en-US" sz="1800" dirty="0"/>
              <a:t>For FR2, this measurement type is not applicable </a:t>
            </a:r>
          </a:p>
          <a:p>
            <a:pPr marL="800100" lvl="1" indent="-342900">
              <a:buFont typeface="+mj-lt"/>
              <a:buAutoNum type="arabicParenR"/>
            </a:pPr>
            <a:r>
              <a:rPr lang="en-US" sz="1800" dirty="0"/>
              <a:t>Measurement type B: intra-frequency measurement with interruption</a:t>
            </a:r>
          </a:p>
          <a:p>
            <a:pPr marL="1200150" lvl="2" indent="-285750"/>
            <a:r>
              <a:rPr lang="en-US" sz="1800" dirty="0"/>
              <a:t>For FR1, mixed numerologies is assumed for this measurement type</a:t>
            </a:r>
          </a:p>
          <a:p>
            <a:pPr marL="1200150" lvl="2" indent="-285750"/>
            <a:r>
              <a:rPr lang="en-US" sz="1800" dirty="0"/>
              <a:t>For FR2, Rx beam sweeping is assumed for this measurement type</a:t>
            </a:r>
          </a:p>
          <a:p>
            <a:pPr marL="800100" lvl="1" indent="-342900">
              <a:buFont typeface="+mj-lt"/>
              <a:buAutoNum type="arabicParenR"/>
            </a:pPr>
            <a:r>
              <a:rPr lang="en-US" sz="1800" dirty="0"/>
              <a:t>Measurement type C: intra-frequency measurement with MG</a:t>
            </a:r>
          </a:p>
          <a:p>
            <a:pPr marL="1200150" lvl="2" indent="-285750"/>
            <a:r>
              <a:rPr lang="en-US" sz="1800" dirty="0"/>
              <a:t>E.g. Intra-frequency measurement outside active BWP</a:t>
            </a:r>
          </a:p>
          <a:p>
            <a:pPr marL="800100" lvl="1" indent="-342900">
              <a:buFont typeface="+mj-lt"/>
              <a:buAutoNum type="arabicParenR"/>
            </a:pPr>
            <a:r>
              <a:rPr lang="en-US" sz="1800" dirty="0"/>
              <a:t>Measurement type D: inter-frequency measurement  and inter-RAT measurement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002163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390</TotalTime>
  <Words>401</Words>
  <Application>Microsoft Office PowerPoint</Application>
  <PresentationFormat>Widescreen</PresentationFormat>
  <Paragraphs>36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ＭＳ Ｐゴシック</vt:lpstr>
      <vt:lpstr>新細明體</vt:lpstr>
      <vt:lpstr>Arial</vt:lpstr>
      <vt:lpstr>Calibri</vt:lpstr>
      <vt:lpstr>Calibri Light</vt:lpstr>
      <vt:lpstr>Office 佈景主題</vt:lpstr>
      <vt:lpstr>Dual SMTC Way Forward</vt:lpstr>
      <vt:lpstr>Background</vt:lpstr>
      <vt:lpstr>Way forward</vt:lpstr>
      <vt:lpstr>Scenarios for evaluation of dual SMTC</vt:lpstr>
      <vt:lpstr>Annex : Definition of measurement types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Ato-MediaTek</dc:creator>
  <cp:lastModifiedBy>Christopher Callender</cp:lastModifiedBy>
  <cp:revision>67</cp:revision>
  <dcterms:created xsi:type="dcterms:W3CDTF">2018-10-09T02:57:05Z</dcterms:created>
  <dcterms:modified xsi:type="dcterms:W3CDTF">2018-10-12T04:00:26Z</dcterms:modified>
</cp:coreProperties>
</file>